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5"/>
  </p:notesMasterIdLst>
  <p:handoutMasterIdLst>
    <p:handoutMasterId r:id="rId36"/>
  </p:handoutMasterIdLst>
  <p:sldIdLst>
    <p:sldId id="256" r:id="rId2"/>
    <p:sldId id="380" r:id="rId3"/>
    <p:sldId id="419" r:id="rId4"/>
    <p:sldId id="420" r:id="rId5"/>
    <p:sldId id="399" r:id="rId6"/>
    <p:sldId id="406" r:id="rId7"/>
    <p:sldId id="370" r:id="rId8"/>
    <p:sldId id="371" r:id="rId9"/>
    <p:sldId id="372" r:id="rId10"/>
    <p:sldId id="373" r:id="rId11"/>
    <p:sldId id="375" r:id="rId12"/>
    <p:sldId id="415" r:id="rId13"/>
    <p:sldId id="387" r:id="rId14"/>
    <p:sldId id="378" r:id="rId15"/>
    <p:sldId id="379" r:id="rId16"/>
    <p:sldId id="390" r:id="rId17"/>
    <p:sldId id="391" r:id="rId18"/>
    <p:sldId id="389" r:id="rId19"/>
    <p:sldId id="400" r:id="rId20"/>
    <p:sldId id="410" r:id="rId21"/>
    <p:sldId id="404" r:id="rId22"/>
    <p:sldId id="401" r:id="rId23"/>
    <p:sldId id="402" r:id="rId24"/>
    <p:sldId id="413" r:id="rId25"/>
    <p:sldId id="414" r:id="rId26"/>
    <p:sldId id="416" r:id="rId27"/>
    <p:sldId id="417" r:id="rId28"/>
    <p:sldId id="421" r:id="rId29"/>
    <p:sldId id="403" r:id="rId30"/>
    <p:sldId id="412" r:id="rId31"/>
    <p:sldId id="411" r:id="rId32"/>
    <p:sldId id="409" r:id="rId33"/>
    <p:sldId id="388" r:id="rId34"/>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AF16"/>
    <a:srgbClr val="D795D4"/>
    <a:srgbClr val="669900"/>
    <a:srgbClr val="000000"/>
    <a:srgbClr val="D60093"/>
    <a:srgbClr val="0000FF"/>
    <a:srgbClr val="B2B2B2"/>
    <a:srgbClr val="777777"/>
    <a:srgbClr val="CCFF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24" autoAdjust="0"/>
  </p:normalViewPr>
  <p:slideViewPr>
    <p:cSldViewPr>
      <p:cViewPr>
        <p:scale>
          <a:sx n="68" d="100"/>
          <a:sy n="68" d="100"/>
        </p:scale>
        <p:origin x="-1781" y="-18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3216" y="-96"/>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5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3770528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69330" y="4862513"/>
            <a:ext cx="5760640" cy="4306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smtClean="0"/>
              <a:t>Having vectors and operations, we are ready to establish a </a:t>
            </a:r>
            <a:r>
              <a:rPr lang="en-US" altLang="en-US" sz="1100" b="1" dirty="0" smtClean="0"/>
              <a:t>Cartesian coordinate system</a:t>
            </a:r>
            <a:r>
              <a:rPr lang="en-US" altLang="en-US" sz="1100" dirty="0" smtClean="0"/>
              <a:t>. Let us select one point of the plane and two unit (length) vectors </a:t>
            </a:r>
            <a:r>
              <a:rPr lang="hu-HU" altLang="en-US" sz="1100" b="1" i="1" dirty="0" smtClean="0"/>
              <a:t>i</a:t>
            </a:r>
            <a:r>
              <a:rPr lang="en-GB" altLang="en-US" sz="1100" b="1" dirty="0" smtClean="0"/>
              <a:t> </a:t>
            </a:r>
            <a:r>
              <a:rPr lang="en-US" altLang="en-US" sz="1100" dirty="0" smtClean="0"/>
              <a:t> and </a:t>
            </a:r>
            <a:r>
              <a:rPr lang="en-GB" altLang="en-US" sz="1100" b="1" i="1" dirty="0" smtClean="0"/>
              <a:t>j</a:t>
            </a:r>
            <a:r>
              <a:rPr lang="hu-HU" altLang="en-US" sz="1100" b="1" i="1" dirty="0" smtClean="0"/>
              <a:t> </a:t>
            </a:r>
            <a:r>
              <a:rPr lang="en-US" altLang="en-US" sz="1100" b="1" i="1" dirty="0" smtClean="0"/>
              <a:t> </a:t>
            </a:r>
            <a:r>
              <a:rPr lang="en-US" altLang="en-US" sz="1100" dirty="0" smtClean="0"/>
              <a:t>that are perpendicular to each other. A vector has unit length if its scalar product with itself is 1 and two vectors are perpendicular if their scalar product is zero since cos(90)=0 (formally:</a:t>
            </a:r>
            <a:r>
              <a:rPr lang="hu-HU" altLang="en-US" sz="1100" b="1" i="1" dirty="0" smtClean="0"/>
              <a:t>i</a:t>
            </a:r>
            <a:r>
              <a:rPr lang="en-GB" altLang="en-US" sz="1100" b="1" dirty="0" smtClean="0"/>
              <a:t> </a:t>
            </a:r>
            <a:r>
              <a:rPr lang="hu-HU" altLang="en-US" sz="1100" dirty="0" smtClean="0">
                <a:cs typeface="Times New Roman" pitchFamily="18" charset="0"/>
                <a:sym typeface="Symbol" pitchFamily="18" charset="2"/>
              </a:rPr>
              <a:t></a:t>
            </a:r>
            <a:r>
              <a:rPr lang="hu-HU" altLang="en-US" sz="1100" b="1" i="1" dirty="0" smtClean="0"/>
              <a:t>i</a:t>
            </a:r>
            <a:r>
              <a:rPr lang="en-GB" altLang="en-US" sz="1100" b="1" dirty="0" smtClean="0"/>
              <a:t> </a:t>
            </a:r>
            <a:r>
              <a:rPr lang="en-US" altLang="en-US" sz="1100" dirty="0" smtClean="0">
                <a:cs typeface="Times New Roman" pitchFamily="18" charset="0"/>
                <a:sym typeface="Symbol" pitchFamily="18" charset="2"/>
              </a:rPr>
              <a:t>=</a:t>
            </a:r>
            <a:r>
              <a:rPr lang="en-GB" altLang="en-US" sz="1100" b="1" i="1" dirty="0" smtClean="0"/>
              <a:t>j </a:t>
            </a:r>
            <a:r>
              <a:rPr lang="hu-HU" altLang="en-US" sz="1100" dirty="0" smtClean="0">
                <a:cs typeface="Times New Roman" pitchFamily="18" charset="0"/>
                <a:sym typeface="Symbol" pitchFamily="18" charset="2"/>
              </a:rPr>
              <a:t></a:t>
            </a:r>
            <a:r>
              <a:rPr lang="en-GB" altLang="en-US" sz="1100" b="1" i="1" dirty="0" smtClean="0"/>
              <a:t>j </a:t>
            </a:r>
            <a:r>
              <a:rPr lang="en-US" altLang="en-US" sz="1100" dirty="0" smtClean="0">
                <a:cs typeface="Times New Roman" pitchFamily="18" charset="0"/>
                <a:sym typeface="Symbol" pitchFamily="18" charset="2"/>
              </a:rPr>
              <a:t>=1 and </a:t>
            </a:r>
            <a:r>
              <a:rPr lang="hu-HU" altLang="en-US" sz="1100" b="1" i="1" dirty="0" smtClean="0"/>
              <a:t>i</a:t>
            </a:r>
            <a:r>
              <a:rPr lang="en-GB" altLang="en-US" sz="1100" b="1" dirty="0" smtClean="0"/>
              <a:t> </a:t>
            </a:r>
            <a:r>
              <a:rPr lang="hu-HU" altLang="en-US" sz="1100" dirty="0" smtClean="0">
                <a:cs typeface="Times New Roman" pitchFamily="18" charset="0"/>
                <a:sym typeface="Symbol" pitchFamily="18" charset="2"/>
              </a:rPr>
              <a:t></a:t>
            </a:r>
            <a:r>
              <a:rPr lang="en-GB" altLang="en-US" sz="1100" b="1" i="1" dirty="0" smtClean="0"/>
              <a:t>j</a:t>
            </a:r>
            <a:r>
              <a:rPr lang="en-US" altLang="en-US" sz="1100" dirty="0" smtClean="0">
                <a:cs typeface="Times New Roman" pitchFamily="18" charset="0"/>
                <a:sym typeface="Symbol" pitchFamily="18" charset="2"/>
              </a:rPr>
              <a:t>= 0).</a:t>
            </a:r>
          </a:p>
          <a:p>
            <a:r>
              <a:rPr lang="en-US" altLang="en-US" sz="1100" dirty="0" smtClean="0">
                <a:cs typeface="Times New Roman" pitchFamily="18" charset="0"/>
                <a:sym typeface="Symbol" pitchFamily="18" charset="2"/>
              </a:rPr>
              <a:t>Now, any position vector </a:t>
            </a:r>
            <a:r>
              <a:rPr lang="en-GB" altLang="en-US" sz="1100" b="1" i="1" dirty="0" smtClean="0"/>
              <a:t>v</a:t>
            </a:r>
            <a:r>
              <a:rPr lang="en-US" altLang="en-US" sz="1100" dirty="0" smtClean="0">
                <a:cs typeface="Times New Roman" pitchFamily="18" charset="0"/>
                <a:sym typeface="Symbol" pitchFamily="18" charset="2"/>
              </a:rPr>
              <a:t> can be unambiguously given as a linear combination of basis vector </a:t>
            </a:r>
            <a:r>
              <a:rPr lang="hu-HU" altLang="en-US" sz="1100" b="1" i="1" dirty="0" smtClean="0"/>
              <a:t>i</a:t>
            </a:r>
            <a:r>
              <a:rPr lang="en-GB" altLang="en-US" sz="1100" b="1" dirty="0" smtClean="0"/>
              <a:t> </a:t>
            </a:r>
            <a:r>
              <a:rPr lang="en-US" altLang="en-US" sz="1100" dirty="0" smtClean="0">
                <a:cs typeface="Times New Roman" pitchFamily="18" charset="0"/>
                <a:sym typeface="Symbol" pitchFamily="18" charset="2"/>
              </a:rPr>
              <a:t>and </a:t>
            </a:r>
            <a:r>
              <a:rPr lang="en-GB" altLang="en-US" sz="1100" b="1" i="1" dirty="0" smtClean="0"/>
              <a:t>j</a:t>
            </a:r>
            <a:r>
              <a:rPr lang="en-US" altLang="en-US" sz="1100" dirty="0" smtClean="0">
                <a:cs typeface="Times New Roman" pitchFamily="18" charset="0"/>
                <a:sym typeface="Symbol" pitchFamily="18" charset="2"/>
              </a:rPr>
              <a:t>, i.e. in the form </a:t>
            </a:r>
            <a:r>
              <a:rPr lang="en-GB" altLang="en-US" sz="1100" b="1" i="1" dirty="0" smtClean="0"/>
              <a:t>v</a:t>
            </a:r>
            <a:r>
              <a:rPr lang="hu-HU" altLang="en-US" sz="1100" i="1" dirty="0" smtClean="0"/>
              <a:t> </a:t>
            </a:r>
            <a:r>
              <a:rPr lang="en-GB" altLang="en-US" sz="1100" i="1" dirty="0" smtClean="0"/>
              <a:t>= </a:t>
            </a:r>
            <a:r>
              <a:rPr lang="hu-HU" altLang="en-US" sz="1100" i="1" dirty="0" err="1" smtClean="0"/>
              <a:t>x</a:t>
            </a:r>
            <a:r>
              <a:rPr lang="hu-HU" altLang="en-US" sz="1100" b="1" i="1" dirty="0" err="1" smtClean="0"/>
              <a:t>i</a:t>
            </a:r>
            <a:r>
              <a:rPr lang="en-GB" altLang="en-US" sz="1100" b="1" dirty="0" smtClean="0"/>
              <a:t> + </a:t>
            </a:r>
            <a:r>
              <a:rPr lang="en-GB" altLang="en-US" sz="1100" i="1" dirty="0" err="1" smtClean="0"/>
              <a:t>y</a:t>
            </a:r>
            <a:r>
              <a:rPr lang="en-GB" altLang="en-US" sz="1100" b="1" i="1" dirty="0" err="1" smtClean="0"/>
              <a:t>j</a:t>
            </a:r>
            <a:r>
              <a:rPr lang="en-US" altLang="en-US" sz="1100" dirty="0" smtClean="0"/>
              <a:t>, where </a:t>
            </a:r>
            <a:r>
              <a:rPr lang="en-US" altLang="en-US" sz="1100" i="1" dirty="0" smtClean="0"/>
              <a:t>x</a:t>
            </a:r>
            <a:r>
              <a:rPr lang="en-US" altLang="en-US" sz="1100" dirty="0" smtClean="0"/>
              <a:t> and </a:t>
            </a:r>
            <a:r>
              <a:rPr lang="en-US" altLang="en-US" sz="1100" i="1" dirty="0" smtClean="0"/>
              <a:t>y </a:t>
            </a:r>
            <a:r>
              <a:rPr lang="en-US" altLang="en-US" sz="1100" dirty="0" smtClean="0"/>
              <a:t>are scalars, called the </a:t>
            </a:r>
            <a:r>
              <a:rPr lang="en-US" altLang="en-US" sz="1100" b="1" dirty="0" smtClean="0"/>
              <a:t>coordinates</a:t>
            </a:r>
            <a:r>
              <a:rPr lang="en-US" altLang="en-US" sz="1100" dirty="0" smtClean="0"/>
              <a:t>. Having </a:t>
            </a:r>
            <a:r>
              <a:rPr lang="en-US" altLang="en-US" sz="1100" dirty="0" smtClean="0">
                <a:cs typeface="Times New Roman" pitchFamily="18" charset="0"/>
                <a:sym typeface="Symbol" pitchFamily="18" charset="2"/>
              </a:rPr>
              <a:t> </a:t>
            </a:r>
            <a:r>
              <a:rPr lang="en-GB" altLang="en-US" sz="1100" b="1" i="1" dirty="0" smtClean="0"/>
              <a:t>v</a:t>
            </a:r>
            <a:r>
              <a:rPr lang="en-US" altLang="en-US" sz="1100" dirty="0" smtClean="0">
                <a:cs typeface="Times New Roman" pitchFamily="18" charset="0"/>
                <a:sym typeface="Symbol" pitchFamily="18" charset="2"/>
              </a:rPr>
              <a:t>, scalar products determine the appropriate coordinates: </a:t>
            </a:r>
            <a:r>
              <a:rPr lang="hu-HU" altLang="en-US" sz="1100" i="1" dirty="0" smtClean="0"/>
              <a:t>x </a:t>
            </a:r>
            <a:r>
              <a:rPr lang="en-GB" altLang="en-US" sz="1100" i="1" dirty="0" smtClean="0"/>
              <a:t>= </a:t>
            </a:r>
            <a:r>
              <a:rPr lang="en-GB" altLang="en-US" sz="1100" b="1" i="1" dirty="0" smtClean="0"/>
              <a:t>v</a:t>
            </a:r>
            <a:r>
              <a:rPr lang="hu-HU" altLang="en-US" sz="1100" dirty="0" smtClean="0">
                <a:cs typeface="Times New Roman" pitchFamily="18" charset="0"/>
                <a:sym typeface="Symbol" pitchFamily="18" charset="2"/>
              </a:rPr>
              <a:t></a:t>
            </a:r>
            <a:r>
              <a:rPr lang="hu-HU" altLang="en-US" sz="1100" b="1" i="1" dirty="0" smtClean="0"/>
              <a:t>i</a:t>
            </a:r>
            <a:r>
              <a:rPr lang="hu-HU" altLang="en-US" sz="1100" dirty="0" smtClean="0"/>
              <a:t>,</a:t>
            </a:r>
            <a:r>
              <a:rPr lang="en-GB" altLang="en-US" sz="1100" b="1" dirty="0" smtClean="0"/>
              <a:t> </a:t>
            </a:r>
            <a:r>
              <a:rPr lang="hu-HU" altLang="en-US" sz="1100" i="1" dirty="0" smtClean="0"/>
              <a:t>y </a:t>
            </a:r>
            <a:r>
              <a:rPr lang="en-GB" altLang="en-US" sz="1100" i="1" dirty="0" smtClean="0"/>
              <a:t>= </a:t>
            </a:r>
            <a:r>
              <a:rPr lang="en-GB" altLang="en-US" sz="1100" b="1" i="1" dirty="0" smtClean="0"/>
              <a:t>v</a:t>
            </a:r>
            <a:r>
              <a:rPr lang="hu-HU" altLang="en-US" sz="1100" dirty="0" smtClean="0">
                <a:cs typeface="Times New Roman" pitchFamily="18" charset="0"/>
                <a:sym typeface="Symbol" pitchFamily="18" charset="2"/>
              </a:rPr>
              <a:t></a:t>
            </a:r>
            <a:r>
              <a:rPr lang="en-GB" altLang="en-US" sz="1100" b="1" i="1" dirty="0" smtClean="0"/>
              <a:t>j </a:t>
            </a:r>
            <a:r>
              <a:rPr lang="en-GB" altLang="en-US" sz="1100" dirty="0" smtClean="0"/>
              <a:t>. To prove this, let us multiply both sides of </a:t>
            </a:r>
            <a:r>
              <a:rPr lang="en-GB" altLang="en-US" sz="1100" b="1" i="1" dirty="0" smtClean="0"/>
              <a:t>v</a:t>
            </a:r>
            <a:r>
              <a:rPr lang="hu-HU" altLang="en-US" sz="1100" i="1" dirty="0" smtClean="0"/>
              <a:t> </a:t>
            </a:r>
            <a:r>
              <a:rPr lang="en-GB" altLang="en-US" sz="1100" i="1" dirty="0" smtClean="0"/>
              <a:t>= </a:t>
            </a:r>
            <a:r>
              <a:rPr lang="hu-HU" altLang="en-US" sz="1100" i="1" dirty="0" err="1" smtClean="0"/>
              <a:t>x</a:t>
            </a:r>
            <a:r>
              <a:rPr lang="hu-HU" altLang="en-US" sz="1100" b="1" i="1" dirty="0" err="1" smtClean="0"/>
              <a:t>i</a:t>
            </a:r>
            <a:r>
              <a:rPr lang="en-GB" altLang="en-US" sz="1100" b="1" dirty="0" smtClean="0"/>
              <a:t> + </a:t>
            </a:r>
            <a:r>
              <a:rPr lang="en-GB" altLang="en-US" sz="1100" i="1" dirty="0" err="1" smtClean="0"/>
              <a:t>y</a:t>
            </a:r>
            <a:r>
              <a:rPr lang="en-GB" altLang="en-US" sz="1100" b="1" i="1" dirty="0" err="1" smtClean="0"/>
              <a:t>j</a:t>
            </a:r>
            <a:r>
              <a:rPr lang="en-US" altLang="en-US" sz="1100" dirty="0" smtClean="0"/>
              <a:t>  </a:t>
            </a:r>
            <a:r>
              <a:rPr lang="en-GB" altLang="en-US" sz="1100" dirty="0" smtClean="0"/>
              <a:t>by </a:t>
            </a:r>
            <a:r>
              <a:rPr lang="hu-HU" altLang="en-US" sz="1100" b="1" i="1" dirty="0" smtClean="0"/>
              <a:t>i</a:t>
            </a:r>
            <a:r>
              <a:rPr lang="en-GB" altLang="en-US" sz="1100" b="1" dirty="0" smtClean="0"/>
              <a:t> </a:t>
            </a:r>
            <a:r>
              <a:rPr lang="en-US" altLang="en-US" sz="1100" dirty="0" smtClean="0"/>
              <a:t> and </a:t>
            </a:r>
            <a:r>
              <a:rPr lang="en-GB" altLang="en-US" sz="1100" b="1" i="1" dirty="0" smtClean="0"/>
              <a:t>j</a:t>
            </a:r>
            <a:r>
              <a:rPr lang="en-US" altLang="en-US" sz="1100" dirty="0" smtClean="0"/>
              <a:t>.</a:t>
            </a:r>
          </a:p>
          <a:p>
            <a:r>
              <a:rPr lang="en-US" altLang="en-US" sz="1100" dirty="0" smtClean="0"/>
              <a:t>As there is a one-to-one correspondence between vectors and coordinate pairs in 2D (and coordinate triplets in 3D), vectors can be represented by coordinates in all operations. </a:t>
            </a:r>
          </a:p>
          <a:p>
            <a:r>
              <a:rPr lang="en-US" altLang="en-US" sz="1100" dirty="0" smtClean="0"/>
              <a:t>Based on the associative property of vector addition and on distributive property of multiplying a vector by a scalar with addition, we can prove that coordinates of the sum of two vectors are the sums of the respective coordinates of the two vectors. </a:t>
            </a:r>
          </a:p>
          <a:p>
            <a:r>
              <a:rPr lang="en-US" altLang="en-US" sz="1100" dirty="0" smtClean="0"/>
              <a:t>Similarly, based on the distributive property of dot product with vector addition, we can prove that the dot product equals to the sum of the products of respective coordinates. Here we also exploit that </a:t>
            </a:r>
            <a:r>
              <a:rPr lang="hu-HU" altLang="en-US" sz="1100" b="1" i="1" dirty="0" smtClean="0"/>
              <a:t>i</a:t>
            </a:r>
            <a:r>
              <a:rPr lang="en-GB" altLang="en-US" sz="1100" b="1" dirty="0" smtClean="0"/>
              <a:t> </a:t>
            </a:r>
            <a:r>
              <a:rPr lang="hu-HU" altLang="en-US" sz="1100" dirty="0" smtClean="0">
                <a:cs typeface="Times New Roman" pitchFamily="18" charset="0"/>
                <a:sym typeface="Symbol" pitchFamily="18" charset="2"/>
              </a:rPr>
              <a:t></a:t>
            </a:r>
            <a:r>
              <a:rPr lang="hu-HU" altLang="en-US" sz="1100" b="1" i="1" dirty="0" smtClean="0"/>
              <a:t>i</a:t>
            </a:r>
            <a:r>
              <a:rPr lang="en-GB" altLang="en-US" sz="1100" b="1" dirty="0" smtClean="0"/>
              <a:t> </a:t>
            </a:r>
            <a:r>
              <a:rPr lang="en-US" altLang="en-US" sz="1100" dirty="0" smtClean="0">
                <a:cs typeface="Times New Roman" pitchFamily="18" charset="0"/>
                <a:sym typeface="Symbol" pitchFamily="18" charset="2"/>
              </a:rPr>
              <a:t>=</a:t>
            </a:r>
            <a:r>
              <a:rPr lang="en-GB" altLang="en-US" sz="1100" b="1" i="1" dirty="0" smtClean="0"/>
              <a:t>j</a:t>
            </a:r>
            <a:r>
              <a:rPr lang="hu-HU" altLang="en-US" sz="1100" dirty="0" smtClean="0">
                <a:cs typeface="Times New Roman" pitchFamily="18" charset="0"/>
                <a:sym typeface="Symbol" pitchFamily="18" charset="2"/>
              </a:rPr>
              <a:t></a:t>
            </a:r>
            <a:r>
              <a:rPr lang="en-GB" altLang="en-US" sz="1100" b="1" i="1" dirty="0" smtClean="0"/>
              <a:t>j</a:t>
            </a:r>
            <a:r>
              <a:rPr lang="en-US" altLang="en-US" sz="1100" dirty="0" smtClean="0">
                <a:cs typeface="Times New Roman" pitchFamily="18" charset="0"/>
                <a:sym typeface="Symbol" pitchFamily="18" charset="2"/>
              </a:rPr>
              <a:t>=1 and </a:t>
            </a:r>
            <a:r>
              <a:rPr lang="hu-HU" altLang="en-US" sz="1100" b="1" i="1" dirty="0" smtClean="0"/>
              <a:t>i</a:t>
            </a:r>
            <a:r>
              <a:rPr lang="en-GB" altLang="en-US" sz="1100" b="1" dirty="0" smtClean="0"/>
              <a:t> </a:t>
            </a:r>
            <a:r>
              <a:rPr lang="hu-HU" altLang="en-US" sz="1100" dirty="0" smtClean="0">
                <a:cs typeface="Times New Roman" pitchFamily="18" charset="0"/>
                <a:sym typeface="Symbol" pitchFamily="18" charset="2"/>
              </a:rPr>
              <a:t></a:t>
            </a:r>
            <a:r>
              <a:rPr lang="en-GB" altLang="en-US" sz="1100" b="1" i="1" dirty="0" smtClean="0"/>
              <a:t>j</a:t>
            </a:r>
            <a:r>
              <a:rPr lang="en-US" altLang="en-US" sz="1100" dirty="0" smtClean="0">
                <a:cs typeface="Times New Roman" pitchFamily="18" charset="0"/>
                <a:sym typeface="Symbol" pitchFamily="18" charset="2"/>
              </a:rPr>
              <a:t>= 0.</a:t>
            </a:r>
          </a:p>
          <a:p>
            <a:r>
              <a:rPr lang="en-US" altLang="en-US" sz="1100" dirty="0" smtClean="0">
                <a:cs typeface="Times New Roman" pitchFamily="18" charset="0"/>
                <a:sym typeface="Symbol" pitchFamily="18" charset="2"/>
              </a:rPr>
              <a:t>Finally, based on the distributive property of the cross product with vector addition, we can also express the cross product of two vector with their coordinates. We should also use the cross products of the base vectors </a:t>
            </a:r>
            <a:r>
              <a:rPr lang="hu-HU" altLang="en-US" sz="1100" b="1" i="1" dirty="0" smtClean="0"/>
              <a:t>i</a:t>
            </a:r>
            <a:r>
              <a:rPr lang="en-GB" altLang="en-US" sz="1100" b="1" dirty="0" smtClean="0"/>
              <a:t> </a:t>
            </a:r>
            <a:r>
              <a:rPr lang="hu-HU" altLang="en-US" sz="1100" b="1" dirty="0" smtClean="0">
                <a:cs typeface="Times New Roman" pitchFamily="18" charset="0"/>
                <a:sym typeface="Symbol" pitchFamily="18" charset="2"/>
              </a:rPr>
              <a:t></a:t>
            </a:r>
            <a:r>
              <a:rPr lang="hu-HU" altLang="en-US" sz="1100" b="1" i="1" dirty="0" smtClean="0"/>
              <a:t>i</a:t>
            </a:r>
            <a:r>
              <a:rPr lang="en-GB" altLang="en-US" sz="1100" b="1" dirty="0" smtClean="0"/>
              <a:t> </a:t>
            </a:r>
            <a:r>
              <a:rPr lang="en-US" altLang="en-US" sz="1100" dirty="0" smtClean="0">
                <a:cs typeface="Times New Roman" pitchFamily="18" charset="0"/>
                <a:sym typeface="Symbol" pitchFamily="18" charset="2"/>
              </a:rPr>
              <a:t>=0, </a:t>
            </a:r>
            <a:r>
              <a:rPr lang="hu-HU" altLang="en-US" sz="1100" b="1" i="1" dirty="0" smtClean="0"/>
              <a:t>i</a:t>
            </a:r>
            <a:r>
              <a:rPr lang="en-GB" altLang="en-US" sz="1100" b="1" dirty="0" smtClean="0"/>
              <a:t> </a:t>
            </a:r>
            <a:r>
              <a:rPr lang="hu-HU" altLang="en-US" sz="1100" b="1" dirty="0" smtClean="0">
                <a:cs typeface="Times New Roman" pitchFamily="18" charset="0"/>
                <a:sym typeface="Symbol" pitchFamily="18" charset="2"/>
              </a:rPr>
              <a:t></a:t>
            </a:r>
            <a:r>
              <a:rPr lang="en-GB" altLang="en-US" sz="1100" b="1" i="1" dirty="0" smtClean="0"/>
              <a:t>j</a:t>
            </a:r>
            <a:r>
              <a:rPr lang="en-US" altLang="en-US" sz="1100" dirty="0" smtClean="0">
                <a:cs typeface="Times New Roman" pitchFamily="18" charset="0"/>
                <a:sym typeface="Symbol" pitchFamily="18" charset="2"/>
              </a:rPr>
              <a:t>=</a:t>
            </a:r>
            <a:r>
              <a:rPr lang="en-GB" altLang="en-US" sz="1100" b="1" i="1" dirty="0" smtClean="0">
                <a:sym typeface="Symbol" pitchFamily="18" charset="2"/>
              </a:rPr>
              <a:t>k</a:t>
            </a:r>
            <a:r>
              <a:rPr lang="en-GB" altLang="en-US" sz="1100" dirty="0" smtClean="0">
                <a:sym typeface="Symbol" pitchFamily="18" charset="2"/>
              </a:rPr>
              <a:t>,</a:t>
            </a:r>
            <a:r>
              <a:rPr lang="en-GB" altLang="en-US" sz="1100" i="1" dirty="0" smtClean="0">
                <a:sym typeface="Symbol" pitchFamily="18" charset="2"/>
              </a:rPr>
              <a:t> </a:t>
            </a:r>
            <a:r>
              <a:rPr lang="en-GB" altLang="en-US" sz="1100" dirty="0" smtClean="0">
                <a:sym typeface="Symbol" pitchFamily="18" charset="2"/>
              </a:rPr>
              <a:t>etc. The result can be memorized as a determinant where the first row contains the three basis vectors, the second the coordinates of the first operand, the third the coordinates of the second operand.</a:t>
            </a:r>
          </a:p>
          <a:p>
            <a:r>
              <a:rPr lang="en-GB" altLang="en-US" sz="1100" dirty="0" smtClean="0">
                <a:sym typeface="Symbol" pitchFamily="18" charset="2"/>
              </a:rPr>
              <a:t>The absolute value of a vector is the square root of the scalar product of the vector with itself. Note that we get the Pythagoras theorem for free.</a:t>
            </a:r>
            <a:endParaRPr lang="en-US" alt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implementation of the theory discussed so far is a single C++ class representing a 3D point or a vector with three</a:t>
            </a:r>
            <a:r>
              <a:rPr lang="en-US" altLang="en-US" baseline="0" dirty="0" smtClean="0"/>
              <a:t> Cartesian</a:t>
            </a:r>
            <a:r>
              <a:rPr lang="en-US" altLang="en-US" dirty="0" smtClean="0"/>
              <a:t> coordinates. Using operator overloading, the discussed vector (and point) operations are also.</a:t>
            </a:r>
          </a:p>
          <a:p>
            <a:r>
              <a:rPr lang="en-US" altLang="en-US" dirty="0" smtClean="0"/>
              <a:t>Note that – similarly to the GLSL language – we use the same type to represent points and vectors. The programmer should be aware whether an object is a point or a vector and execute operations valid for this particular type. Mixing different types in a single class, we can extend the concept to colors as well. A color can be define as additive mixture of red, green, and blue components, so a three-dimensional vector is just a right representation.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a:ln/>
        </p:spPr>
      </p:sp>
      <p:sp>
        <p:nvSpPr>
          <p:cNvPr id="2355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Defining a point as the center of mass of a system where masses placed at finite number of reference points is also called the </a:t>
            </a:r>
            <a:r>
              <a:rPr lang="en-US" altLang="en-US" b="1" dirty="0" smtClean="0"/>
              <a:t>combination of these points with </a:t>
            </a:r>
            <a:r>
              <a:rPr lang="en-US" altLang="en-US" b="1" dirty="0" err="1" smtClean="0"/>
              <a:t>barycentric</a:t>
            </a:r>
            <a:r>
              <a:rPr lang="en-US" altLang="en-US" b="1" dirty="0" smtClean="0"/>
              <a:t> coordinates </a:t>
            </a:r>
            <a:r>
              <a:rPr lang="en-US" altLang="en-US" dirty="0" smtClean="0"/>
              <a:t>equal to the weights. </a:t>
            </a:r>
          </a:p>
          <a:p>
            <a:r>
              <a:rPr lang="en-US" altLang="en-US" dirty="0" smtClean="0"/>
              <a:t>Note that we can d</a:t>
            </a:r>
            <a:r>
              <a:rPr lang="hu-HU" altLang="en-US" dirty="0" smtClean="0"/>
              <a:t>o</a:t>
            </a:r>
            <a:r>
              <a:rPr lang="en-US" altLang="en-US" dirty="0" smtClean="0"/>
              <a:t> this in real li</a:t>
            </a:r>
            <a:r>
              <a:rPr lang="hu-HU" altLang="en-US" dirty="0" smtClean="0"/>
              <a:t>f</a:t>
            </a:r>
            <a:r>
              <a:rPr lang="en-US" altLang="en-US" dirty="0" smtClean="0"/>
              <a:t>e without mathematics and coordinate systems</a:t>
            </a:r>
            <a:r>
              <a:rPr lang="hu-HU" altLang="en-US" dirty="0" smtClean="0"/>
              <a:t>, center </a:t>
            </a:r>
            <a:r>
              <a:rPr lang="hu-HU" altLang="en-US" dirty="0" err="1" smtClean="0"/>
              <a:t>mass</a:t>
            </a:r>
            <a:r>
              <a:rPr lang="hu-HU" altLang="en-US" dirty="0" smtClean="0"/>
              <a:t> </a:t>
            </a:r>
            <a:r>
              <a:rPr lang="hu-HU" altLang="en-US" dirty="0" err="1" smtClean="0"/>
              <a:t>exists</a:t>
            </a:r>
            <a:r>
              <a:rPr lang="hu-HU" altLang="en-US" dirty="0" smtClean="0"/>
              <a:t> and is </a:t>
            </a:r>
            <a:r>
              <a:rPr lang="hu-HU" altLang="en-US" dirty="0" err="1" smtClean="0"/>
              <a:t>real</a:t>
            </a:r>
            <a:r>
              <a:rPr lang="hu-HU" altLang="en-US" dirty="0" smtClean="0"/>
              <a:t> </a:t>
            </a:r>
            <a:r>
              <a:rPr lang="hu-HU" altLang="en-US" dirty="0" err="1" smtClean="0"/>
              <a:t>without</a:t>
            </a:r>
            <a:r>
              <a:rPr lang="hu-HU" altLang="en-US" dirty="0" smtClean="0"/>
              <a:t> </a:t>
            </a:r>
            <a:r>
              <a:rPr lang="hu-HU" altLang="en-US" dirty="0" err="1" smtClean="0"/>
              <a:t>mathematics</a:t>
            </a:r>
            <a:r>
              <a:rPr lang="hu-HU" altLang="en-US" dirty="0" smtClean="0"/>
              <a:t> and </a:t>
            </a:r>
            <a:r>
              <a:rPr lang="hu-HU" altLang="en-US" dirty="0" err="1" smtClean="0"/>
              <a:t>abstraction</a:t>
            </a:r>
            <a:r>
              <a:rPr lang="hu-HU" altLang="en-US" dirty="0" smtClean="0"/>
              <a:t>.</a:t>
            </a:r>
            <a:endParaRPr lang="en-US" altLang="en-US" dirty="0" smtClean="0"/>
          </a:p>
          <a:p>
            <a:r>
              <a:rPr lang="en-US" altLang="en-US" dirty="0" smtClean="0"/>
              <a:t>If all weights are non-negative, which has direct physical meaning, then we talk of </a:t>
            </a:r>
            <a:r>
              <a:rPr lang="en-US" altLang="en-US" b="1" dirty="0" smtClean="0"/>
              <a:t>convex combination </a:t>
            </a:r>
            <a:r>
              <a:rPr lang="en-US" altLang="en-US" dirty="0" smtClean="0"/>
              <a:t>since the points that can be defined in this way are in the convex hull of the reference points. By definition, the </a:t>
            </a:r>
            <a:r>
              <a:rPr lang="en-US" altLang="en-US" b="1" dirty="0" smtClean="0"/>
              <a:t>convex hull </a:t>
            </a:r>
            <a:r>
              <a:rPr lang="en-US" altLang="en-US" dirty="0" smtClean="0"/>
              <a:t>is the minimal set of points that is convex and includes the original reference points. For example, when presents are wrapped, the wrapping paper is on the convex hull of the presents.</a:t>
            </a:r>
          </a:p>
          <a:p>
            <a:r>
              <a:rPr lang="en-US" altLang="en-US" dirty="0" smtClean="0"/>
              <a:t>Using the term combination or convex combination, we can define a line a</a:t>
            </a:r>
            <a:r>
              <a:rPr lang="hu-HU" altLang="en-US" dirty="0" smtClean="0"/>
              <a:t>s a</a:t>
            </a:r>
            <a:r>
              <a:rPr lang="en-US" altLang="en-US" dirty="0" smtClean="0"/>
              <a:t> combination of two points and a line segment as a convex combination of two points. Similarly, the convex combination of three not collinear points is the triangle, the convex combination of four points not being in the same plane is a tetrahedron.</a:t>
            </a:r>
            <a:endParaRPr lang="hu-HU" altLang="en-US" dirty="0" smtClean="0"/>
          </a:p>
          <a:p>
            <a:r>
              <a:rPr lang="en-US" alt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69330" y="4862513"/>
            <a:ext cx="5688632" cy="4306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points, we can start defining primitives built of infinitely many points. We have two basic operations on points, combination and finding the vector that translates one point to the other. </a:t>
            </a:r>
          </a:p>
          <a:p>
            <a:r>
              <a:rPr lang="en-US" altLang="en-US" dirty="0" smtClean="0"/>
              <a:t>If we have a translation vector, we can ask the distance, impose requirements on orthogonality or parallelism.</a:t>
            </a:r>
          </a:p>
          <a:p>
            <a:r>
              <a:rPr lang="en-US" altLang="en-US" dirty="0" smtClean="0"/>
              <a:t>Combination uses the center of mass analogy, which assigns the center of mass to a set of points by the given formula. The position vectors of individual points are multiplied by the mass placed there and the sum is divided by the total mass. </a:t>
            </a:r>
          </a:p>
          <a:p>
            <a:r>
              <a:rPr lang="en-US" altLang="en-US" dirty="0" smtClean="0"/>
              <a:t>Let us select two points that will be combined and, for the sake of simplicity, let us assume that the total mass is 1 (we distribute 1 kg mass in the two points). Distributing unit mass has the advantage that we do not have to divide with the total mass since division by 1 can be saved.</a:t>
            </a:r>
          </a:p>
          <a:p>
            <a:r>
              <a:rPr lang="en-US" altLang="en-US" dirty="0" smtClean="0"/>
              <a:t>The center of mass will be on a line segment between by the two points. Whether it is closer to the first or to the second point depends on t, so by modifying t in [0,1] we can make the center of mass run on the line segment. So, points of the line segment can be expressed by a function of t. Such equation is called parametric equation because we have a free parameter that controls which point of the primitive is currently selected. </a:t>
            </a:r>
          </a:p>
          <a:p>
            <a:r>
              <a:rPr lang="en-US" altLang="en-US" dirty="0" smtClean="0"/>
              <a:t>If t can be outside of the unit interval, then a point can also repel the point, thus the center of mass will still be on the line of the two points but outside of the line segment. The equation of the line segment and the line are similar, only the parameter ranges are different. The equation can also be rewritten in another form, where the two points are replaced by one point, called the position vector of the line, and the vector between them, called the direction vector of the line. </a:t>
            </a:r>
          </a:p>
          <a:p>
            <a:endParaRPr lang="en-US" altLang="en-US" dirty="0" smtClean="0"/>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33326" y="4862513"/>
            <a:ext cx="5796644" cy="4306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smtClean="0"/>
              <a:t>Having points, we can start defining primitives built of infinitely many points. </a:t>
            </a:r>
            <a:endParaRPr lang="en-US" altLang="en-US" sz="1100" b="1" dirty="0" smtClean="0"/>
          </a:p>
          <a:p>
            <a:r>
              <a:rPr lang="en-US" altLang="en-US" sz="1100" b="1" dirty="0" smtClean="0"/>
              <a:t>We have two basic operations on points, combination and finding the vector that translates one point to the other. If we have a translation vector, we can ask the distance, impose requirements on orthogonality or parallelism.</a:t>
            </a:r>
            <a:endParaRPr lang="en-US" altLang="en-US" sz="1100" dirty="0" smtClean="0"/>
          </a:p>
          <a:p>
            <a:r>
              <a:rPr lang="en-US" altLang="en-US" sz="1100" dirty="0" smtClean="0"/>
              <a:t>Combination uses the center of mass analogy, which assigns the center of mass to a set of points by the given formula. The position vectors of individual points are multiplied by the mass placed there and the sum is divided by the total mass. </a:t>
            </a:r>
          </a:p>
          <a:p>
            <a:r>
              <a:rPr lang="en-US" altLang="en-US" sz="1100" dirty="0" smtClean="0"/>
              <a:t>Let us select two points that will be combined and, for the sake of simplicity, let us assume that the total mass is 1 (we distribute 1 kg mass in the two points). Distributing unit mass has the advantage that we do not have to divide with the total mass since division by 1 can be saved.</a:t>
            </a:r>
          </a:p>
          <a:p>
            <a:r>
              <a:rPr lang="en-US" altLang="en-US" sz="1100" dirty="0" smtClean="0"/>
              <a:t>The other way of establishing the equation of the line is based on orthogonality (or, from another point of view, on distance). The difference vectors of any two points on the line are all parallel, so they are all perpendicular to a given vector, called the normal vector of the line. Let one point be a given point, called the position vector of the line, and the other point represent any point (this is called the running point). Their </a:t>
            </a:r>
            <a:r>
              <a:rPr lang="en-US" altLang="en-US" sz="1100" dirty="0" err="1" smtClean="0"/>
              <a:t>differen</a:t>
            </a:r>
            <a:r>
              <a:rPr lang="hu-HU" altLang="en-US" sz="1100" dirty="0" err="1" smtClean="0"/>
              <a:t>ce</a:t>
            </a:r>
            <a:r>
              <a:rPr lang="en-US" altLang="en-US" sz="1100" dirty="0" smtClean="0"/>
              <a:t> r-r0 is perpendicular to normal vector n if and only if their scalar product is zero. This equation imposes a requirement on running point r. If r satisfies this equation, then the point is on the line, otherwise it is not on the line.</a:t>
            </a:r>
          </a:p>
          <a:p>
            <a:r>
              <a:rPr lang="en-US" altLang="en-US" sz="1100" dirty="0" smtClean="0"/>
              <a:t>Another interpretation uses the distance. Point r is on the line if its distance from the line is zero. We know from geometry that the distance should be measured in perpendicular direction, which is</a:t>
            </a:r>
          </a:p>
          <a:p>
            <a:r>
              <a:rPr lang="en-GB" altLang="en-US" sz="1100" dirty="0" smtClean="0"/>
              <a:t>|</a:t>
            </a:r>
            <a:r>
              <a:rPr lang="en-GB" altLang="en-US" sz="1100" b="1" i="1" dirty="0" smtClean="0"/>
              <a:t>n</a:t>
            </a:r>
            <a:r>
              <a:rPr lang="en-GB" altLang="en-US" sz="1100" dirty="0" smtClean="0">
                <a:sym typeface="Symbol" pitchFamily="18" charset="2"/>
              </a:rPr>
              <a:t>(</a:t>
            </a:r>
            <a:r>
              <a:rPr lang="en-GB" altLang="en-US" sz="1100" b="1" i="1" dirty="0" smtClean="0">
                <a:sym typeface="Symbol" pitchFamily="18" charset="2"/>
              </a:rPr>
              <a:t>r</a:t>
            </a:r>
            <a:r>
              <a:rPr lang="en-GB" altLang="en-US" sz="1100" dirty="0" smtClean="0">
                <a:sym typeface="Symbol" pitchFamily="18" charset="2"/>
              </a:rPr>
              <a:t> – </a:t>
            </a:r>
            <a:r>
              <a:rPr lang="en-GB" altLang="en-US" sz="1100" b="1" i="1" dirty="0" smtClean="0">
                <a:sym typeface="Symbol" pitchFamily="18" charset="2"/>
              </a:rPr>
              <a:t>r</a:t>
            </a:r>
            <a:r>
              <a:rPr lang="en-GB" altLang="en-US" sz="1100" baseline="-25000" dirty="0" smtClean="0">
                <a:sym typeface="Symbol" pitchFamily="18" charset="2"/>
              </a:rPr>
              <a:t>0</a:t>
            </a:r>
            <a:r>
              <a:rPr lang="en-GB" altLang="en-US" sz="1100" dirty="0" smtClean="0">
                <a:sym typeface="Symbol" pitchFamily="18" charset="2"/>
              </a:rPr>
              <a:t>)| if </a:t>
            </a:r>
            <a:r>
              <a:rPr lang="en-GB" altLang="en-US" sz="1100" b="1" i="1" dirty="0" smtClean="0">
                <a:sym typeface="Symbol" pitchFamily="18" charset="2"/>
              </a:rPr>
              <a:t>n</a:t>
            </a:r>
            <a:r>
              <a:rPr lang="en-GB" altLang="en-US" sz="1100" dirty="0" smtClean="0">
                <a:sym typeface="Symbol" pitchFamily="18" charset="2"/>
              </a:rPr>
              <a:t> is a unit vector (the difference is projected onto the unit normal vector).</a:t>
            </a:r>
          </a:p>
          <a:p>
            <a:r>
              <a:rPr lang="en-GB" altLang="en-US" sz="1100" dirty="0" smtClean="0">
                <a:sym typeface="Symbol" pitchFamily="18" charset="2"/>
              </a:rPr>
              <a:t>Expressing the line equation with coordinates, we get an implicit linear equation for unknown point coordinates x and y. If a point’s </a:t>
            </a:r>
            <a:r>
              <a:rPr lang="en-GB" altLang="en-US" sz="1100" dirty="0" err="1" smtClean="0">
                <a:sym typeface="Symbol" pitchFamily="18" charset="2"/>
              </a:rPr>
              <a:t>x,y</a:t>
            </a:r>
            <a:r>
              <a:rPr lang="en-GB" altLang="en-US" sz="1100" dirty="0" smtClean="0">
                <a:sym typeface="Symbol" pitchFamily="18" charset="2"/>
              </a:rPr>
              <a:t> coordinates satisfy this equation, the point is on the line. </a:t>
            </a:r>
          </a:p>
          <a:p>
            <a:r>
              <a:rPr lang="en-GB" altLang="en-US" sz="1100" dirty="0" smtClean="0">
                <a:sym typeface="Symbol" pitchFamily="18" charset="2"/>
              </a:rPr>
              <a:t>This implicit equation can also be expressed by the scalar product of two three-element vectors if we use the convention that 2D points have three coordinates where the third coordinate is 1.</a:t>
            </a:r>
            <a:endParaRPr lang="en-US" altLang="en-US" sz="11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Using vec4, i.e. four-element vectors, instead of vec3, we can represent not only points and vectors, but also planes. The fourth element should be set depending on the actual type. </a:t>
            </a:r>
          </a:p>
          <a:p>
            <a:r>
              <a:rPr lang="en-US" dirty="0" smtClean="0"/>
              <a:t>Note that the test whether or not a point is on a plane is a dot product of the two 4-element vectors if the fourth component of a point is 1 and the four components of a plane is a, b, c, d, the plane parameters. </a:t>
            </a:r>
          </a:p>
          <a:p>
            <a:r>
              <a:rPr lang="en-US" dirty="0" smtClean="0"/>
              <a:t>We can preserve the validity of vector operations if the fourth element of a vector is zero. </a:t>
            </a:r>
          </a:p>
          <a:p>
            <a:r>
              <a:rPr lang="en-US" dirty="0" smtClean="0"/>
              <a:t>And now, the big news: those operations that are applicable for points remain valid even when the fourth element is 1. </a:t>
            </a:r>
            <a:endParaRPr lang="en-US" dirty="0"/>
          </a:p>
        </p:txBody>
      </p:sp>
    </p:spTree>
    <p:extLst>
      <p:ext uri="{BB962C8B-B14F-4D97-AF65-F5344CB8AC3E}">
        <p14:creationId xmlns:p14="http://schemas.microsoft.com/office/powerpoint/2010/main" val="29035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concept is really important, so processor vendors developed special machine instructions for the efficient processing of four-element vectors. This is called </a:t>
            </a:r>
            <a:r>
              <a:rPr lang="en-US" b="1" dirty="0" smtClean="0"/>
              <a:t>SSE = Streamed SIMD Extension</a:t>
            </a:r>
            <a:r>
              <a:rPr lang="en-US" dirty="0" smtClean="0"/>
              <a:t>, where SIMD = Single Instruction Multiple Data.  </a:t>
            </a:r>
          </a:p>
          <a:p>
            <a:r>
              <a:rPr lang="en-US" dirty="0" smtClean="0"/>
              <a:t>Here you can see how two four float element vectors are added by a single machine instruction.</a:t>
            </a:r>
            <a:endParaRPr lang="en-US" dirty="0"/>
          </a:p>
        </p:txBody>
      </p:sp>
    </p:spTree>
    <p:extLst>
      <p:ext uri="{BB962C8B-B14F-4D97-AF65-F5344CB8AC3E}">
        <p14:creationId xmlns:p14="http://schemas.microsoft.com/office/powerpoint/2010/main" val="2126209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a:ln/>
        </p:spPr>
      </p:sp>
      <p:sp>
        <p:nvSpPr>
          <p:cNvPr id="3379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By definition, a </a:t>
            </a:r>
            <a:r>
              <a:rPr lang="en-US" altLang="en-US" b="1" dirty="0" smtClean="0"/>
              <a:t>circle</a:t>
            </a:r>
            <a:r>
              <a:rPr lang="en-US" altLang="en-US" dirty="0" smtClean="0"/>
              <a:t> is a set of points r of distance R (radius) from its center point  c. Translating this geometric definition to the language of analytic geometry, we can establish the equation of the circle. </a:t>
            </a:r>
          </a:p>
          <a:p>
            <a:r>
              <a:rPr lang="en-US" altLang="en-US" dirty="0" smtClean="0"/>
              <a:t>Distance of two points is the absolute value of the vector between them, which must be equal to R. Instead of the distance, we can work with the squared distance since both sides of this equation are positive, so taking the square does not modify the roots. The squared distance is the dot product of the difference vector with itself. Dot product can also be expressed with coordinates, so we can establish an implicit equation of the circle in Cartesian coordinates.</a:t>
            </a:r>
          </a:p>
          <a:p>
            <a:r>
              <a:rPr lang="en-US" altLang="en-US" dirty="0" smtClean="0"/>
              <a:t>Circle has also a famous parametric equation, which is based on the definition of cos and sin: If we rotate a unit vector by </a:t>
            </a:r>
            <a:r>
              <a:rPr lang="en-US" altLang="en-US" dirty="0" smtClean="0">
                <a:sym typeface="Symbol" pitchFamily="18" charset="2"/>
              </a:rPr>
              <a:t></a:t>
            </a:r>
            <a:r>
              <a:rPr lang="en-US" altLang="en-US" dirty="0" smtClean="0"/>
              <a:t> around axis z, the x coordinate of the rotated vector is cos(</a:t>
            </a:r>
            <a:r>
              <a:rPr lang="en-US" altLang="en-US" dirty="0" smtClean="0">
                <a:sym typeface="Symbol" pitchFamily="18" charset="2"/>
              </a:rPr>
              <a:t></a:t>
            </a:r>
            <a:r>
              <a:rPr lang="en-US" altLang="en-US" dirty="0" smtClean="0"/>
              <a:t>) a</a:t>
            </a:r>
            <a:r>
              <a:rPr lang="hu-HU" altLang="en-US" dirty="0" smtClean="0"/>
              <a:t>n</a:t>
            </a:r>
            <a:r>
              <a:rPr lang="en-US" altLang="en-US" dirty="0" smtClean="0"/>
              <a:t>d the y coordinate is sin(</a:t>
            </a:r>
            <a:r>
              <a:rPr lang="en-US" altLang="en-US" dirty="0" smtClean="0">
                <a:sym typeface="Symbol" pitchFamily="18" charset="2"/>
              </a:rPr>
              <a:t></a:t>
            </a:r>
            <a:r>
              <a:rPr lang="en-US" altLang="en-US" dirty="0" smtClean="0"/>
              <a:t>).</a:t>
            </a:r>
          </a:p>
          <a:p>
            <a:r>
              <a:rPr lang="en-US" altLang="en-US" dirty="0" smtClean="0"/>
              <a:t>Rotated vector of length R can be obtained by scaling by R. If the center is not in the origin but at point c, then we should translate the circle points by c. </a:t>
            </a:r>
          </a:p>
          <a:p>
            <a:r>
              <a:rPr lang="en-US" altLang="en-US" dirty="0" smtClean="0"/>
              <a:t>As sine or cosine are usually irrational numbers, they cannot be precisely computed by a computer. So, sometimes another parametrization using only elementary operations is also useful (right hand side).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We have concluded that a simple 2D rendering algorithm transforms pixel centers to world coordinates and checks which object includes the transformed point. It means that the essential operation of rendering is containment test. </a:t>
            </a:r>
          </a:p>
          <a:p>
            <a:r>
              <a:rPr lang="en-US" dirty="0" smtClean="0"/>
              <a:t>Knowing vector algebra, containment test is easy to implement, we have to translate the definition of the object to vector algebra, and we are done. </a:t>
            </a:r>
            <a:endParaRPr lang="en-US" dirty="0"/>
          </a:p>
        </p:txBody>
      </p:sp>
    </p:spTree>
    <p:extLst>
      <p:ext uri="{BB962C8B-B14F-4D97-AF65-F5344CB8AC3E}">
        <p14:creationId xmlns:p14="http://schemas.microsoft.com/office/powerpoint/2010/main" val="374014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kép helye 1"/>
          <p:cNvSpPr>
            <a:spLocks noGrp="1" noRot="1" noChangeAspect="1" noTextEdit="1"/>
          </p:cNvSpPr>
          <p:nvPr>
            <p:ph type="sldImg"/>
          </p:nvPr>
        </p:nvSpPr>
        <p:spPr>
          <a:ln/>
        </p:spPr>
      </p:sp>
      <p:sp>
        <p:nvSpPr>
          <p:cNvPr id="3" name="Jegyzetek helye 2"/>
          <p:cNvSpPr>
            <a:spLocks noGrp="1"/>
          </p:cNvSpPr>
          <p:nvPr>
            <p:ph type="body" idx="1"/>
          </p:nvPr>
        </p:nvSpPr>
        <p:spPr/>
        <p:txBody>
          <a:bodyPr>
            <a:normAutofit fontScale="92500"/>
          </a:bodyPr>
          <a:lstStyle/>
          <a:p>
            <a:pPr>
              <a:defRPr/>
            </a:pPr>
            <a:r>
              <a:rPr lang="en-US" dirty="0" smtClean="0"/>
              <a:t>Computer graphics works with shapes. The field of mathematics that describes shapes is the geometry, so geometry is essential in computer graphics.</a:t>
            </a:r>
          </a:p>
          <a:p>
            <a:pPr>
              <a:defRPr/>
            </a:pPr>
            <a:r>
              <a:rPr lang="en-US" dirty="0" smtClean="0"/>
              <a:t>Geometry, like other fields of formal science, has </a:t>
            </a:r>
            <a:r>
              <a:rPr lang="en-US" b="1" dirty="0" smtClean="0"/>
              <a:t>axioms</a:t>
            </a:r>
            <a:r>
              <a:rPr lang="en-US" dirty="0" smtClean="0"/>
              <a:t> that are based on experience and cannot be argued but must be accepted as true statements without arguments. From axioms other true statements, called theorems, can be deducted with logic reasoning. </a:t>
            </a:r>
          </a:p>
          <a:p>
            <a:pPr>
              <a:defRPr/>
            </a:pPr>
            <a:r>
              <a:rPr lang="en-US" dirty="0" smtClean="0"/>
              <a:t>For example, axioms of the </a:t>
            </a:r>
            <a:r>
              <a:rPr lang="en-US" b="1" dirty="0" smtClean="0"/>
              <a:t>Euclidean geometry </a:t>
            </a:r>
            <a:r>
              <a:rPr lang="en-US" dirty="0" smtClean="0"/>
              <a:t>include the postulates shown above. </a:t>
            </a:r>
          </a:p>
          <a:p>
            <a:pPr>
              <a:defRPr/>
            </a:pPr>
            <a:r>
              <a:rPr lang="en-US" dirty="0" smtClean="0"/>
              <a:t>Axioms have two purposes, on the one hand, they are accepted as true statements. On the other hand, axioms implicitly define </a:t>
            </a:r>
            <a:r>
              <a:rPr lang="en-US" b="1" dirty="0" smtClean="0"/>
              <a:t>basic concepts </a:t>
            </a:r>
            <a:r>
              <a:rPr lang="en-US" dirty="0" smtClean="0"/>
              <a:t>like points, lines etc. because they postulate their properties. </a:t>
            </a:r>
          </a:p>
          <a:p>
            <a:pPr>
              <a:defRPr/>
            </a:pPr>
            <a:r>
              <a:rPr lang="en-US" dirty="0" smtClean="0"/>
              <a:t>Euclidean geometry is </a:t>
            </a:r>
            <a:r>
              <a:rPr lang="en-US" b="1" dirty="0" smtClean="0"/>
              <a:t>metric</a:t>
            </a:r>
            <a:r>
              <a:rPr lang="en-US" dirty="0" smtClean="0"/>
              <a:t>, i.e. we can talk of the distance between points or separation of lines, called the </a:t>
            </a:r>
            <a:r>
              <a:rPr lang="en-US" b="1" dirty="0" smtClean="0"/>
              <a:t>angle</a:t>
            </a:r>
            <a:r>
              <a:rPr lang="en-US" dirty="0" smtClean="0"/>
              <a:t>, and size is an important concept. Additional axioms introduce the properties of metric quantities (distance and angle).</a:t>
            </a:r>
          </a:p>
          <a:p>
            <a:pPr>
              <a:defRPr/>
            </a:pPr>
            <a:r>
              <a:rPr lang="en-US" dirty="0" smtClean="0"/>
              <a:t>Having defined the axioms, we can start establishing theorems using logic inference. Such theorems will constitute the geometry. For example, theorems are:</a:t>
            </a:r>
          </a:p>
          <a:p>
            <a:pPr>
              <a:defRPr/>
            </a:pPr>
            <a:r>
              <a:rPr lang="en-US" dirty="0" smtClean="0"/>
              <a:t>T1: Two different lines may intersect each other at most one point.</a:t>
            </a:r>
          </a:p>
          <a:p>
            <a:pPr>
              <a:defRPr/>
            </a:pPr>
            <a:r>
              <a:rPr lang="en-US" dirty="0" smtClean="0"/>
              <a:t>T2: Two lines are parallel if and only if the angles in which a third line intersects them are equal. </a:t>
            </a:r>
          </a:p>
          <a:p>
            <a:pPr>
              <a:defRPr/>
            </a:pPr>
            <a:r>
              <a:rPr lang="en-US" dirty="0" smtClean="0"/>
              <a:t>T3: The sum of angles of a triangle is the half angle, i.e. 180 degrees. </a:t>
            </a:r>
          </a:p>
          <a:p>
            <a:pPr>
              <a:defRPr/>
            </a:pPr>
            <a:r>
              <a:rPr lang="en-US" dirty="0" smtClean="0"/>
              <a:t>T4: Theorem of Pythagoras.</a:t>
            </a:r>
          </a:p>
          <a:p>
            <a:pPr>
              <a:defRPr/>
            </a:pPr>
            <a:r>
              <a:rPr lang="en-US" dirty="0" smtClean="0"/>
              <a:t>Prove them using axioms and already proven theorem!</a:t>
            </a:r>
          </a:p>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 convex polyhedron is the intersection of half</a:t>
            </a:r>
            <a:r>
              <a:rPr lang="hu-HU" dirty="0" smtClean="0"/>
              <a:t>-</a:t>
            </a:r>
            <a:r>
              <a:rPr lang="en-US" dirty="0" smtClean="0"/>
              <a:t>spaces, thus a point is inside the convex polyhedron if it is inside all half</a:t>
            </a:r>
            <a:r>
              <a:rPr lang="hu-HU" dirty="0" smtClean="0"/>
              <a:t>-</a:t>
            </a:r>
            <a:r>
              <a:rPr lang="en-US" dirty="0" smtClean="0"/>
              <a:t>spaces. </a:t>
            </a:r>
            <a:endParaRPr lang="en-US" dirty="0"/>
          </a:p>
        </p:txBody>
      </p:sp>
    </p:spTree>
    <p:extLst>
      <p:ext uri="{BB962C8B-B14F-4D97-AF65-F5344CB8AC3E}">
        <p14:creationId xmlns:p14="http://schemas.microsoft.com/office/powerpoint/2010/main" val="140656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In addition to vectors, we need other tools of algebra. Matrices are good for representing affine transformations. If matrices multiply vectors from the right, then the meaning of the rows of a matrix is the image of the basis vectors, i.e. points (1, 0) and (0,1), as well as the origin. </a:t>
            </a:r>
            <a:endParaRPr lang="hu-HU" dirty="0" smtClean="0"/>
          </a:p>
          <a:p>
            <a:r>
              <a:rPr lang="en-US" dirty="0" smtClean="0"/>
              <a:t>This concept is very important to us since we wish to find matrices executing certain transformations. To do this, we have to figure </a:t>
            </a:r>
            <a:r>
              <a:rPr lang="hu-HU" dirty="0" smtClean="0"/>
              <a:t>out </a:t>
            </a:r>
            <a:r>
              <a:rPr lang="en-US" dirty="0" smtClean="0"/>
              <a:t>how the basis vectors are modified by the transformation and the transformed vectors form the rows of the transformation matrix. As an example, we build a matrix that rotates around axis z by angle phi.</a:t>
            </a:r>
            <a:endParaRPr lang="hu-HU" dirty="0" smtClean="0"/>
          </a:p>
          <a:p>
            <a:endParaRPr lang="en-US" dirty="0"/>
          </a:p>
        </p:txBody>
      </p:sp>
    </p:spTree>
    <p:extLst>
      <p:ext uri="{BB962C8B-B14F-4D97-AF65-F5344CB8AC3E}">
        <p14:creationId xmlns:p14="http://schemas.microsoft.com/office/powerpoint/2010/main" val="3244937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Vectors and matrices are not the only way to represent 2D points, translations and transformations. Complex numbers can do it all. </a:t>
            </a:r>
          </a:p>
          <a:p>
            <a:r>
              <a:rPr lang="en-US" dirty="0" smtClean="0"/>
              <a:t>A complex number can represent a point. A complex number can also represent a translation vector, i.e. a translation if the vector’s complex number is added to the point’s complex number.</a:t>
            </a:r>
          </a:p>
          <a:p>
            <a:r>
              <a:rPr lang="en-US" dirty="0" smtClean="0"/>
              <a:t>Finally, a complex number is also a rotation and scaling if multiplication is executed. </a:t>
            </a:r>
            <a:endParaRPr lang="en-US" dirty="0"/>
          </a:p>
        </p:txBody>
      </p:sp>
    </p:spTree>
    <p:extLst>
      <p:ext uri="{BB962C8B-B14F-4D97-AF65-F5344CB8AC3E}">
        <p14:creationId xmlns:p14="http://schemas.microsoft.com/office/powerpoint/2010/main" val="187704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 C++ class implementing complex </a:t>
            </a:r>
            <a:r>
              <a:rPr lang="en-US" dirty="0" err="1" smtClean="0"/>
              <a:t>arithmetics</a:t>
            </a:r>
            <a:r>
              <a:rPr lang="en-US" dirty="0" smtClean="0"/>
              <a:t> can be used to implement a sequence of transformations. </a:t>
            </a:r>
            <a:endParaRPr lang="en-US" dirty="0"/>
          </a:p>
        </p:txBody>
      </p:sp>
    </p:spTree>
    <p:extLst>
      <p:ext uri="{BB962C8B-B14F-4D97-AF65-F5344CB8AC3E}">
        <p14:creationId xmlns:p14="http://schemas.microsoft.com/office/powerpoint/2010/main" val="299713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Quaternions are 4D generalizations of complex number. Hamilton generalized them to 4D, because he realized that it is impossible to 3D without sacrificing the associative property of multiplication. Associativity is badly needed if we wish to represent rotations with quaternion multiplications since rotations, and generally </a:t>
            </a:r>
            <a:endParaRPr lang="en-US" dirty="0"/>
          </a:p>
        </p:txBody>
      </p:sp>
    </p:spTree>
    <p:extLst>
      <p:ext uri="{BB962C8B-B14F-4D97-AF65-F5344CB8AC3E}">
        <p14:creationId xmlns:p14="http://schemas.microsoft.com/office/powerpoint/2010/main" val="2446682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10688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973758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157973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4112368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set of complex numbers is a special case of hyper numbers of Clifford algebras that deal with numbers of form </a:t>
            </a:r>
            <a:r>
              <a:rPr lang="en-US" dirty="0" err="1" smtClean="0"/>
              <a:t>x+yi</a:t>
            </a:r>
            <a:r>
              <a:rPr lang="en-US" dirty="0" smtClean="0"/>
              <a:t> where x and y are real numbers and </a:t>
            </a:r>
            <a:r>
              <a:rPr lang="en-US" dirty="0" err="1" smtClean="0"/>
              <a:t>i</a:t>
            </a:r>
            <a:r>
              <a:rPr lang="en-US" dirty="0" smtClean="0"/>
              <a:t> is a symbol, and the same arithmetic rules apply for such numbers as for real ones. To use the arithmetic rules, we should decide what is the value of i^2. Complex numbers define it as -1, in Clifford algebra, this is up to us.</a:t>
            </a:r>
          </a:p>
          <a:p>
            <a:r>
              <a:rPr lang="en-US" dirty="0" smtClean="0"/>
              <a:t>If we take the option of i^2=0, then the rules will be equivalent to the rules of derivatives assuming x the function value and y the derivative. Thus, we can derivate without approximations specifying only the function, the derivative is obtained automatically. </a:t>
            </a:r>
            <a:endParaRPr lang="en-US" dirty="0"/>
          </a:p>
        </p:txBody>
      </p:sp>
    </p:spTree>
    <p:extLst>
      <p:ext uri="{BB962C8B-B14F-4D97-AF65-F5344CB8AC3E}">
        <p14:creationId xmlns:p14="http://schemas.microsoft.com/office/powerpoint/2010/main" val="313669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axioms of the Euclidean geometry are based on experience gathered on walking on a flat terrain or not too large distances.  </a:t>
            </a:r>
          </a:p>
          <a:p>
            <a:r>
              <a:rPr lang="en-US" dirty="0" smtClean="0"/>
              <a:t>If Euclid had travelled through continents of the spherical Earth, he would have different experience and would have established different axioms. The line on a sphere, using the concept of the shortest path between two points, is the main circle, which is the intersection of the sphere and the plane defined by the two points and the center of the sphere. Airplanes fly along these spherical lines.</a:t>
            </a:r>
          </a:p>
          <a:p>
            <a:r>
              <a:rPr lang="en-US" dirty="0" smtClean="0"/>
              <a:t>The Euclidean axioms are invalid for spherical lines and points. For example,  here lines always intersect in two points. Consequently, the theorems of Euclidean geometry are not true. For example, </a:t>
            </a:r>
            <a:r>
              <a:rPr lang="en-US" b="1" dirty="0" smtClean="0"/>
              <a:t>the sum of the angles of a triangle is always larger than 180 degrees. </a:t>
            </a:r>
          </a:p>
          <a:p>
            <a:r>
              <a:rPr lang="en-US" dirty="0" smtClean="0"/>
              <a:t>Maps are Euclidean unfolding of the non-Euclidean (spherical) plane. As the curvature of the sphere is not zero, a map must distort distances and/or angles. There are different options, but all of them distort somehow. Mercator’s map, for example, preserves angles but apply drastic distance distortions.  </a:t>
            </a:r>
            <a:endParaRPr lang="en-US" dirty="0"/>
          </a:p>
        </p:txBody>
      </p:sp>
    </p:spTree>
    <p:extLst>
      <p:ext uri="{BB962C8B-B14F-4D97-AF65-F5344CB8AC3E}">
        <p14:creationId xmlns:p14="http://schemas.microsoft.com/office/powerpoint/2010/main" val="3447903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Cliff implement</a:t>
            </a:r>
            <a:r>
              <a:rPr lang="hu-HU" dirty="0" smtClean="0"/>
              <a:t>s</a:t>
            </a:r>
            <a:r>
              <a:rPr lang="en-US" dirty="0" smtClean="0"/>
              <a:t> the arithmetic rules of derivation. </a:t>
            </a:r>
            <a:endParaRPr lang="en-US" dirty="0"/>
          </a:p>
        </p:txBody>
      </p:sp>
    </p:spTree>
    <p:extLst>
      <p:ext uri="{BB962C8B-B14F-4D97-AF65-F5344CB8AC3E}">
        <p14:creationId xmlns:p14="http://schemas.microsoft.com/office/powerpoint/2010/main" val="2051757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also need global functions to specify the derivatives of elementary functions.  </a:t>
            </a:r>
          </a:p>
          <a:p>
            <a:endParaRPr lang="en-US" dirty="0"/>
          </a:p>
        </p:txBody>
      </p:sp>
    </p:spTree>
    <p:extLst>
      <p:ext uri="{BB962C8B-B14F-4D97-AF65-F5344CB8AC3E}">
        <p14:creationId xmlns:p14="http://schemas.microsoft.com/office/powerpoint/2010/main" val="284879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Suppose we want to animate an object along a path defined by (x(t), y(t)). The position of the object is given by inserting time t into these two functions. </a:t>
            </a:r>
          </a:p>
          <a:p>
            <a:r>
              <a:rPr lang="en-US" dirty="0" smtClean="0"/>
              <a:t>Objects like trains, cars, birds, etc. follow their front (head, beak) during animation, so we should often rotate the object to transform its heading direction into the current direction of movement, which is the current velocity, i.e. the derivative of the path. </a:t>
            </a:r>
            <a:endParaRPr lang="en-US" dirty="0"/>
          </a:p>
        </p:txBody>
      </p:sp>
    </p:spTree>
    <p:extLst>
      <p:ext uri="{BB962C8B-B14F-4D97-AF65-F5344CB8AC3E}">
        <p14:creationId xmlns:p14="http://schemas.microsoft.com/office/powerpoint/2010/main" val="1013243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problems should be solved by you and by you alone to check whether or not the topic is understood. Some of them are trivial, others need effort. Do not get angry if you cannot solve all of them, the important thing is to try. </a:t>
            </a:r>
          </a:p>
          <a:p>
            <a:r>
              <a:rPr lang="en-US" dirty="0" smtClean="0"/>
              <a:t>As reading the solutions is completely pointless, they are not here.</a:t>
            </a:r>
            <a:endParaRPr lang="en-US" dirty="0"/>
          </a:p>
        </p:txBody>
      </p:sp>
    </p:spTree>
    <p:extLst>
      <p:ext uri="{BB962C8B-B14F-4D97-AF65-F5344CB8AC3E}">
        <p14:creationId xmlns:p14="http://schemas.microsoft.com/office/powerpoint/2010/main" val="350275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Spaces of negative curvature need another geometry called </a:t>
            </a:r>
            <a:r>
              <a:rPr lang="en-US" b="1" dirty="0" smtClean="0"/>
              <a:t>hyperbolic geometry</a:t>
            </a:r>
            <a:r>
              <a:rPr lang="en-US" dirty="0" smtClean="0"/>
              <a:t>. We should change just a single word in the axioms: there can be more than one parallel line crossing a given point. This small modification may invalidate most of the theorems of Euclidean geometry and lead into a “new world”.</a:t>
            </a:r>
          </a:p>
          <a:p>
            <a:r>
              <a:rPr lang="en-US" dirty="0" smtClean="0"/>
              <a:t>In </a:t>
            </a:r>
            <a:r>
              <a:rPr lang="en-US" b="1" dirty="0" smtClean="0"/>
              <a:t>hyperbolic geometry the sum of angles of a triangle is less than 180 degrees, proportionally to the size. </a:t>
            </a:r>
          </a:p>
          <a:p>
            <a:r>
              <a:rPr lang="en-US" b="1" dirty="0" smtClean="0"/>
              <a:t>How can we figure it out whether our universe has positive, negative or zero curvature? </a:t>
            </a:r>
            <a:r>
              <a:rPr lang="en-US" dirty="0" smtClean="0"/>
              <a:t>This is an important question since it determines whether the universe will expand without limits or will start shrinking sooner or later. </a:t>
            </a:r>
            <a:endParaRPr lang="en-US" dirty="0"/>
          </a:p>
        </p:txBody>
      </p:sp>
    </p:spTree>
    <p:extLst>
      <p:ext uri="{BB962C8B-B14F-4D97-AF65-F5344CB8AC3E}">
        <p14:creationId xmlns:p14="http://schemas.microsoft.com/office/powerpoint/2010/main" val="333882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defRPr/>
            </a:pPr>
            <a:r>
              <a:rPr lang="en-US" dirty="0"/>
              <a:t>In Euclidean geometry parallel lines do not intersect, that is, a point at </a:t>
            </a:r>
            <a:r>
              <a:rPr lang="en-US" dirty="0" smtClean="0"/>
              <a:t>infinity (where parallel line would meet) </a:t>
            </a:r>
            <a:r>
              <a:rPr lang="en-US" dirty="0"/>
              <a:t>is not part of the Euclidean plane</a:t>
            </a:r>
            <a:r>
              <a:rPr lang="en-US" dirty="0" smtClean="0"/>
              <a:t>. However, we can see the intersection of parallel lines, so a geometry where infinity is also included makes sense.</a:t>
            </a:r>
            <a:endParaRPr lang="en-US" dirty="0"/>
          </a:p>
          <a:p>
            <a:pPr>
              <a:defRPr/>
            </a:pPr>
            <a:r>
              <a:rPr lang="en-US" dirty="0" smtClean="0"/>
              <a:t>If </a:t>
            </a:r>
            <a:r>
              <a:rPr lang="en-US" dirty="0"/>
              <a:t>we define axioms differently, </a:t>
            </a:r>
            <a:r>
              <a:rPr lang="en-US" b="1" dirty="0"/>
              <a:t>we can add points at infinity to the plane </a:t>
            </a:r>
            <a:r>
              <a:rPr lang="en-US" dirty="0"/>
              <a:t>making all lines, even parallel lines, intersecting. Clearly, this is a different geometry with different axioms and theorems, which is called the </a:t>
            </a:r>
            <a:r>
              <a:rPr lang="en-US" b="1" dirty="0"/>
              <a:t>projective geometry</a:t>
            </a:r>
            <a:r>
              <a:rPr lang="en-US" dirty="0"/>
              <a:t>. Projective geometry is not metric since distance cannot be defined in it. The reason is that the distance from points at infinity is infinite, but infinite is not a number. </a:t>
            </a:r>
            <a:r>
              <a:rPr lang="en-US" dirty="0" smtClean="0"/>
              <a:t>As a result, we cannot use coordinate systems that are based on the concept of distance, e.g. Cartesian coordinate systems are useless here. We should find another algebraic basis. </a:t>
            </a:r>
          </a:p>
          <a:p>
            <a:pPr>
              <a:defRPr/>
            </a:pPr>
            <a:endParaRPr lang="en-US" dirty="0"/>
          </a:p>
          <a:p>
            <a:endParaRPr lang="en-US" dirty="0"/>
          </a:p>
        </p:txBody>
      </p:sp>
    </p:spTree>
    <p:extLst>
      <p:ext uri="{BB962C8B-B14F-4D97-AF65-F5344CB8AC3E}">
        <p14:creationId xmlns:p14="http://schemas.microsoft.com/office/powerpoint/2010/main" val="323225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computer graphics, we should also take into account that a computer is programmed, which cannot do anything else but making </a:t>
            </a:r>
            <a:r>
              <a:rPr lang="en-US" altLang="en-US" dirty="0" err="1" smtClean="0"/>
              <a:t>calculat</a:t>
            </a:r>
            <a:r>
              <a:rPr lang="hu-HU" altLang="en-US" dirty="0" err="1" smtClean="0"/>
              <a:t>ions</a:t>
            </a:r>
            <a:r>
              <a:rPr lang="en-US" altLang="en-US" dirty="0" smtClean="0"/>
              <a:t> with numbers. A computer is definitely not able to understand abstract concepts like point, line etc. So for the application of a computer, geometric concepts must be translated to numbers, calculation and algebra. </a:t>
            </a:r>
          </a:p>
          <a:p>
            <a:r>
              <a:rPr lang="en-US" altLang="en-US" dirty="0" smtClean="0"/>
              <a:t>A geometry based on algebra, equations and numbers is called </a:t>
            </a:r>
            <a:r>
              <a:rPr lang="en-US" altLang="en-US" b="1" dirty="0" smtClean="0"/>
              <a:t>analytic geometry </a:t>
            </a:r>
            <a:r>
              <a:rPr lang="en-US" altLang="en-US" dirty="0" smtClean="0"/>
              <a:t>or </a:t>
            </a:r>
            <a:r>
              <a:rPr lang="en-US" altLang="en-US" b="1" dirty="0" smtClean="0"/>
              <a:t>coordinate geometry</a:t>
            </a:r>
            <a:r>
              <a:rPr lang="en-US" altLang="en-US" dirty="0" smtClean="0"/>
              <a:t>. To establish an analytic version of a geometry, we have to find correspondences between geometric concepts and concepts of algebra in a way that axioms of the geometry will not contradict to the concepts of algebra. If it is done, we can forget the original axioms and work only with numbers and equations.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69330" y="4862513"/>
            <a:ext cx="5760640" cy="4306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addition to combining points, we can also </a:t>
            </a:r>
            <a:r>
              <a:rPr lang="en-US" altLang="en-US" b="1" dirty="0" smtClean="0"/>
              <a:t>translate</a:t>
            </a:r>
            <a:r>
              <a:rPr lang="en-US" altLang="en-US" dirty="0" smtClean="0"/>
              <a:t> them. By definition a translation is a </a:t>
            </a:r>
            <a:r>
              <a:rPr lang="en-US" altLang="en-US" b="1" dirty="0" smtClean="0"/>
              <a:t>vector</a:t>
            </a:r>
            <a:r>
              <a:rPr lang="en-US" altLang="en-US" dirty="0" smtClean="0"/>
              <a:t>, which has </a:t>
            </a:r>
            <a:r>
              <a:rPr lang="en-US" altLang="en-US" b="1" dirty="0" smtClean="0"/>
              <a:t>direction</a:t>
            </a:r>
            <a:r>
              <a:rPr lang="en-US" altLang="en-US" dirty="0" smtClean="0"/>
              <a:t> and </a:t>
            </a:r>
            <a:r>
              <a:rPr lang="en-US" altLang="en-US" b="1" dirty="0" smtClean="0"/>
              <a:t>length</a:t>
            </a:r>
            <a:r>
              <a:rPr lang="en-US" altLang="en-US" dirty="0" smtClean="0"/>
              <a:t>. The length is denoted by the absolute value of the vector. If we select a special reference point, called the </a:t>
            </a:r>
            <a:r>
              <a:rPr lang="en-US" altLang="en-US" b="1" dirty="0" smtClean="0"/>
              <a:t>origin</a:t>
            </a:r>
            <a:r>
              <a:rPr lang="en-US" altLang="en-US" dirty="0" smtClean="0"/>
              <a:t>, then every point has a unique vector that translates the origin to here, or from the other point of view, every vector unambiguously defines a point that is reached if the origin is translated by this vector. Such vectors are called </a:t>
            </a:r>
            <a:r>
              <a:rPr lang="en-US" altLang="en-US" b="1" dirty="0" smtClean="0"/>
              <a:t>position vectors</a:t>
            </a:r>
            <a:r>
              <a:rPr lang="en-US" altLang="en-US" dirty="0" smtClean="0"/>
              <a:t>. The fact that there is a one-to-one correspondence between points and position vectors does not mean that points and vectors would be identical objects (wife and husband are also strongly related and unambiguously identify each other, but are still different objects with specific operations).</a:t>
            </a:r>
          </a:p>
          <a:p>
            <a:r>
              <a:rPr lang="en-US" altLang="en-US" dirty="0" smtClean="0"/>
              <a:t>Concerning vector operations, we can talk of </a:t>
            </a:r>
            <a:r>
              <a:rPr lang="en-US" altLang="en-US" b="1" dirty="0" smtClean="0"/>
              <a:t>addition </a:t>
            </a:r>
            <a:r>
              <a:rPr lang="en-US" altLang="en-US" dirty="0" smtClean="0"/>
              <a:t>that means the execution of the two translations one after the other. The resulting translation is independent of the order, so vector addition is </a:t>
            </a:r>
            <a:r>
              <a:rPr lang="en-US" altLang="en-US" b="1" dirty="0" smtClean="0"/>
              <a:t>commutative</a:t>
            </a:r>
            <a:r>
              <a:rPr lang="en-US" altLang="en-US" dirty="0" smtClean="0"/>
              <a:t> (parallelogram rule). If we have more than two vectors, parentheses can rearranged so it is also </a:t>
            </a:r>
            <a:r>
              <a:rPr lang="en-US" altLang="en-US" b="1" dirty="0" smtClean="0"/>
              <a:t>associative.</a:t>
            </a:r>
            <a:r>
              <a:rPr lang="en-US" altLang="en-US" dirty="0" smtClean="0"/>
              <a:t> Vector addition has an inverse, because we can ask which vector completes the translation of v2 to get a resulting translation v.</a:t>
            </a:r>
          </a:p>
          <a:p>
            <a:r>
              <a:rPr lang="en-US" altLang="en-US" dirty="0" smtClean="0"/>
              <a:t>Vectors can be </a:t>
            </a:r>
            <a:r>
              <a:rPr lang="en-US" altLang="en-US" b="1" dirty="0" smtClean="0"/>
              <a:t>multiplied by a scalar</a:t>
            </a:r>
            <a:r>
              <a:rPr lang="en-US" altLang="en-US" dirty="0" smtClean="0"/>
              <a:t>, which scales the length but does not modify the direction. Scaling is </a:t>
            </a:r>
            <a:r>
              <a:rPr lang="en-US" altLang="en-US" b="1" dirty="0" smtClean="0"/>
              <a:t>distributive</a:t>
            </a:r>
            <a:r>
              <a:rPr lang="en-US" altLang="en-US" dirty="0" smtClean="0"/>
              <a:t>, i.e. scaling a sum of two vectors results in the same vector as adding up the two scaled versions.</a:t>
            </a:r>
          </a:p>
          <a:p>
            <a:r>
              <a:rPr lang="en-US" altLang="en-US" dirty="0" smtClean="0"/>
              <a:t>We have to emphasize that the nice properties of commutativity, associativity, and </a:t>
            </a:r>
            <a:r>
              <a:rPr lang="en-US" altLang="en-US" dirty="0" err="1" smtClean="0"/>
              <a:t>distributivity</a:t>
            </a:r>
            <a:r>
              <a:rPr lang="en-US" altLang="en-US" dirty="0" smtClean="0"/>
              <a:t> are usually not evident and sometimes not even true for vector operations. </a:t>
            </a:r>
          </a:p>
          <a:p>
            <a:r>
              <a:rPr lang="en-US" altLang="en-US" dirty="0" smtClean="0"/>
              <a:t>Be careful!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Vectors can be multiplied in different ways. The first possibility is the </a:t>
            </a:r>
            <a:r>
              <a:rPr lang="en-US" altLang="en-US" b="1" dirty="0" smtClean="0"/>
              <a:t>scalar product </a:t>
            </a:r>
            <a:r>
              <a:rPr lang="en-US" altLang="en-US" dirty="0" smtClean="0"/>
              <a:t>(aka </a:t>
            </a:r>
            <a:r>
              <a:rPr lang="en-US" altLang="en-US" b="1" dirty="0" smtClean="0"/>
              <a:t>dot </a:t>
            </a:r>
            <a:r>
              <a:rPr lang="en-US" altLang="en-US" dirty="0" smtClean="0"/>
              <a:t>or inner product) that assigns a scalar to two vectors. By definition, the resulting scalar is equal to the product of the lengths of the two vectors and the cosine of the angle between them.</a:t>
            </a:r>
          </a:p>
          <a:p>
            <a:r>
              <a:rPr lang="en-US" altLang="en-US" dirty="0" smtClean="0"/>
              <a:t>The geometric meaning of scalar product is the length of projection of one vector onto the other, multiplied by the lengths of the others.</a:t>
            </a:r>
          </a:p>
          <a:p>
            <a:r>
              <a:rPr lang="en-US" altLang="en-US" dirty="0" smtClean="0"/>
              <a:t>Scalar product is </a:t>
            </a:r>
            <a:r>
              <a:rPr lang="en-US" altLang="en-US" b="1" dirty="0" smtClean="0"/>
              <a:t>commutative</a:t>
            </a:r>
            <a:r>
              <a:rPr lang="en-US" altLang="en-US" dirty="0" smtClean="0"/>
              <a:t> (symmetric), which is obvious from the definition.</a:t>
            </a:r>
          </a:p>
          <a:p>
            <a:r>
              <a:rPr lang="en-US" altLang="en-US" dirty="0" smtClean="0"/>
              <a:t>Scalar product is </a:t>
            </a:r>
            <a:r>
              <a:rPr lang="en-US" altLang="en-US" b="1" dirty="0" smtClean="0"/>
              <a:t>distributive with the vector addition</a:t>
            </a:r>
            <a:r>
              <a:rPr lang="en-US" altLang="en-US" dirty="0" smtClean="0"/>
              <a:t>, which can be proven by looking at the geometric interpretation. Projection is obviously distributive (the projection of the sum of two vectors is the same as the sum of the two projections.</a:t>
            </a:r>
          </a:p>
          <a:p>
            <a:r>
              <a:rPr lang="en-US" altLang="en-US" dirty="0" smtClean="0"/>
              <a:t>Scalar product is </a:t>
            </a:r>
            <a:r>
              <a:rPr lang="en-US" altLang="en-US" b="1" dirty="0" smtClean="0"/>
              <a:t>NOT associative</a:t>
            </a:r>
            <a:r>
              <a:rPr lang="en-US" altLang="en-US" dirty="0" smtClean="0"/>
              <a:t>!</a:t>
            </a:r>
          </a:p>
          <a:p>
            <a:r>
              <a:rPr lang="en-US" altLang="en-US" dirty="0" smtClean="0"/>
              <a:t>There is a direct relationship between dot product and the absolute value. The scalar product of a vector with itself is equal to the square of its length according to the definition since cos(0)=1.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Vectors can be multiplied with the rules of the </a:t>
            </a:r>
            <a:r>
              <a:rPr lang="en-US" altLang="en-US" b="1" dirty="0" smtClean="0"/>
              <a:t>vector (aka cross) product</a:t>
            </a:r>
            <a:r>
              <a:rPr lang="en-US" altLang="en-US" dirty="0" smtClean="0"/>
              <a:t> as well. The result is a vector of length equal to the product of the lengths of the two vectors and the sine of their angle. The resulting vector is perpendicular to both operands and points into the direction of the middle finger of our right hand if our thumb points into the direction of the first operand and our index finger into the direction of the second operand (</a:t>
            </a:r>
            <a:r>
              <a:rPr lang="en-US" altLang="en-US" b="1" dirty="0" smtClean="0"/>
              <a:t>right hand rule</a:t>
            </a:r>
            <a:r>
              <a:rPr lang="en-US" altLang="en-US" dirty="0" smtClean="0"/>
              <a:t>).</a:t>
            </a:r>
          </a:p>
          <a:p>
            <a:r>
              <a:rPr lang="en-US" altLang="en-US" dirty="0" smtClean="0"/>
              <a:t>Cross product can be given two different geometric interpretations. The first is a vector meeting the requirements of the right hand rule and of length equal to the area of the parallelogram of edge vectors of the two operands.</a:t>
            </a:r>
          </a:p>
          <a:p>
            <a:r>
              <a:rPr lang="en-US" altLang="en-US" dirty="0" smtClean="0"/>
              <a:t>The second geometric interpretation is the projection of the second vector onto the plane perpendicular to the first vector, rotating the projection by 90 degrees around the first vector, and finally scaling the result with the length of the first vector.</a:t>
            </a:r>
          </a:p>
          <a:p>
            <a:r>
              <a:rPr lang="en-US" altLang="en-US" dirty="0" smtClean="0"/>
              <a:t>Cross product is </a:t>
            </a:r>
            <a:r>
              <a:rPr lang="en-US" altLang="en-US" b="1" dirty="0" smtClean="0"/>
              <a:t>NOT commutative </a:t>
            </a:r>
            <a:r>
              <a:rPr lang="en-US" altLang="en-US" dirty="0" smtClean="0"/>
              <a:t>but </a:t>
            </a:r>
            <a:r>
              <a:rPr lang="en-US" altLang="en-US" b="1" dirty="0" smtClean="0"/>
              <a:t>anti-symmetric </a:t>
            </a:r>
            <a:r>
              <a:rPr lang="en-US" altLang="en-US" dirty="0" smtClean="0"/>
              <a:t>or alternating, which means that exchanging the two operands the result is multiplied by -1.</a:t>
            </a:r>
          </a:p>
          <a:p>
            <a:r>
              <a:rPr lang="en-US" altLang="en-US" dirty="0" smtClean="0"/>
              <a:t>Cross product is </a:t>
            </a:r>
            <a:r>
              <a:rPr lang="en-US" altLang="en-US" b="1" dirty="0" smtClean="0"/>
              <a:t>distributive with the addition</a:t>
            </a:r>
            <a:r>
              <a:rPr lang="en-US" altLang="en-US" dirty="0" smtClean="0"/>
              <a:t>, which can be proven by considering its second geometric interpretation. Projection onto a plane is distributive with addition, so are rotation and scaling. Cross product is </a:t>
            </a:r>
            <a:r>
              <a:rPr lang="en-US" altLang="en-US" b="1" dirty="0" smtClean="0"/>
              <a:t>NOT associative</a:t>
            </a:r>
            <a:r>
              <a:rPr lang="en-US" altLang="en-US"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4215464998"/>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2035124675"/>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939160640"/>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1228445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984852671"/>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630388883"/>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069388321"/>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751963360"/>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2995246"/>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793954392"/>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2019.05.31.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69252392"/>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C7D9E-78EF-48AA-A29D-8EE66BA2E181}" type="datetimeFigureOut">
              <a:rPr lang="hu-HU" smtClean="0"/>
              <a:pPr/>
              <a:t>2019.05.31.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A48-CC2F-479E-BB55-A85D46CBE469}" type="slidenum">
              <a:rPr lang="hu-HU" smtClean="0"/>
              <a:pPr/>
              <a:t>‹#›</a:t>
            </a:fld>
            <a:endParaRPr lang="hu-HU"/>
          </a:p>
        </p:txBody>
      </p:sp>
    </p:spTree>
    <p:extLst>
      <p:ext uri="{BB962C8B-B14F-4D97-AF65-F5344CB8AC3E}">
        <p14:creationId xmlns:p14="http://schemas.microsoft.com/office/powerpoint/2010/main" val="92402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C:\3dprogramok\GrafikaHazi\Programs\Bezier\bin\Skeleton.ex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file:///C:\3dprogramok\GrafikaHazi\Programs\Riemann\bin\Skeleton.ex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3dprogramok\GrafikaHazi\Programs\Complex\bin\Skeleton.ex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C:\3dprogramok\GrafikaHazi\Programs\Quaternion\bin\Skeleton.ex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file:///C:\3dprogramok\GrafikaHazi\Programs\Riemann\bin\Skeleton.exe"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file:///C:\3dprogramok\GrafikaHazi\Programs\Clifford\bin\Skeleton.ex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normAutofit fontScale="90000"/>
          </a:bodyPr>
          <a:lstStyle/>
          <a:p>
            <a:pPr>
              <a:defRPr/>
            </a:pPr>
            <a:r>
              <a:rPr lang="en-US" sz="4800" b="1" dirty="0" smtClean="0">
                <a:solidFill>
                  <a:srgbClr val="FF0000"/>
                </a:solidFill>
              </a:rPr>
              <a:t>G</a:t>
            </a:r>
            <a:r>
              <a:rPr lang="hu-HU" sz="4800" b="1" dirty="0" err="1" smtClean="0">
                <a:solidFill>
                  <a:srgbClr val="FF0000"/>
                </a:solidFill>
              </a:rPr>
              <a:t>eometriák</a:t>
            </a:r>
            <a:r>
              <a:rPr lang="hu-HU" sz="4800" b="1" dirty="0" smtClean="0">
                <a:solidFill>
                  <a:srgbClr val="FF0000"/>
                </a:solidFill>
              </a:rPr>
              <a:t> és algebrák</a:t>
            </a:r>
            <a:br>
              <a:rPr lang="hu-HU" sz="4800" b="1" dirty="0" smtClean="0">
                <a:solidFill>
                  <a:srgbClr val="FF0000"/>
                </a:solidFill>
              </a:rPr>
            </a:br>
            <a:r>
              <a:rPr lang="en-US" sz="4800" b="1" dirty="0" err="1" smtClean="0">
                <a:solidFill>
                  <a:srgbClr val="FF0000"/>
                </a:solidFill>
              </a:rPr>
              <a:t>mes</a:t>
            </a:r>
            <a:r>
              <a:rPr lang="hu-HU" sz="4800" b="1" dirty="0" smtClean="0">
                <a:solidFill>
                  <a:srgbClr val="FF0000"/>
                </a:solidFill>
              </a:rPr>
              <a:t>é</a:t>
            </a:r>
            <a:r>
              <a:rPr lang="en-US" sz="4800" b="1" dirty="0" smtClean="0">
                <a:solidFill>
                  <a:srgbClr val="FF0000"/>
                </a:solidFill>
              </a:rPr>
              <a:t>l</a:t>
            </a:r>
            <a:r>
              <a:rPr lang="hu-HU" sz="4800" b="1" dirty="0" smtClean="0">
                <a:solidFill>
                  <a:srgbClr val="FF0000"/>
                </a:solidFill>
              </a:rPr>
              <a:t>ős emlékeztető</a:t>
            </a:r>
          </a:p>
        </p:txBody>
      </p:sp>
      <p:sp>
        <p:nvSpPr>
          <p:cNvPr id="2051" name="Rectangle 3"/>
          <p:cNvSpPr>
            <a:spLocks noGrp="1" noChangeArrowheads="1"/>
          </p:cNvSpPr>
          <p:nvPr>
            <p:ph type="subTitle" idx="1"/>
          </p:nvPr>
        </p:nvSpPr>
        <p:spPr>
          <a:xfrm>
            <a:off x="1331913" y="4221163"/>
            <a:ext cx="6400800" cy="1752600"/>
          </a:xfrm>
          <a:noFill/>
        </p:spPr>
        <p:txBody>
          <a:bodyPr/>
          <a:lstStyle/>
          <a:p>
            <a:pPr marL="342900" indent="-342900"/>
            <a:r>
              <a:rPr lang="hu-HU" altLang="en-US" dirty="0" err="1" smtClean="0"/>
              <a:t>Szirmay-Kalos</a:t>
            </a:r>
            <a:r>
              <a:rPr lang="hu-HU" altLang="en-US" dirty="0" smtClean="0"/>
              <a:t> László</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341313"/>
            <a:ext cx="7820025" cy="1143000"/>
          </a:xfrm>
        </p:spPr>
        <p:txBody>
          <a:bodyPr>
            <a:normAutofit fontScale="90000"/>
          </a:bodyPr>
          <a:lstStyle/>
          <a:p>
            <a:pPr>
              <a:defRPr/>
            </a:pPr>
            <a:r>
              <a:rPr lang="hu-HU" sz="3600" dirty="0" smtClean="0">
                <a:solidFill>
                  <a:srgbClr val="FF0000"/>
                </a:solidFill>
              </a:rPr>
              <a:t>(René) </a:t>
            </a:r>
            <a:r>
              <a:rPr lang="hu-HU" dirty="0" smtClean="0">
                <a:solidFill>
                  <a:srgbClr val="FF0000"/>
                </a:solidFill>
              </a:rPr>
              <a:t>Descartes koordináta rendszer</a:t>
            </a:r>
          </a:p>
        </p:txBody>
      </p:sp>
      <p:sp>
        <p:nvSpPr>
          <p:cNvPr id="10242" name="Rectangle 22"/>
          <p:cNvSpPr>
            <a:spLocks noGrp="1" noChangeArrowheads="1"/>
          </p:cNvSpPr>
          <p:nvPr>
            <p:ph idx="1"/>
          </p:nvPr>
        </p:nvSpPr>
        <p:spPr>
          <a:xfrm>
            <a:off x="323850" y="1700213"/>
            <a:ext cx="8640763" cy="4876800"/>
          </a:xfrm>
          <a:noFill/>
        </p:spPr>
        <p:txBody>
          <a:bodyPr/>
          <a:lstStyle/>
          <a:p>
            <a:pPr>
              <a:lnSpc>
                <a:spcPct val="80000"/>
              </a:lnSpc>
            </a:pPr>
            <a:r>
              <a:rPr lang="hu-HU" altLang="en-US" sz="2800" dirty="0" smtClean="0"/>
              <a:t>Egyértelmű</a:t>
            </a:r>
            <a:r>
              <a:rPr lang="en-US" altLang="en-US" sz="2800" dirty="0" smtClean="0"/>
              <a:t> </a:t>
            </a:r>
            <a:r>
              <a:rPr lang="hu-HU" altLang="en-US" sz="2800" dirty="0" smtClean="0"/>
              <a:t>(</a:t>
            </a:r>
            <a:r>
              <a:rPr lang="hu-HU" altLang="en-US" sz="2800" i="1" dirty="0" smtClean="0">
                <a:latin typeface="Times New Roman" panose="02020603050405020304" pitchFamily="18" charset="0"/>
                <a:cs typeface="Times New Roman" panose="02020603050405020304" pitchFamily="18" charset="0"/>
              </a:rPr>
              <a:t>x </a:t>
            </a:r>
            <a:r>
              <a:rPr lang="en-GB" altLang="en-US" sz="2800" i="1" dirty="0" smtClean="0">
                <a:latin typeface="Times New Roman" panose="02020603050405020304" pitchFamily="18" charset="0"/>
                <a:cs typeface="Times New Roman" panose="02020603050405020304" pitchFamily="18" charset="0"/>
              </a:rPr>
              <a:t>= </a:t>
            </a:r>
            <a:r>
              <a:rPr lang="en-GB" altLang="en-US" sz="2800" b="1" i="1" dirty="0" smtClean="0">
                <a:latin typeface="Times New Roman" panose="02020603050405020304" pitchFamily="18" charset="0"/>
                <a:cs typeface="Times New Roman" panose="02020603050405020304" pitchFamily="18" charset="0"/>
              </a:rPr>
              <a:t>v</a:t>
            </a:r>
            <a:r>
              <a:rPr lang="hu-HU" altLang="en-US" sz="2800" dirty="0" smtClean="0">
                <a:latin typeface="Times New Roman" panose="02020603050405020304" pitchFamily="18" charset="0"/>
                <a:cs typeface="Times New Roman" panose="02020603050405020304" pitchFamily="18" charset="0"/>
                <a:sym typeface="Symbol" pitchFamily="18" charset="2"/>
              </a:rPr>
              <a:t></a:t>
            </a:r>
            <a:r>
              <a:rPr lang="hu-HU" altLang="en-US" sz="2800" b="1" i="1" dirty="0" smtClean="0">
                <a:latin typeface="Times New Roman" panose="02020603050405020304" pitchFamily="18" charset="0"/>
                <a:cs typeface="Times New Roman" panose="02020603050405020304" pitchFamily="18" charset="0"/>
              </a:rPr>
              <a:t>i,</a:t>
            </a:r>
            <a:r>
              <a:rPr lang="en-GB" altLang="en-US" sz="2800" b="1" dirty="0" smtClean="0">
                <a:latin typeface="Times New Roman" panose="02020603050405020304" pitchFamily="18" charset="0"/>
                <a:cs typeface="Times New Roman" panose="02020603050405020304" pitchFamily="18" charset="0"/>
              </a:rPr>
              <a:t> </a:t>
            </a:r>
            <a:r>
              <a:rPr lang="hu-HU" altLang="en-US" sz="2800" i="1" dirty="0" smtClean="0">
                <a:latin typeface="Times New Roman" panose="02020603050405020304" pitchFamily="18" charset="0"/>
                <a:cs typeface="Times New Roman" panose="02020603050405020304" pitchFamily="18" charset="0"/>
              </a:rPr>
              <a:t>y </a:t>
            </a:r>
            <a:r>
              <a:rPr lang="en-GB" altLang="en-US" sz="2800" i="1" dirty="0" smtClean="0">
                <a:latin typeface="Times New Roman" panose="02020603050405020304" pitchFamily="18" charset="0"/>
                <a:cs typeface="Times New Roman" panose="02020603050405020304" pitchFamily="18" charset="0"/>
              </a:rPr>
              <a:t>= </a:t>
            </a:r>
            <a:r>
              <a:rPr lang="en-GB" altLang="en-US" sz="2800" b="1" i="1" dirty="0" smtClean="0">
                <a:latin typeface="Times New Roman" panose="02020603050405020304" pitchFamily="18" charset="0"/>
                <a:cs typeface="Times New Roman" panose="02020603050405020304" pitchFamily="18" charset="0"/>
              </a:rPr>
              <a:t>v</a:t>
            </a:r>
            <a:r>
              <a:rPr lang="hu-HU" altLang="en-US" sz="2800" dirty="0" smtClean="0">
                <a:latin typeface="Times New Roman" panose="02020603050405020304" pitchFamily="18" charset="0"/>
                <a:cs typeface="Times New Roman" panose="02020603050405020304" pitchFamily="18" charset="0"/>
                <a:sym typeface="Symbol" pitchFamily="18" charset="2"/>
              </a:rPr>
              <a:t></a:t>
            </a:r>
            <a:r>
              <a:rPr lang="en-GB" altLang="en-US" sz="2800" b="1" i="1" dirty="0" smtClean="0">
                <a:latin typeface="Times New Roman" panose="02020603050405020304" pitchFamily="18" charset="0"/>
                <a:cs typeface="Times New Roman" panose="02020603050405020304" pitchFamily="18" charset="0"/>
              </a:rPr>
              <a:t>j</a:t>
            </a:r>
            <a:r>
              <a:rPr lang="hu-HU" altLang="en-US" sz="2800" dirty="0" smtClean="0"/>
              <a:t>)</a:t>
            </a:r>
            <a:endParaRPr lang="en-US" altLang="en-US" sz="2800" dirty="0" smtClean="0">
              <a:sym typeface="Symbol" pitchFamily="18" charset="2"/>
            </a:endParaRPr>
          </a:p>
          <a:p>
            <a:pPr>
              <a:lnSpc>
                <a:spcPct val="80000"/>
              </a:lnSpc>
            </a:pPr>
            <a:r>
              <a:rPr lang="hu-HU" altLang="en-US" sz="2800" dirty="0" smtClean="0">
                <a:sym typeface="Symbol" pitchFamily="18" charset="2"/>
              </a:rPr>
              <a:t>Operációk koordinátákban</a:t>
            </a:r>
          </a:p>
          <a:p>
            <a:pPr lvl="1">
              <a:lnSpc>
                <a:spcPct val="80000"/>
              </a:lnSpc>
              <a:buFontTx/>
              <a:buNone/>
            </a:pPr>
            <a:r>
              <a:rPr lang="hu-HU" altLang="en-US" sz="2400" dirty="0" smtClean="0">
                <a:cs typeface="Times New Roman" pitchFamily="18" charset="0"/>
              </a:rPr>
              <a:t>Összeadás: </a:t>
            </a:r>
          </a:p>
          <a:p>
            <a:pPr lvl="1">
              <a:lnSpc>
                <a:spcPct val="80000"/>
              </a:lnSpc>
              <a:buFontTx/>
              <a:buNone/>
            </a:pPr>
            <a:r>
              <a:rPr lang="hu-HU" altLang="en-US" sz="2400" b="1" dirty="0" smtClean="0">
                <a:cs typeface="Times New Roman" pitchFamily="18" charset="0"/>
              </a:rPr>
              <a:t>	</a:t>
            </a:r>
            <a:r>
              <a:rPr lang="hu-HU" altLang="en-US" sz="2400" b="1" i="1" dirty="0" smtClean="0">
                <a:latin typeface="Times New Roman" panose="02020603050405020304" pitchFamily="18" charset="0"/>
                <a:cs typeface="Times New Roman" panose="02020603050405020304" pitchFamily="18" charset="0"/>
              </a:rPr>
              <a:t>v</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dirty="0" smtClean="0">
                <a:latin typeface="Times New Roman" panose="02020603050405020304" pitchFamily="18" charset="0"/>
                <a:cs typeface="Times New Roman" panose="02020603050405020304" pitchFamily="18" charset="0"/>
              </a:rPr>
              <a:t> </a:t>
            </a:r>
            <a:r>
              <a:rPr lang="hu-HU" altLang="en-US" sz="2400" b="1" dirty="0" smtClean="0">
                <a:latin typeface="Times New Roman" panose="02020603050405020304" pitchFamily="18" charset="0"/>
                <a:cs typeface="Times New Roman" panose="02020603050405020304" pitchFamily="18" charset="0"/>
              </a:rPr>
              <a:t>+</a:t>
            </a:r>
            <a:r>
              <a:rPr lang="hu-HU" altLang="en-US" sz="2400" dirty="0" smtClean="0">
                <a:latin typeface="Times New Roman" panose="02020603050405020304" pitchFamily="18" charset="0"/>
                <a:cs typeface="Times New Roman" panose="02020603050405020304" pitchFamily="18" charset="0"/>
              </a:rPr>
              <a:t> </a:t>
            </a:r>
            <a:r>
              <a:rPr lang="hu-HU" altLang="en-US" sz="2400" b="1" i="1" dirty="0" smtClean="0">
                <a:latin typeface="Times New Roman" panose="02020603050405020304" pitchFamily="18" charset="0"/>
                <a:cs typeface="Times New Roman" panose="02020603050405020304" pitchFamily="18" charset="0"/>
              </a:rPr>
              <a:t>v</a:t>
            </a:r>
            <a:r>
              <a:rPr lang="hu-HU" altLang="en-US" sz="2400" b="1" baseline="-25000" dirty="0" smtClean="0">
                <a:latin typeface="Times New Roman" panose="02020603050405020304" pitchFamily="18" charset="0"/>
                <a:cs typeface="Times New Roman" panose="02020603050405020304" pitchFamily="18" charset="0"/>
              </a:rPr>
              <a:t>2</a:t>
            </a:r>
            <a:r>
              <a:rPr lang="hu-HU" altLang="en-US" sz="2400" b="1" dirty="0" smtClean="0">
                <a:latin typeface="Times New Roman" panose="02020603050405020304" pitchFamily="18" charset="0"/>
                <a:cs typeface="Times New Roman" panose="02020603050405020304" pitchFamily="18" charset="0"/>
              </a:rPr>
              <a:t> = </a:t>
            </a:r>
            <a:r>
              <a:rPr lang="en-GB" altLang="en-US" sz="2400" b="1" dirty="0" smtClean="0">
                <a:latin typeface="Times New Roman" panose="02020603050405020304" pitchFamily="18" charset="0"/>
                <a:cs typeface="Times New Roman" panose="02020603050405020304" pitchFamily="18" charset="0"/>
              </a:rPr>
              <a:t>(</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1</a:t>
            </a:r>
            <a:r>
              <a:rPr lang="en-GB" altLang="en-US" sz="2400" b="1" i="1" dirty="0" smtClean="0">
                <a:latin typeface="Times New Roman" panose="02020603050405020304" pitchFamily="18" charset="0"/>
                <a:cs typeface="Times New Roman" panose="02020603050405020304" pitchFamily="18" charset="0"/>
              </a:rPr>
              <a:t>+</a:t>
            </a:r>
            <a:r>
              <a:rPr lang="en-GB" altLang="en-US" sz="2400" i="1" dirty="0" smtClean="0">
                <a:latin typeface="Times New Roman" panose="02020603050405020304" pitchFamily="18" charset="0"/>
                <a:cs typeface="Times New Roman" panose="02020603050405020304" pitchFamily="18" charset="0"/>
              </a:rPr>
              <a:t>x</a:t>
            </a:r>
            <a:r>
              <a:rPr lang="en-GB" altLang="en-US" sz="2400" baseline="-25000" dirty="0" smtClean="0">
                <a:latin typeface="Times New Roman" panose="02020603050405020304" pitchFamily="18" charset="0"/>
                <a:cs typeface="Times New Roman" panose="02020603050405020304" pitchFamily="18" charset="0"/>
              </a:rPr>
              <a:t>2</a:t>
            </a:r>
            <a:r>
              <a:rPr lang="en-GB" altLang="en-US" sz="2400" dirty="0" smtClean="0">
                <a:latin typeface="Times New Roman" panose="02020603050405020304" pitchFamily="18" charset="0"/>
                <a:cs typeface="Times New Roman" panose="02020603050405020304" pitchFamily="18" charset="0"/>
              </a:rPr>
              <a:t>)</a:t>
            </a:r>
            <a:r>
              <a:rPr lang="hu-HU" altLang="en-US" sz="2400" b="1" i="1" dirty="0" smtClean="0">
                <a:latin typeface="Times New Roman" panose="02020603050405020304" pitchFamily="18" charset="0"/>
                <a:cs typeface="Times New Roman" panose="02020603050405020304" pitchFamily="18" charset="0"/>
              </a:rPr>
              <a:t>i</a:t>
            </a:r>
            <a:r>
              <a:rPr lang="en-GB" altLang="en-US" sz="2400" b="1" dirty="0" smtClean="0">
                <a:latin typeface="Times New Roman" panose="02020603050405020304" pitchFamily="18" charset="0"/>
                <a:cs typeface="Times New Roman" panose="02020603050405020304" pitchFamily="18" charset="0"/>
              </a:rPr>
              <a:t> + </a:t>
            </a:r>
            <a:r>
              <a:rPr lang="en-GB" altLang="en-US" sz="2400" dirty="0" smtClean="0">
                <a:latin typeface="Times New Roman" panose="02020603050405020304" pitchFamily="18" charset="0"/>
                <a:cs typeface="Times New Roman" panose="02020603050405020304" pitchFamily="18" charset="0"/>
              </a:rPr>
              <a:t>(</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1</a:t>
            </a:r>
            <a:r>
              <a:rPr lang="en-GB" altLang="en-US" sz="2400" b="1" i="1" dirty="0" smtClean="0">
                <a:latin typeface="Times New Roman" panose="02020603050405020304" pitchFamily="18" charset="0"/>
                <a:cs typeface="Times New Roman" panose="02020603050405020304" pitchFamily="18" charset="0"/>
              </a:rPr>
              <a:t>+</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2</a:t>
            </a:r>
            <a:r>
              <a:rPr lang="en-GB" altLang="en-US" sz="2400" dirty="0" smtClean="0">
                <a:latin typeface="Times New Roman" panose="02020603050405020304" pitchFamily="18" charset="0"/>
                <a:cs typeface="Times New Roman" panose="02020603050405020304" pitchFamily="18" charset="0"/>
              </a:rPr>
              <a:t>)</a:t>
            </a:r>
            <a:r>
              <a:rPr lang="en-GB" altLang="en-US" sz="2400" b="1" i="1" dirty="0" smtClean="0">
                <a:latin typeface="Times New Roman" panose="02020603050405020304" pitchFamily="18" charset="0"/>
                <a:cs typeface="Times New Roman" panose="02020603050405020304" pitchFamily="18" charset="0"/>
              </a:rPr>
              <a:t>j</a:t>
            </a:r>
            <a:endParaRPr lang="hu-HU" altLang="en-US" sz="2400" b="1" i="1" dirty="0" smtClean="0">
              <a:latin typeface="Times New Roman" panose="02020603050405020304" pitchFamily="18" charset="0"/>
              <a:cs typeface="Times New Roman" panose="02020603050405020304" pitchFamily="18" charset="0"/>
            </a:endParaRPr>
          </a:p>
          <a:p>
            <a:pPr lvl="1">
              <a:lnSpc>
                <a:spcPct val="80000"/>
              </a:lnSpc>
              <a:buFontTx/>
              <a:buNone/>
            </a:pPr>
            <a:endParaRPr lang="hu-HU" altLang="en-US" sz="1200" dirty="0" smtClean="0">
              <a:cs typeface="Times New Roman" pitchFamily="18" charset="0"/>
            </a:endParaRPr>
          </a:p>
          <a:p>
            <a:pPr lvl="1">
              <a:lnSpc>
                <a:spcPct val="80000"/>
              </a:lnSpc>
              <a:buFontTx/>
              <a:buNone/>
            </a:pPr>
            <a:r>
              <a:rPr lang="hu-HU" altLang="en-US" sz="2400" dirty="0" smtClean="0">
                <a:cs typeface="Times New Roman" pitchFamily="18" charset="0"/>
              </a:rPr>
              <a:t>Skalár szorzat</a:t>
            </a:r>
            <a:r>
              <a:rPr lang="en-GB" altLang="en-US" sz="2400" dirty="0" smtClean="0">
                <a:cs typeface="Times New Roman" pitchFamily="18" charset="0"/>
              </a:rPr>
              <a:t>:</a:t>
            </a:r>
          </a:p>
          <a:p>
            <a:pPr lvl="1">
              <a:lnSpc>
                <a:spcPct val="80000"/>
              </a:lnSpc>
              <a:buFontTx/>
              <a:buNone/>
            </a:pPr>
            <a:r>
              <a:rPr lang="hu-HU" altLang="en-US" sz="2400" b="1" i="1" dirty="0" smtClean="0">
                <a:latin typeface="Times New Roman" panose="02020603050405020304" pitchFamily="18" charset="0"/>
                <a:cs typeface="Times New Roman" panose="02020603050405020304" pitchFamily="18" charset="0"/>
              </a:rPr>
              <a:t>v</a:t>
            </a:r>
            <a:r>
              <a:rPr lang="hu-HU" altLang="en-US" sz="2400" b="1" baseline="-25000" dirty="0" smtClean="0">
                <a:latin typeface="Times New Roman" panose="02020603050405020304" pitchFamily="18" charset="0"/>
                <a:cs typeface="Times New Roman" panose="02020603050405020304" pitchFamily="18" charset="0"/>
              </a:rPr>
              <a:t>1</a:t>
            </a:r>
            <a:r>
              <a:rPr lang="hu-HU" altLang="en-US" sz="2400" dirty="0" smtClean="0">
                <a:latin typeface="Times New Roman" panose="02020603050405020304" pitchFamily="18" charset="0"/>
                <a:cs typeface="Times New Roman" panose="02020603050405020304" pitchFamily="18" charset="0"/>
              </a:rPr>
              <a:t> </a:t>
            </a:r>
            <a:r>
              <a:rPr lang="hu-HU" altLang="en-US" sz="2400" dirty="0" smtClean="0">
                <a:latin typeface="Times New Roman" panose="02020603050405020304" pitchFamily="18" charset="0"/>
                <a:cs typeface="Times New Roman" panose="02020603050405020304" pitchFamily="18" charset="0"/>
                <a:sym typeface="Symbol" pitchFamily="18" charset="2"/>
              </a:rPr>
              <a:t></a:t>
            </a:r>
            <a:r>
              <a:rPr lang="hu-HU" altLang="en-US" sz="2400" dirty="0" smtClean="0">
                <a:latin typeface="Times New Roman" panose="02020603050405020304" pitchFamily="18" charset="0"/>
                <a:cs typeface="Times New Roman" panose="02020603050405020304" pitchFamily="18" charset="0"/>
              </a:rPr>
              <a:t> </a:t>
            </a:r>
            <a:r>
              <a:rPr lang="hu-HU" altLang="en-US" sz="2400" b="1" i="1" dirty="0" smtClean="0">
                <a:latin typeface="Times New Roman" panose="02020603050405020304" pitchFamily="18" charset="0"/>
                <a:cs typeface="Times New Roman" panose="02020603050405020304" pitchFamily="18" charset="0"/>
              </a:rPr>
              <a:t>v</a:t>
            </a:r>
            <a:r>
              <a:rPr lang="hu-HU" altLang="en-US" sz="2400" b="1" baseline="-25000" dirty="0" smtClean="0">
                <a:latin typeface="Times New Roman" panose="02020603050405020304" pitchFamily="18" charset="0"/>
                <a:cs typeface="Times New Roman" panose="02020603050405020304" pitchFamily="18" charset="0"/>
              </a:rPr>
              <a:t>2</a:t>
            </a:r>
            <a:r>
              <a:rPr lang="hu-HU" altLang="en-US" sz="2400" b="1" dirty="0" smtClean="0">
                <a:latin typeface="Times New Roman" panose="02020603050405020304" pitchFamily="18" charset="0"/>
                <a:cs typeface="Times New Roman" panose="02020603050405020304" pitchFamily="18" charset="0"/>
              </a:rPr>
              <a:t> = </a:t>
            </a:r>
            <a:r>
              <a:rPr lang="en-GB" altLang="en-US" sz="2400" b="1" dirty="0" smtClean="0">
                <a:latin typeface="Times New Roman" panose="02020603050405020304" pitchFamily="18" charset="0"/>
                <a:cs typeface="Times New Roman" panose="02020603050405020304" pitchFamily="18" charset="0"/>
              </a:rPr>
              <a:t>(</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b="1" i="1" dirty="0" smtClean="0">
                <a:latin typeface="Times New Roman" panose="02020603050405020304" pitchFamily="18" charset="0"/>
                <a:cs typeface="Times New Roman" panose="02020603050405020304" pitchFamily="18" charset="0"/>
              </a:rPr>
              <a:t>i</a:t>
            </a:r>
            <a:r>
              <a:rPr lang="en-GB" altLang="en-US" sz="2400" b="1" dirty="0" smtClean="0">
                <a:latin typeface="Times New Roman" panose="02020603050405020304" pitchFamily="18" charset="0"/>
                <a:cs typeface="Times New Roman" panose="02020603050405020304" pitchFamily="18" charset="0"/>
              </a:rPr>
              <a:t> + </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1</a:t>
            </a:r>
            <a:r>
              <a:rPr lang="hu-HU" altLang="en-US" sz="2400" baseline="-25000" dirty="0" smtClean="0">
                <a:latin typeface="Times New Roman" panose="02020603050405020304" pitchFamily="18" charset="0"/>
                <a:cs typeface="Times New Roman" panose="02020603050405020304" pitchFamily="18" charset="0"/>
              </a:rPr>
              <a:t> </a:t>
            </a:r>
            <a:r>
              <a:rPr lang="en-GB" altLang="en-US" sz="2400" b="1" i="1" dirty="0" smtClean="0">
                <a:latin typeface="Times New Roman" panose="02020603050405020304" pitchFamily="18" charset="0"/>
                <a:cs typeface="Times New Roman" panose="02020603050405020304" pitchFamily="18" charset="0"/>
              </a:rPr>
              <a:t>j</a:t>
            </a:r>
            <a:r>
              <a:rPr lang="en-GB" altLang="en-US" sz="2400" b="1" dirty="0" smtClean="0">
                <a:latin typeface="Times New Roman" panose="02020603050405020304" pitchFamily="18" charset="0"/>
                <a:cs typeface="Times New Roman" panose="02020603050405020304" pitchFamily="18" charset="0"/>
              </a:rPr>
              <a:t>) </a:t>
            </a:r>
            <a:r>
              <a:rPr lang="hu-HU" altLang="en-US" sz="2400" dirty="0" smtClean="0">
                <a:latin typeface="Times New Roman" panose="02020603050405020304" pitchFamily="18" charset="0"/>
                <a:cs typeface="Times New Roman" panose="02020603050405020304" pitchFamily="18" charset="0"/>
                <a:sym typeface="Symbol" pitchFamily="18" charset="2"/>
              </a:rPr>
              <a:t></a:t>
            </a:r>
            <a:r>
              <a:rPr lang="en-GB" altLang="en-US" sz="2400" b="1"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x</a:t>
            </a:r>
            <a:r>
              <a:rPr lang="en-GB" altLang="en-US" sz="2400" baseline="-25000" dirty="0" smtClean="0">
                <a:latin typeface="Times New Roman" panose="02020603050405020304" pitchFamily="18" charset="0"/>
                <a:cs typeface="Times New Roman" panose="02020603050405020304" pitchFamily="18" charset="0"/>
              </a:rPr>
              <a:t>2</a:t>
            </a:r>
            <a:r>
              <a:rPr lang="hu-HU" altLang="en-US" sz="2400" b="1" i="1" dirty="0" smtClean="0">
                <a:latin typeface="Times New Roman" panose="02020603050405020304" pitchFamily="18" charset="0"/>
                <a:cs typeface="Times New Roman" panose="02020603050405020304" pitchFamily="18" charset="0"/>
              </a:rPr>
              <a:t>i</a:t>
            </a:r>
            <a:r>
              <a:rPr lang="en-GB" altLang="en-US" sz="2400" b="1" dirty="0" smtClean="0">
                <a:latin typeface="Times New Roman" panose="02020603050405020304" pitchFamily="18" charset="0"/>
                <a:cs typeface="Times New Roman" panose="02020603050405020304" pitchFamily="18" charset="0"/>
              </a:rPr>
              <a:t> + </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2</a:t>
            </a:r>
            <a:r>
              <a:rPr lang="hu-HU" altLang="en-US" sz="2400" baseline="-25000" dirty="0" smtClean="0">
                <a:latin typeface="Times New Roman" panose="02020603050405020304" pitchFamily="18" charset="0"/>
                <a:cs typeface="Times New Roman" panose="02020603050405020304" pitchFamily="18" charset="0"/>
              </a:rPr>
              <a:t> </a:t>
            </a:r>
            <a:r>
              <a:rPr lang="en-GB" altLang="en-US" sz="2400" b="1" i="1" dirty="0" smtClean="0">
                <a:latin typeface="Times New Roman" panose="02020603050405020304" pitchFamily="18" charset="0"/>
                <a:cs typeface="Times New Roman" panose="02020603050405020304" pitchFamily="18" charset="0"/>
              </a:rPr>
              <a:t>j</a:t>
            </a:r>
            <a:r>
              <a:rPr lang="en-GB" altLang="en-US" sz="2400" b="1" dirty="0" smtClean="0">
                <a:latin typeface="Times New Roman" panose="02020603050405020304" pitchFamily="18" charset="0"/>
                <a:cs typeface="Times New Roman" panose="02020603050405020304" pitchFamily="18" charset="0"/>
              </a:rPr>
              <a:t>) = (</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1 </a:t>
            </a:r>
            <a:r>
              <a:rPr lang="hu-HU" altLang="en-US" sz="2400" i="1" dirty="0" smtClean="0">
                <a:latin typeface="Times New Roman" panose="02020603050405020304" pitchFamily="18" charset="0"/>
                <a:cs typeface="Times New Roman" panose="02020603050405020304" pitchFamily="18" charset="0"/>
              </a:rPr>
              <a:t>x</a:t>
            </a:r>
            <a:r>
              <a:rPr lang="en-GB" altLang="en-US" sz="2400" baseline="-25000" dirty="0" smtClean="0">
                <a:latin typeface="Times New Roman" panose="02020603050405020304" pitchFamily="18" charset="0"/>
                <a:cs typeface="Times New Roman" panose="02020603050405020304" pitchFamily="18" charset="0"/>
              </a:rPr>
              <a:t>2</a:t>
            </a:r>
            <a:r>
              <a:rPr lang="hu-HU" altLang="en-US" sz="2400" baseline="-25000" dirty="0" smtClean="0">
                <a:latin typeface="Times New Roman" panose="02020603050405020304" pitchFamily="18" charset="0"/>
                <a:cs typeface="Times New Roman" panose="02020603050405020304" pitchFamily="18" charset="0"/>
              </a:rPr>
              <a:t> </a:t>
            </a:r>
            <a:r>
              <a:rPr lang="en-GB" altLang="en-US" sz="2400" b="1" dirty="0" smtClean="0">
                <a:latin typeface="Times New Roman" panose="02020603050405020304" pitchFamily="18" charset="0"/>
                <a:cs typeface="Times New Roman" panose="02020603050405020304" pitchFamily="18" charset="0"/>
              </a:rPr>
              <a:t>+ </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1</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2</a:t>
            </a:r>
            <a:r>
              <a:rPr lang="en-GB" altLang="en-US" sz="2400" b="1" dirty="0" smtClean="0">
                <a:latin typeface="Times New Roman" panose="02020603050405020304" pitchFamily="18" charset="0"/>
                <a:cs typeface="Times New Roman" panose="02020603050405020304" pitchFamily="18" charset="0"/>
              </a:rPr>
              <a:t>) </a:t>
            </a:r>
          </a:p>
          <a:p>
            <a:pPr lvl="1">
              <a:lnSpc>
                <a:spcPct val="80000"/>
              </a:lnSpc>
              <a:buFontTx/>
              <a:buNone/>
            </a:pPr>
            <a:endParaRPr lang="hu-HU" altLang="en-US" sz="1200" dirty="0" smtClean="0">
              <a:cs typeface="Times New Roman" pitchFamily="18" charset="0"/>
            </a:endParaRPr>
          </a:p>
          <a:p>
            <a:pPr lvl="1">
              <a:lnSpc>
                <a:spcPct val="80000"/>
              </a:lnSpc>
              <a:buFontTx/>
              <a:buNone/>
            </a:pPr>
            <a:r>
              <a:rPr lang="hu-HU" altLang="en-US" sz="2400" dirty="0" smtClean="0">
                <a:cs typeface="Times New Roman" pitchFamily="18" charset="0"/>
              </a:rPr>
              <a:t>Vektor szorzat</a:t>
            </a:r>
            <a:r>
              <a:rPr lang="en-US" altLang="en-US" sz="2400" dirty="0" smtClean="0">
                <a:cs typeface="Times New Roman" pitchFamily="18" charset="0"/>
              </a:rPr>
              <a:t>:</a:t>
            </a:r>
            <a:endParaRPr lang="en-GB" altLang="en-US" sz="2400" dirty="0" smtClean="0">
              <a:cs typeface="Times New Roman" pitchFamily="18" charset="0"/>
            </a:endParaRPr>
          </a:p>
          <a:p>
            <a:pPr lvl="1">
              <a:lnSpc>
                <a:spcPct val="80000"/>
              </a:lnSpc>
              <a:buFontTx/>
              <a:buNone/>
            </a:pPr>
            <a:r>
              <a:rPr lang="hu-HU" altLang="en-US" sz="2400" b="1" i="1" dirty="0" smtClean="0">
                <a:latin typeface="Times New Roman" panose="02020603050405020304" pitchFamily="18" charset="0"/>
                <a:cs typeface="Times New Roman" panose="02020603050405020304" pitchFamily="18" charset="0"/>
              </a:rPr>
              <a:t>v</a:t>
            </a:r>
            <a:r>
              <a:rPr lang="hu-HU" altLang="en-US" sz="2400" b="1" baseline="-25000" dirty="0" smtClean="0">
                <a:latin typeface="Times New Roman" panose="02020603050405020304" pitchFamily="18" charset="0"/>
                <a:cs typeface="Times New Roman" panose="02020603050405020304" pitchFamily="18" charset="0"/>
              </a:rPr>
              <a:t>1</a:t>
            </a:r>
            <a:r>
              <a:rPr lang="hu-HU" altLang="en-US" sz="2400" dirty="0" smtClean="0">
                <a:latin typeface="Times New Roman" panose="02020603050405020304" pitchFamily="18" charset="0"/>
                <a:cs typeface="Times New Roman" panose="02020603050405020304" pitchFamily="18" charset="0"/>
              </a:rPr>
              <a:t> </a:t>
            </a:r>
            <a:r>
              <a:rPr lang="hu-HU" altLang="en-US" sz="2000" b="1" dirty="0" smtClean="0">
                <a:latin typeface="Times New Roman" panose="02020603050405020304" pitchFamily="18" charset="0"/>
                <a:cs typeface="Times New Roman" panose="02020603050405020304" pitchFamily="18" charset="0"/>
                <a:sym typeface="Symbol" pitchFamily="18" charset="2"/>
              </a:rPr>
              <a:t></a:t>
            </a:r>
            <a:r>
              <a:rPr lang="hu-HU" altLang="en-US" sz="2400" dirty="0" smtClean="0">
                <a:latin typeface="Times New Roman" panose="02020603050405020304" pitchFamily="18" charset="0"/>
                <a:cs typeface="Times New Roman" panose="02020603050405020304" pitchFamily="18" charset="0"/>
              </a:rPr>
              <a:t> </a:t>
            </a:r>
            <a:r>
              <a:rPr lang="hu-HU" altLang="en-US" sz="2400" b="1" i="1" dirty="0" smtClean="0">
                <a:latin typeface="Times New Roman" panose="02020603050405020304" pitchFamily="18" charset="0"/>
                <a:cs typeface="Times New Roman" panose="02020603050405020304" pitchFamily="18" charset="0"/>
              </a:rPr>
              <a:t>v</a:t>
            </a:r>
            <a:r>
              <a:rPr lang="hu-HU" altLang="en-US" sz="2400" b="1" baseline="-25000" dirty="0" smtClean="0">
                <a:latin typeface="Times New Roman" panose="02020603050405020304" pitchFamily="18" charset="0"/>
                <a:cs typeface="Times New Roman" panose="02020603050405020304" pitchFamily="18" charset="0"/>
              </a:rPr>
              <a:t>2</a:t>
            </a:r>
            <a:r>
              <a:rPr lang="hu-HU" altLang="en-US" sz="2400" b="1" dirty="0" smtClean="0">
                <a:latin typeface="Times New Roman" panose="02020603050405020304" pitchFamily="18" charset="0"/>
                <a:cs typeface="Times New Roman" panose="02020603050405020304" pitchFamily="18" charset="0"/>
              </a:rPr>
              <a:t> = </a:t>
            </a:r>
            <a:r>
              <a:rPr lang="en-GB" altLang="en-US" sz="2400" b="1" dirty="0" smtClean="0">
                <a:latin typeface="Times New Roman" panose="02020603050405020304" pitchFamily="18" charset="0"/>
                <a:cs typeface="Times New Roman" panose="02020603050405020304" pitchFamily="18" charset="0"/>
              </a:rPr>
              <a:t>(</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b="1" i="1" dirty="0" smtClean="0">
                <a:latin typeface="Times New Roman" panose="02020603050405020304" pitchFamily="18" charset="0"/>
                <a:cs typeface="Times New Roman" panose="02020603050405020304" pitchFamily="18" charset="0"/>
              </a:rPr>
              <a:t>i</a:t>
            </a:r>
            <a:r>
              <a:rPr lang="en-GB" altLang="en-US" sz="2400" b="1" dirty="0" smtClean="0">
                <a:latin typeface="Times New Roman" panose="02020603050405020304" pitchFamily="18" charset="0"/>
                <a:cs typeface="Times New Roman" panose="02020603050405020304" pitchFamily="18" charset="0"/>
              </a:rPr>
              <a:t> + </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1</a:t>
            </a:r>
            <a:r>
              <a:rPr lang="hu-HU" altLang="en-US" sz="2400" baseline="-25000" dirty="0" smtClean="0">
                <a:latin typeface="Times New Roman" panose="02020603050405020304" pitchFamily="18" charset="0"/>
                <a:cs typeface="Times New Roman" panose="02020603050405020304" pitchFamily="18" charset="0"/>
              </a:rPr>
              <a:t> </a:t>
            </a:r>
            <a:r>
              <a:rPr lang="en-GB" altLang="en-US" sz="2400" b="1" i="1" dirty="0" smtClean="0">
                <a:latin typeface="Times New Roman" panose="02020603050405020304" pitchFamily="18" charset="0"/>
                <a:cs typeface="Times New Roman" panose="02020603050405020304" pitchFamily="18" charset="0"/>
              </a:rPr>
              <a:t>j</a:t>
            </a:r>
            <a:r>
              <a:rPr lang="hu-HU" altLang="en-US" sz="2400" b="1" i="1" dirty="0" smtClean="0">
                <a:latin typeface="Times New Roman" panose="02020603050405020304" pitchFamily="18" charset="0"/>
                <a:cs typeface="Times New Roman" panose="02020603050405020304" pitchFamily="18" charset="0"/>
              </a:rPr>
              <a:t> + </a:t>
            </a:r>
            <a:r>
              <a:rPr lang="hu-HU" altLang="en-US" sz="2400" i="1" dirty="0" smtClean="0">
                <a:latin typeface="Times New Roman" panose="02020603050405020304" pitchFamily="18" charset="0"/>
                <a:cs typeface="Times New Roman" panose="02020603050405020304" pitchFamily="18" charset="0"/>
              </a:rPr>
              <a:t>z</a:t>
            </a:r>
            <a:r>
              <a:rPr lang="en-GB" altLang="en-US" sz="2400" baseline="-25000" dirty="0" smtClean="0">
                <a:latin typeface="Times New Roman" panose="02020603050405020304" pitchFamily="18" charset="0"/>
                <a:cs typeface="Times New Roman" panose="02020603050405020304" pitchFamily="18" charset="0"/>
              </a:rPr>
              <a:t>1</a:t>
            </a:r>
            <a:r>
              <a:rPr lang="hu-HU" altLang="en-US" sz="2400" b="1" i="1" dirty="0" smtClean="0">
                <a:latin typeface="Times New Roman" panose="02020603050405020304" pitchFamily="18" charset="0"/>
                <a:cs typeface="Times New Roman" panose="02020603050405020304" pitchFamily="18" charset="0"/>
              </a:rPr>
              <a:t>k</a:t>
            </a:r>
            <a:r>
              <a:rPr lang="en-GB" altLang="en-US" sz="2400" dirty="0" smtClean="0">
                <a:latin typeface="Times New Roman" panose="02020603050405020304" pitchFamily="18" charset="0"/>
                <a:cs typeface="Times New Roman" panose="02020603050405020304" pitchFamily="18" charset="0"/>
              </a:rPr>
              <a:t>)</a:t>
            </a:r>
            <a:r>
              <a:rPr lang="en-GB" altLang="en-US" sz="2400" b="1" dirty="0" smtClean="0">
                <a:latin typeface="Times New Roman" panose="02020603050405020304" pitchFamily="18" charset="0"/>
                <a:cs typeface="Times New Roman" panose="02020603050405020304" pitchFamily="18" charset="0"/>
              </a:rPr>
              <a:t> </a:t>
            </a:r>
            <a:r>
              <a:rPr lang="hu-HU" altLang="en-US" sz="2000" b="1" dirty="0" smtClean="0">
                <a:latin typeface="Times New Roman" panose="02020603050405020304" pitchFamily="18" charset="0"/>
                <a:cs typeface="Times New Roman" panose="02020603050405020304" pitchFamily="18" charset="0"/>
                <a:sym typeface="Symbol" pitchFamily="18" charset="2"/>
              </a:rPr>
              <a:t></a:t>
            </a:r>
            <a:r>
              <a:rPr lang="en-GB" altLang="en-US" sz="2400" b="1"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x</a:t>
            </a:r>
            <a:r>
              <a:rPr lang="en-GB" altLang="en-US" sz="2400" baseline="-25000" dirty="0" smtClean="0">
                <a:latin typeface="Times New Roman" panose="02020603050405020304" pitchFamily="18" charset="0"/>
                <a:cs typeface="Times New Roman" panose="02020603050405020304" pitchFamily="18" charset="0"/>
              </a:rPr>
              <a:t>2</a:t>
            </a:r>
            <a:r>
              <a:rPr lang="hu-HU" altLang="en-US" sz="2400" b="1" i="1" dirty="0" smtClean="0">
                <a:latin typeface="Times New Roman" panose="02020603050405020304" pitchFamily="18" charset="0"/>
                <a:cs typeface="Times New Roman" panose="02020603050405020304" pitchFamily="18" charset="0"/>
              </a:rPr>
              <a:t>i</a:t>
            </a:r>
            <a:r>
              <a:rPr lang="en-GB" altLang="en-US" sz="2400" b="1" dirty="0" smtClean="0">
                <a:latin typeface="Times New Roman" panose="02020603050405020304" pitchFamily="18" charset="0"/>
                <a:cs typeface="Times New Roman" panose="02020603050405020304" pitchFamily="18" charset="0"/>
              </a:rPr>
              <a:t> + </a:t>
            </a:r>
            <a:r>
              <a:rPr lang="en-GB"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2</a:t>
            </a:r>
            <a:r>
              <a:rPr lang="hu-HU" altLang="en-US" sz="2400" baseline="-25000" dirty="0" smtClean="0">
                <a:latin typeface="Times New Roman" panose="02020603050405020304" pitchFamily="18" charset="0"/>
                <a:cs typeface="Times New Roman" panose="02020603050405020304" pitchFamily="18" charset="0"/>
              </a:rPr>
              <a:t> </a:t>
            </a:r>
            <a:r>
              <a:rPr lang="en-GB" altLang="en-US" sz="2400" b="1" i="1" dirty="0" smtClean="0">
                <a:latin typeface="Times New Roman" panose="02020603050405020304" pitchFamily="18" charset="0"/>
                <a:cs typeface="Times New Roman" panose="02020603050405020304" pitchFamily="18" charset="0"/>
              </a:rPr>
              <a:t>j </a:t>
            </a:r>
            <a:r>
              <a:rPr lang="hu-HU" altLang="en-US" sz="2400" b="1" i="1"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z</a:t>
            </a:r>
            <a:r>
              <a:rPr lang="hu-HU" altLang="en-US" sz="2400" baseline="-25000" dirty="0" smtClean="0">
                <a:latin typeface="Times New Roman" panose="02020603050405020304" pitchFamily="18" charset="0"/>
                <a:cs typeface="Times New Roman" panose="02020603050405020304" pitchFamily="18" charset="0"/>
              </a:rPr>
              <a:t>2</a:t>
            </a:r>
            <a:r>
              <a:rPr lang="hu-HU" altLang="en-US" sz="2400" b="1" i="1" dirty="0" smtClean="0">
                <a:latin typeface="Times New Roman" panose="02020603050405020304" pitchFamily="18" charset="0"/>
                <a:cs typeface="Times New Roman" panose="02020603050405020304" pitchFamily="18" charset="0"/>
              </a:rPr>
              <a:t>k</a:t>
            </a:r>
            <a:r>
              <a:rPr lang="en-GB" altLang="en-US" sz="2400" b="1" dirty="0" smtClean="0">
                <a:latin typeface="Times New Roman" panose="02020603050405020304" pitchFamily="18" charset="0"/>
                <a:cs typeface="Times New Roman" panose="02020603050405020304" pitchFamily="18" charset="0"/>
              </a:rPr>
              <a:t>) = </a:t>
            </a:r>
            <a:endParaRPr lang="hu-HU" altLang="en-US" sz="2400" b="1" dirty="0" smtClean="0">
              <a:latin typeface="Times New Roman" panose="02020603050405020304" pitchFamily="18" charset="0"/>
              <a:cs typeface="Times New Roman" panose="02020603050405020304" pitchFamily="18" charset="0"/>
            </a:endParaRPr>
          </a:p>
          <a:p>
            <a:pPr lvl="1">
              <a:lnSpc>
                <a:spcPct val="80000"/>
              </a:lnSpc>
              <a:buFontTx/>
              <a:buNone/>
            </a:pPr>
            <a:r>
              <a:rPr lang="hu-HU" altLang="en-US" sz="2400" b="1" dirty="0" smtClean="0">
                <a:latin typeface="Times New Roman" panose="02020603050405020304" pitchFamily="18" charset="0"/>
                <a:cs typeface="Times New Roman" panose="02020603050405020304" pitchFamily="18" charset="0"/>
              </a:rPr>
              <a:t>              </a:t>
            </a:r>
            <a:r>
              <a:rPr lang="en-GB" altLang="en-US" sz="2400" b="1" dirty="0" smtClean="0">
                <a:latin typeface="Times New Roman" panose="02020603050405020304" pitchFamily="18" charset="0"/>
                <a:cs typeface="Times New Roman" panose="02020603050405020304" pitchFamily="18" charset="0"/>
              </a:rPr>
              <a:t>(</a:t>
            </a:r>
            <a:r>
              <a:rPr lang="hu-HU" altLang="en-US" sz="2400" i="1" dirty="0" smtClean="0">
                <a:latin typeface="Times New Roman" panose="02020603050405020304" pitchFamily="18" charset="0"/>
                <a:cs typeface="Times New Roman" panose="02020603050405020304" pitchFamily="18" charset="0"/>
              </a:rPr>
              <a:t>y</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i="1" dirty="0" smtClean="0">
                <a:latin typeface="Times New Roman" panose="02020603050405020304" pitchFamily="18" charset="0"/>
                <a:cs typeface="Times New Roman" panose="02020603050405020304" pitchFamily="18" charset="0"/>
              </a:rPr>
              <a:t>z</a:t>
            </a:r>
            <a:r>
              <a:rPr lang="en-GB" altLang="en-US" sz="2400" baseline="-25000" dirty="0" smtClean="0">
                <a:latin typeface="Times New Roman" panose="02020603050405020304" pitchFamily="18" charset="0"/>
                <a:cs typeface="Times New Roman" panose="02020603050405020304" pitchFamily="18" charset="0"/>
              </a:rPr>
              <a:t>2 </a:t>
            </a:r>
            <a:r>
              <a:rPr lang="hu-HU" altLang="en-US" sz="2400" b="1"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y</a:t>
            </a:r>
            <a:r>
              <a:rPr lang="hu-HU" altLang="en-US" sz="2400" baseline="-25000" dirty="0" smtClean="0">
                <a:latin typeface="Times New Roman" panose="02020603050405020304" pitchFamily="18" charset="0"/>
                <a:cs typeface="Times New Roman" panose="02020603050405020304" pitchFamily="18" charset="0"/>
              </a:rPr>
              <a:t>2</a:t>
            </a:r>
            <a:r>
              <a:rPr lang="hu-HU" altLang="en-US" sz="2400" i="1" dirty="0" smtClean="0">
                <a:latin typeface="Times New Roman" panose="02020603050405020304" pitchFamily="18" charset="0"/>
                <a:cs typeface="Times New Roman" panose="02020603050405020304" pitchFamily="18" charset="0"/>
              </a:rPr>
              <a:t>z</a:t>
            </a:r>
            <a:r>
              <a:rPr lang="hu-HU" altLang="en-US" sz="2400" baseline="-25000" dirty="0" smtClean="0">
                <a:latin typeface="Times New Roman" panose="02020603050405020304" pitchFamily="18" charset="0"/>
                <a:cs typeface="Times New Roman" panose="02020603050405020304" pitchFamily="18" charset="0"/>
              </a:rPr>
              <a:t>1</a:t>
            </a:r>
            <a:r>
              <a:rPr lang="en-GB" altLang="en-US" sz="2400" dirty="0" smtClean="0">
                <a:latin typeface="Times New Roman" panose="02020603050405020304" pitchFamily="18" charset="0"/>
                <a:cs typeface="Times New Roman" panose="02020603050405020304" pitchFamily="18" charset="0"/>
              </a:rPr>
              <a:t>)</a:t>
            </a:r>
            <a:r>
              <a:rPr lang="hu-HU" altLang="en-US" sz="2400" b="1" i="1" dirty="0" smtClean="0">
                <a:latin typeface="Times New Roman" panose="02020603050405020304" pitchFamily="18" charset="0"/>
                <a:cs typeface="Times New Roman" panose="02020603050405020304" pitchFamily="18" charset="0"/>
              </a:rPr>
              <a:t>i</a:t>
            </a:r>
            <a:r>
              <a:rPr lang="en-GB" altLang="en-US" sz="2400" b="1" dirty="0" smtClean="0">
                <a:latin typeface="Times New Roman" panose="02020603050405020304" pitchFamily="18" charset="0"/>
                <a:cs typeface="Times New Roman" panose="02020603050405020304" pitchFamily="18" charset="0"/>
              </a:rPr>
              <a:t> </a:t>
            </a:r>
            <a:r>
              <a:rPr lang="hu-HU" altLang="en-US" sz="2400" dirty="0" smtClean="0">
                <a:latin typeface="Times New Roman" panose="02020603050405020304" pitchFamily="18" charset="0"/>
                <a:cs typeface="Times New Roman" panose="02020603050405020304" pitchFamily="18" charset="0"/>
              </a:rPr>
              <a:t>+</a:t>
            </a:r>
            <a:r>
              <a:rPr lang="en-GB" altLang="en-US" sz="2400" baseline="-25000" dirty="0" smtClean="0">
                <a:latin typeface="Times New Roman" panose="02020603050405020304" pitchFamily="18" charset="0"/>
                <a:cs typeface="Times New Roman" panose="02020603050405020304" pitchFamily="18" charset="0"/>
              </a:rPr>
              <a:t> </a:t>
            </a:r>
            <a:r>
              <a:rPr lang="en-GB" altLang="en-US" sz="2400" b="1" dirty="0" smtClean="0">
                <a:latin typeface="Times New Roman" panose="02020603050405020304" pitchFamily="18" charset="0"/>
                <a:cs typeface="Times New Roman" panose="02020603050405020304" pitchFamily="18" charset="0"/>
              </a:rPr>
              <a:t>(</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2</a:t>
            </a:r>
            <a:r>
              <a:rPr lang="hu-HU" altLang="en-US" sz="2400" i="1" dirty="0" smtClean="0">
                <a:latin typeface="Times New Roman" panose="02020603050405020304" pitchFamily="18" charset="0"/>
                <a:cs typeface="Times New Roman" panose="02020603050405020304" pitchFamily="18" charset="0"/>
              </a:rPr>
              <a:t>z</a:t>
            </a:r>
            <a:r>
              <a:rPr lang="hu-HU" altLang="en-US" sz="2400" baseline="-25000" dirty="0" smtClean="0">
                <a:latin typeface="Times New Roman" panose="02020603050405020304" pitchFamily="18" charset="0"/>
                <a:cs typeface="Times New Roman" panose="02020603050405020304" pitchFamily="18" charset="0"/>
              </a:rPr>
              <a:t>1</a:t>
            </a:r>
            <a:r>
              <a:rPr lang="en-GB" altLang="en-US" sz="2400" baseline="-25000" dirty="0" smtClean="0">
                <a:latin typeface="Times New Roman" panose="02020603050405020304" pitchFamily="18" charset="0"/>
                <a:cs typeface="Times New Roman" panose="02020603050405020304" pitchFamily="18" charset="0"/>
              </a:rPr>
              <a:t> </a:t>
            </a:r>
            <a:r>
              <a:rPr lang="hu-HU" altLang="en-US" sz="2400" b="1"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i="1" dirty="0" smtClean="0">
                <a:latin typeface="Times New Roman" panose="02020603050405020304" pitchFamily="18" charset="0"/>
                <a:cs typeface="Times New Roman" panose="02020603050405020304" pitchFamily="18" charset="0"/>
              </a:rPr>
              <a:t>z</a:t>
            </a:r>
            <a:r>
              <a:rPr lang="hu-HU" altLang="en-US" sz="2400" baseline="-25000" dirty="0" smtClean="0">
                <a:latin typeface="Times New Roman" panose="02020603050405020304" pitchFamily="18" charset="0"/>
                <a:cs typeface="Times New Roman" panose="02020603050405020304" pitchFamily="18" charset="0"/>
              </a:rPr>
              <a:t>2</a:t>
            </a:r>
            <a:r>
              <a:rPr lang="en-GB" altLang="en-US" sz="2400" dirty="0" smtClean="0">
                <a:latin typeface="Times New Roman" panose="02020603050405020304" pitchFamily="18" charset="0"/>
                <a:cs typeface="Times New Roman" panose="02020603050405020304" pitchFamily="18" charset="0"/>
              </a:rPr>
              <a:t>)</a:t>
            </a:r>
            <a:r>
              <a:rPr lang="hu-HU" altLang="en-US" sz="2400" b="1" i="1" dirty="0" smtClean="0">
                <a:latin typeface="Times New Roman" panose="02020603050405020304" pitchFamily="18" charset="0"/>
                <a:cs typeface="Times New Roman" panose="02020603050405020304" pitchFamily="18" charset="0"/>
              </a:rPr>
              <a:t>j</a:t>
            </a:r>
            <a:r>
              <a:rPr lang="en-GB" altLang="en-US" sz="2400" b="1" dirty="0" smtClean="0">
                <a:latin typeface="Times New Roman" panose="02020603050405020304" pitchFamily="18" charset="0"/>
                <a:cs typeface="Times New Roman" panose="02020603050405020304" pitchFamily="18" charset="0"/>
              </a:rPr>
              <a:t> </a:t>
            </a:r>
            <a:r>
              <a:rPr lang="hu-HU" altLang="en-US" sz="2400" dirty="0" smtClean="0">
                <a:latin typeface="Times New Roman" panose="02020603050405020304" pitchFamily="18" charset="0"/>
                <a:cs typeface="Times New Roman" panose="02020603050405020304" pitchFamily="18" charset="0"/>
              </a:rPr>
              <a:t>+</a:t>
            </a:r>
            <a:r>
              <a:rPr lang="en-GB" altLang="en-US" sz="2400" baseline="-25000" dirty="0" smtClean="0">
                <a:latin typeface="Times New Roman" panose="02020603050405020304" pitchFamily="18" charset="0"/>
                <a:cs typeface="Times New Roman" panose="02020603050405020304" pitchFamily="18" charset="0"/>
              </a:rPr>
              <a:t> </a:t>
            </a:r>
            <a:r>
              <a:rPr lang="en-GB" altLang="en-US" sz="2400" b="1" dirty="0" smtClean="0">
                <a:latin typeface="Times New Roman" panose="02020603050405020304" pitchFamily="18" charset="0"/>
                <a:cs typeface="Times New Roman" panose="02020603050405020304" pitchFamily="18" charset="0"/>
              </a:rPr>
              <a:t>(</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i="1" dirty="0" smtClean="0">
                <a:latin typeface="Times New Roman" panose="02020603050405020304" pitchFamily="18" charset="0"/>
                <a:cs typeface="Times New Roman" panose="02020603050405020304" pitchFamily="18" charset="0"/>
              </a:rPr>
              <a:t>y</a:t>
            </a:r>
            <a:r>
              <a:rPr lang="en-GB" altLang="en-US" sz="2400" baseline="-25000" dirty="0" smtClean="0">
                <a:latin typeface="Times New Roman" panose="02020603050405020304" pitchFamily="18" charset="0"/>
                <a:cs typeface="Times New Roman" panose="02020603050405020304" pitchFamily="18" charset="0"/>
              </a:rPr>
              <a:t>2 </a:t>
            </a:r>
            <a:r>
              <a:rPr lang="hu-HU" altLang="en-US" sz="2400" b="1"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y</a:t>
            </a:r>
            <a:r>
              <a:rPr lang="hu-HU" altLang="en-US" sz="2400" baseline="-25000" dirty="0" smtClean="0">
                <a:latin typeface="Times New Roman" panose="02020603050405020304" pitchFamily="18" charset="0"/>
                <a:cs typeface="Times New Roman" panose="02020603050405020304" pitchFamily="18" charset="0"/>
              </a:rPr>
              <a:t>1</a:t>
            </a:r>
            <a:r>
              <a:rPr lang="hu-HU" altLang="en-US" sz="2400" i="1" dirty="0" smtClean="0">
                <a:latin typeface="Times New Roman" panose="02020603050405020304" pitchFamily="18" charset="0"/>
                <a:cs typeface="Times New Roman" panose="02020603050405020304" pitchFamily="18" charset="0"/>
              </a:rPr>
              <a:t>x</a:t>
            </a:r>
            <a:r>
              <a:rPr lang="hu-HU" altLang="en-US" sz="2400" baseline="-25000" dirty="0" smtClean="0">
                <a:latin typeface="Times New Roman" panose="02020603050405020304" pitchFamily="18" charset="0"/>
                <a:cs typeface="Times New Roman" panose="02020603050405020304" pitchFamily="18" charset="0"/>
              </a:rPr>
              <a:t>2</a:t>
            </a:r>
            <a:r>
              <a:rPr lang="en-GB" altLang="en-US" sz="2400" dirty="0" smtClean="0">
                <a:latin typeface="Times New Roman" panose="02020603050405020304" pitchFamily="18" charset="0"/>
                <a:cs typeface="Times New Roman" panose="02020603050405020304" pitchFamily="18" charset="0"/>
              </a:rPr>
              <a:t>)</a:t>
            </a:r>
            <a:r>
              <a:rPr lang="hu-HU" altLang="en-US" sz="2400" b="1" i="1" dirty="0" smtClean="0">
                <a:latin typeface="Times New Roman" panose="02020603050405020304" pitchFamily="18" charset="0"/>
                <a:cs typeface="Times New Roman" panose="02020603050405020304" pitchFamily="18" charset="0"/>
              </a:rPr>
              <a:t>k</a:t>
            </a:r>
            <a:r>
              <a:rPr lang="en-GB" altLang="en-US" sz="2400" b="1" dirty="0" smtClean="0">
                <a:latin typeface="Times New Roman" panose="02020603050405020304" pitchFamily="18" charset="0"/>
                <a:cs typeface="Times New Roman" panose="02020603050405020304" pitchFamily="18" charset="0"/>
              </a:rPr>
              <a:t> </a:t>
            </a:r>
            <a:endParaRPr lang="hu-HU" altLang="en-US" sz="2400" baseline="-25000" dirty="0" smtClean="0">
              <a:latin typeface="Times New Roman" panose="02020603050405020304" pitchFamily="18" charset="0"/>
              <a:cs typeface="Times New Roman" panose="02020603050405020304" pitchFamily="18" charset="0"/>
            </a:endParaRPr>
          </a:p>
          <a:p>
            <a:pPr lvl="1">
              <a:lnSpc>
                <a:spcPct val="80000"/>
              </a:lnSpc>
              <a:buFontTx/>
              <a:buNone/>
            </a:pPr>
            <a:endParaRPr lang="hu-HU" altLang="en-US" sz="1200" dirty="0" smtClean="0">
              <a:cs typeface="Times New Roman" pitchFamily="18" charset="0"/>
            </a:endParaRPr>
          </a:p>
          <a:p>
            <a:pPr lvl="1">
              <a:lnSpc>
                <a:spcPct val="80000"/>
              </a:lnSpc>
              <a:buFontTx/>
              <a:buNone/>
            </a:pPr>
            <a:r>
              <a:rPr lang="hu-HU" altLang="en-US" sz="2400" dirty="0" smtClean="0">
                <a:cs typeface="Times New Roman" pitchFamily="18" charset="0"/>
              </a:rPr>
              <a:t>Hossz</a:t>
            </a:r>
            <a:r>
              <a:rPr lang="en-GB" altLang="en-US" sz="2400" dirty="0" smtClean="0">
                <a:cs typeface="Times New Roman" pitchFamily="18" charset="0"/>
              </a:rPr>
              <a:t>:</a:t>
            </a:r>
          </a:p>
          <a:p>
            <a:pPr lvl="1">
              <a:lnSpc>
                <a:spcPct val="80000"/>
              </a:lnSpc>
              <a:buFontTx/>
              <a:buNone/>
            </a:pPr>
            <a:r>
              <a:rPr lang="en-GB" altLang="en-US" sz="2400" b="1" dirty="0" smtClean="0">
                <a:latin typeface="Times New Roman" panose="02020603050405020304" pitchFamily="18" charset="0"/>
                <a:cs typeface="Times New Roman" panose="02020603050405020304" pitchFamily="18" charset="0"/>
                <a:sym typeface="Symbol" pitchFamily="18" charset="2"/>
              </a:rPr>
              <a:t>|</a:t>
            </a:r>
            <a:r>
              <a:rPr lang="hu-HU" altLang="en-US" sz="2400" b="1" i="1" dirty="0" smtClean="0">
                <a:latin typeface="Times New Roman" panose="02020603050405020304" pitchFamily="18" charset="0"/>
                <a:cs typeface="Times New Roman" panose="02020603050405020304" pitchFamily="18" charset="0"/>
              </a:rPr>
              <a:t>v</a:t>
            </a:r>
            <a:r>
              <a:rPr lang="en-US" altLang="en-US" sz="2400" b="1" dirty="0" smtClean="0">
                <a:latin typeface="Times New Roman" panose="02020603050405020304" pitchFamily="18" charset="0"/>
                <a:cs typeface="Times New Roman" panose="02020603050405020304" pitchFamily="18" charset="0"/>
              </a:rPr>
              <a:t>|</a:t>
            </a:r>
            <a:r>
              <a:rPr lang="hu-HU" altLang="en-US" sz="2400" b="1" dirty="0" smtClean="0">
                <a:latin typeface="Times New Roman" panose="02020603050405020304" pitchFamily="18" charset="0"/>
                <a:cs typeface="Times New Roman" panose="02020603050405020304" pitchFamily="18" charset="0"/>
                <a:sym typeface="Symbol" pitchFamily="18" charset="2"/>
              </a:rPr>
              <a:t> </a:t>
            </a:r>
            <a:r>
              <a:rPr lang="en-GB" altLang="en-US" sz="2400" b="1" dirty="0" smtClean="0">
                <a:latin typeface="Times New Roman" panose="02020603050405020304" pitchFamily="18" charset="0"/>
                <a:cs typeface="Times New Roman" panose="02020603050405020304" pitchFamily="18" charset="0"/>
                <a:sym typeface="Symbol" pitchFamily="18" charset="2"/>
              </a:rPr>
              <a:t>=  </a:t>
            </a:r>
            <a:r>
              <a:rPr lang="hu-HU" altLang="en-US" sz="2400" b="1" i="1" dirty="0" smtClean="0">
                <a:latin typeface="Times New Roman" panose="02020603050405020304" pitchFamily="18" charset="0"/>
                <a:cs typeface="Times New Roman" panose="02020603050405020304" pitchFamily="18" charset="0"/>
              </a:rPr>
              <a:t>v</a:t>
            </a:r>
            <a:r>
              <a:rPr lang="hu-HU" altLang="en-US" sz="2400" i="1" dirty="0" smtClean="0">
                <a:latin typeface="Times New Roman" panose="02020603050405020304" pitchFamily="18" charset="0"/>
                <a:cs typeface="Times New Roman" panose="02020603050405020304" pitchFamily="18" charset="0"/>
                <a:sym typeface="Symbol" pitchFamily="18" charset="2"/>
              </a:rPr>
              <a:t></a:t>
            </a:r>
            <a:r>
              <a:rPr lang="hu-HU" altLang="en-US" sz="2400" b="1" i="1" dirty="0" err="1" smtClean="0">
                <a:latin typeface="Times New Roman" panose="02020603050405020304" pitchFamily="18" charset="0"/>
                <a:cs typeface="Times New Roman" panose="02020603050405020304" pitchFamily="18" charset="0"/>
                <a:sym typeface="Symbol" pitchFamily="18" charset="2"/>
              </a:rPr>
              <a:t>v</a:t>
            </a:r>
            <a:r>
              <a:rPr lang="hu-HU" altLang="en-US" sz="2400" b="1" dirty="0" smtClean="0">
                <a:latin typeface="Times New Roman" panose="02020603050405020304" pitchFamily="18" charset="0"/>
                <a:cs typeface="Times New Roman" panose="02020603050405020304" pitchFamily="18" charset="0"/>
                <a:sym typeface="Symbol" pitchFamily="18" charset="2"/>
              </a:rPr>
              <a:t> </a:t>
            </a:r>
            <a:r>
              <a:rPr lang="en-GB" altLang="en-US" sz="2400" b="1" dirty="0" smtClean="0">
                <a:latin typeface="Times New Roman" panose="02020603050405020304" pitchFamily="18" charset="0"/>
                <a:cs typeface="Times New Roman" panose="02020603050405020304" pitchFamily="18" charset="0"/>
                <a:sym typeface="Symbol" pitchFamily="18" charset="2"/>
              </a:rPr>
              <a:t>=  </a:t>
            </a:r>
            <a:r>
              <a:rPr lang="en-GB" altLang="en-US" sz="2400" i="1" dirty="0" smtClean="0">
                <a:latin typeface="Times New Roman" panose="02020603050405020304" pitchFamily="18" charset="0"/>
                <a:cs typeface="Times New Roman" panose="02020603050405020304" pitchFamily="18" charset="0"/>
                <a:sym typeface="Symbol" pitchFamily="18" charset="2"/>
              </a:rPr>
              <a:t>x</a:t>
            </a:r>
            <a:r>
              <a:rPr lang="en-GB" altLang="en-US" sz="2400" baseline="30000" dirty="0" smtClean="0">
                <a:latin typeface="Times New Roman" panose="02020603050405020304" pitchFamily="18" charset="0"/>
                <a:cs typeface="Times New Roman" panose="02020603050405020304" pitchFamily="18" charset="0"/>
                <a:sym typeface="Symbol" pitchFamily="18" charset="2"/>
              </a:rPr>
              <a:t>2 </a:t>
            </a:r>
            <a:r>
              <a:rPr lang="hu-HU" altLang="en-US" sz="2400" b="1" dirty="0" smtClean="0">
                <a:latin typeface="Times New Roman" panose="02020603050405020304" pitchFamily="18" charset="0"/>
                <a:cs typeface="Times New Roman" panose="02020603050405020304" pitchFamily="18" charset="0"/>
              </a:rPr>
              <a:t>+</a:t>
            </a:r>
            <a:r>
              <a:rPr lang="hu-HU" altLang="en-US" sz="2400" dirty="0" smtClean="0">
                <a:latin typeface="Times New Roman" panose="02020603050405020304" pitchFamily="18" charset="0"/>
                <a:cs typeface="Times New Roman" panose="02020603050405020304" pitchFamily="18" charset="0"/>
              </a:rPr>
              <a:t> </a:t>
            </a:r>
            <a:r>
              <a:rPr lang="hu-HU" altLang="en-US" sz="2400" i="1" dirty="0" smtClean="0">
                <a:latin typeface="Times New Roman" panose="02020603050405020304" pitchFamily="18" charset="0"/>
                <a:cs typeface="Times New Roman" panose="02020603050405020304" pitchFamily="18" charset="0"/>
              </a:rPr>
              <a:t>y</a:t>
            </a:r>
            <a:r>
              <a:rPr lang="en-GB" altLang="en-US" sz="2400" baseline="30000" dirty="0" smtClean="0">
                <a:latin typeface="Times New Roman" panose="02020603050405020304" pitchFamily="18" charset="0"/>
                <a:cs typeface="Times New Roman" panose="02020603050405020304" pitchFamily="18" charset="0"/>
                <a:sym typeface="Symbol" pitchFamily="18" charset="2"/>
              </a:rPr>
              <a:t>2 </a:t>
            </a:r>
            <a:r>
              <a:rPr lang="hu-HU" altLang="en-US" sz="2400" b="1" dirty="0" smtClean="0">
                <a:latin typeface="Times New Roman" panose="02020603050405020304" pitchFamily="18" charset="0"/>
                <a:cs typeface="Times New Roman" panose="02020603050405020304" pitchFamily="18" charset="0"/>
              </a:rPr>
              <a:t>+</a:t>
            </a:r>
            <a:r>
              <a:rPr lang="en-GB" altLang="en-US" sz="2400" baseline="30000" dirty="0" smtClean="0">
                <a:latin typeface="Times New Roman" panose="02020603050405020304" pitchFamily="18" charset="0"/>
                <a:cs typeface="Times New Roman" panose="02020603050405020304" pitchFamily="18" charset="0"/>
                <a:sym typeface="Symbol" pitchFamily="18" charset="2"/>
              </a:rPr>
              <a:t> </a:t>
            </a:r>
            <a:r>
              <a:rPr lang="hu-HU" altLang="en-US" sz="2400" i="1" dirty="0" smtClean="0">
                <a:latin typeface="Times New Roman" panose="02020603050405020304" pitchFamily="18" charset="0"/>
                <a:cs typeface="Times New Roman" panose="02020603050405020304" pitchFamily="18" charset="0"/>
              </a:rPr>
              <a:t>z</a:t>
            </a:r>
            <a:r>
              <a:rPr lang="en-GB" altLang="en-US" sz="2400" baseline="30000" dirty="0" smtClean="0">
                <a:latin typeface="Times New Roman" panose="02020603050405020304" pitchFamily="18" charset="0"/>
                <a:cs typeface="Times New Roman" panose="02020603050405020304" pitchFamily="18" charset="0"/>
                <a:sym typeface="Symbol" pitchFamily="18" charset="2"/>
              </a:rPr>
              <a:t>2</a:t>
            </a:r>
            <a:r>
              <a:rPr lang="hu-HU" altLang="en-US" sz="2400" dirty="0">
                <a:cs typeface="Times New Roman" pitchFamily="18" charset="0"/>
              </a:rPr>
              <a:t> </a:t>
            </a:r>
            <a:r>
              <a:rPr lang="en-US" altLang="en-US" sz="2400" dirty="0" smtClean="0">
                <a:cs typeface="Times New Roman" pitchFamily="18" charset="0"/>
              </a:rPr>
              <a:t>     </a:t>
            </a:r>
            <a:r>
              <a:rPr lang="hu-HU" altLang="en-US" sz="2400" u="sng" dirty="0" err="1" smtClean="0">
                <a:cs typeface="Times New Roman" pitchFamily="18" charset="0"/>
              </a:rPr>
              <a:t>Pitagórász</a:t>
            </a:r>
            <a:r>
              <a:rPr lang="hu-HU" altLang="en-US" sz="2400" u="sng" dirty="0" smtClean="0">
                <a:cs typeface="Times New Roman" pitchFamily="18" charset="0"/>
              </a:rPr>
              <a:t> </a:t>
            </a:r>
            <a:r>
              <a:rPr lang="hu-HU" altLang="en-US" sz="2400" u="sng" dirty="0">
                <a:cs typeface="Times New Roman" pitchFamily="18" charset="0"/>
              </a:rPr>
              <a:t>tétele</a:t>
            </a:r>
            <a:r>
              <a:rPr lang="en-US" altLang="en-US" sz="2400" u="sng" dirty="0">
                <a:cs typeface="Times New Roman" pitchFamily="18" charset="0"/>
              </a:rPr>
              <a:t>!</a:t>
            </a:r>
            <a:endParaRPr lang="hu-HU" altLang="en-US" sz="2400" u="sng" baseline="30000" dirty="0" smtClean="0">
              <a:latin typeface="Times New Roman" panose="02020603050405020304" pitchFamily="18" charset="0"/>
              <a:cs typeface="Times New Roman" panose="02020603050405020304" pitchFamily="18" charset="0"/>
              <a:sym typeface="Symbol" pitchFamily="18" charset="2"/>
            </a:endParaRPr>
          </a:p>
        </p:txBody>
      </p:sp>
      <p:sp>
        <p:nvSpPr>
          <p:cNvPr id="10243" name="Line 18"/>
          <p:cNvSpPr>
            <a:spLocks noChangeShapeType="1"/>
          </p:cNvSpPr>
          <p:nvPr/>
        </p:nvSpPr>
        <p:spPr bwMode="auto">
          <a:xfrm>
            <a:off x="5780088" y="3068638"/>
            <a:ext cx="1584325"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244" name="Line 19"/>
          <p:cNvSpPr>
            <a:spLocks noChangeShapeType="1"/>
          </p:cNvSpPr>
          <p:nvPr/>
        </p:nvSpPr>
        <p:spPr bwMode="auto">
          <a:xfrm flipV="1">
            <a:off x="5707063" y="1843088"/>
            <a:ext cx="0" cy="122555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246" name="Line 4"/>
          <p:cNvSpPr>
            <a:spLocks noChangeShapeType="1"/>
          </p:cNvSpPr>
          <p:nvPr/>
        </p:nvSpPr>
        <p:spPr bwMode="auto">
          <a:xfrm flipV="1">
            <a:off x="5707063" y="2419350"/>
            <a:ext cx="0"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247" name="Line 5"/>
          <p:cNvSpPr>
            <a:spLocks noChangeShapeType="1"/>
          </p:cNvSpPr>
          <p:nvPr/>
        </p:nvSpPr>
        <p:spPr bwMode="auto">
          <a:xfrm>
            <a:off x="5707063" y="3068638"/>
            <a:ext cx="64928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248" name="Oval 6"/>
          <p:cNvSpPr>
            <a:spLocks noChangeArrowheads="1"/>
          </p:cNvSpPr>
          <p:nvPr/>
        </p:nvSpPr>
        <p:spPr bwMode="auto">
          <a:xfrm>
            <a:off x="7291388" y="1771650"/>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9" name="Line 7"/>
          <p:cNvSpPr>
            <a:spLocks noChangeShapeType="1"/>
          </p:cNvSpPr>
          <p:nvPr/>
        </p:nvSpPr>
        <p:spPr bwMode="auto">
          <a:xfrm>
            <a:off x="7364413" y="1843088"/>
            <a:ext cx="0" cy="121126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0250" name="Line 8"/>
          <p:cNvSpPr>
            <a:spLocks noChangeShapeType="1"/>
          </p:cNvSpPr>
          <p:nvPr/>
        </p:nvSpPr>
        <p:spPr bwMode="auto">
          <a:xfrm flipH="1">
            <a:off x="5707063" y="1843088"/>
            <a:ext cx="165735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0251" name="Text Box 9"/>
          <p:cNvSpPr txBox="1">
            <a:spLocks noChangeArrowheads="1"/>
          </p:cNvSpPr>
          <p:nvPr/>
        </p:nvSpPr>
        <p:spPr bwMode="auto">
          <a:xfrm>
            <a:off x="6931025" y="3068638"/>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x </a:t>
            </a:r>
            <a:r>
              <a:rPr lang="hu-HU" altLang="en-US" b="1" i="1"/>
              <a:t>i</a:t>
            </a:r>
          </a:p>
        </p:txBody>
      </p:sp>
      <p:sp>
        <p:nvSpPr>
          <p:cNvPr id="10252" name="Text Box 10"/>
          <p:cNvSpPr txBox="1">
            <a:spLocks noChangeArrowheads="1"/>
          </p:cNvSpPr>
          <p:nvPr/>
        </p:nvSpPr>
        <p:spPr bwMode="auto">
          <a:xfrm>
            <a:off x="5130800" y="1700213"/>
            <a:ext cx="47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 </a:t>
            </a:r>
            <a:r>
              <a:rPr lang="hu-HU" altLang="en-US" b="1" i="1"/>
              <a:t>j</a:t>
            </a:r>
          </a:p>
        </p:txBody>
      </p:sp>
      <p:sp>
        <p:nvSpPr>
          <p:cNvPr id="10253" name="Oval 14"/>
          <p:cNvSpPr>
            <a:spLocks noChangeArrowheads="1"/>
          </p:cNvSpPr>
          <p:nvPr/>
        </p:nvSpPr>
        <p:spPr bwMode="auto">
          <a:xfrm>
            <a:off x="5635625" y="2995613"/>
            <a:ext cx="152400" cy="1524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6127" name="Text Box 15"/>
          <p:cNvSpPr txBox="1">
            <a:spLocks noChangeArrowheads="1"/>
          </p:cNvSpPr>
          <p:nvPr/>
        </p:nvSpPr>
        <p:spPr bwMode="auto">
          <a:xfrm>
            <a:off x="5200650" y="3211513"/>
            <a:ext cx="83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err="1"/>
              <a:t>orig</a:t>
            </a:r>
            <a:r>
              <a:rPr lang="hu-HU" altLang="en-US" dirty="0"/>
              <a:t>ó</a:t>
            </a:r>
          </a:p>
        </p:txBody>
      </p:sp>
      <p:sp>
        <p:nvSpPr>
          <p:cNvPr id="10255" name="Rectangle 16"/>
          <p:cNvSpPr>
            <a:spLocks noChangeArrowheads="1"/>
          </p:cNvSpPr>
          <p:nvPr/>
        </p:nvSpPr>
        <p:spPr bwMode="auto">
          <a:xfrm>
            <a:off x="6138863" y="3140075"/>
            <a:ext cx="26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t>i</a:t>
            </a:r>
            <a:endParaRPr lang="hu-HU" altLang="en-US" b="1" i="1">
              <a:sym typeface="Symbol" pitchFamily="18" charset="2"/>
            </a:endParaRPr>
          </a:p>
        </p:txBody>
      </p:sp>
      <p:sp>
        <p:nvSpPr>
          <p:cNvPr id="10256" name="Rectangle 17"/>
          <p:cNvSpPr>
            <a:spLocks noChangeArrowheads="1"/>
          </p:cNvSpPr>
          <p:nvPr/>
        </p:nvSpPr>
        <p:spPr bwMode="auto">
          <a:xfrm>
            <a:off x="5348288" y="2419350"/>
            <a:ext cx="26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t>j</a:t>
            </a:r>
            <a:endParaRPr lang="hu-HU" altLang="en-US" b="1" i="1">
              <a:sym typeface="Symbol" pitchFamily="18" charset="2"/>
            </a:endParaRPr>
          </a:p>
        </p:txBody>
      </p:sp>
      <p:sp>
        <p:nvSpPr>
          <p:cNvPr id="10257" name="Line 20"/>
          <p:cNvSpPr>
            <a:spLocks noChangeShapeType="1"/>
          </p:cNvSpPr>
          <p:nvPr/>
        </p:nvSpPr>
        <p:spPr bwMode="auto">
          <a:xfrm flipV="1">
            <a:off x="5707063" y="1843088"/>
            <a:ext cx="1657350" cy="122555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0258" name="Rectangle 21"/>
          <p:cNvSpPr>
            <a:spLocks noChangeArrowheads="1"/>
          </p:cNvSpPr>
          <p:nvPr/>
        </p:nvSpPr>
        <p:spPr bwMode="auto">
          <a:xfrm>
            <a:off x="7391052" y="192951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dirty="0"/>
              <a:t>v</a:t>
            </a:r>
            <a:r>
              <a:rPr lang="hu-HU" altLang="en-US" i="1" dirty="0"/>
              <a:t> </a:t>
            </a:r>
            <a:r>
              <a:rPr lang="en-GB" altLang="en-US" i="1" dirty="0"/>
              <a:t>= </a:t>
            </a:r>
            <a:r>
              <a:rPr lang="hu-HU" altLang="en-US" i="1" dirty="0" err="1"/>
              <a:t>x</a:t>
            </a:r>
            <a:r>
              <a:rPr lang="hu-HU" altLang="en-US" b="1" i="1" dirty="0" err="1"/>
              <a:t>i</a:t>
            </a:r>
            <a:r>
              <a:rPr lang="en-GB" altLang="en-US" b="1" dirty="0"/>
              <a:t> + </a:t>
            </a:r>
            <a:r>
              <a:rPr lang="en-GB" altLang="en-US" i="1" dirty="0" err="1"/>
              <a:t>y</a:t>
            </a:r>
            <a:r>
              <a:rPr lang="en-GB" altLang="en-US" b="1" i="1" dirty="0" err="1"/>
              <a:t>j</a:t>
            </a:r>
            <a:endParaRPr lang="hu-HU" altLang="en-US" b="1" i="1" dirty="0"/>
          </a:p>
        </p:txBody>
      </p:sp>
      <p:sp>
        <p:nvSpPr>
          <p:cNvPr id="10259" name="Rectangle 23"/>
          <p:cNvSpPr>
            <a:spLocks noChangeArrowheads="1"/>
          </p:cNvSpPr>
          <p:nvPr/>
        </p:nvSpPr>
        <p:spPr bwMode="auto">
          <a:xfrm>
            <a:off x="7740650" y="4292600"/>
            <a:ext cx="1300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t>i</a:t>
            </a:r>
            <a:r>
              <a:rPr lang="en-GB" altLang="en-US" b="1"/>
              <a:t>  </a:t>
            </a:r>
            <a:r>
              <a:rPr lang="en-GB" altLang="en-US" i="1"/>
              <a:t>  </a:t>
            </a:r>
            <a:r>
              <a:rPr lang="en-GB" altLang="en-US" b="1" i="1"/>
              <a:t>j    </a:t>
            </a:r>
            <a:r>
              <a:rPr lang="hu-HU" altLang="en-US" b="1" i="1"/>
              <a:t>k</a:t>
            </a:r>
            <a:endParaRPr lang="en-GB" altLang="en-US" b="1" i="1"/>
          </a:p>
          <a:p>
            <a:r>
              <a:rPr lang="hu-HU" altLang="en-US" sz="2800" i="1"/>
              <a:t>x</a:t>
            </a:r>
            <a:r>
              <a:rPr lang="hu-HU" altLang="en-US" sz="2800" baseline="-25000"/>
              <a:t>1</a:t>
            </a:r>
            <a:r>
              <a:rPr lang="en-GB" altLang="en-US" sz="2800" b="1"/>
              <a:t>  </a:t>
            </a:r>
            <a:r>
              <a:rPr lang="en-GB" altLang="en-US" sz="2800" i="1"/>
              <a:t>y</a:t>
            </a:r>
            <a:r>
              <a:rPr lang="en-GB" altLang="en-US" sz="2800" baseline="-25000"/>
              <a:t>1</a:t>
            </a:r>
            <a:r>
              <a:rPr lang="hu-HU" altLang="en-US" sz="2800" b="1" i="1"/>
              <a:t> </a:t>
            </a:r>
            <a:r>
              <a:rPr lang="hu-HU" altLang="en-US" sz="2800" i="1"/>
              <a:t>z</a:t>
            </a:r>
            <a:r>
              <a:rPr lang="en-GB" altLang="en-US" sz="2800" baseline="-25000"/>
              <a:t>1</a:t>
            </a:r>
          </a:p>
          <a:p>
            <a:r>
              <a:rPr lang="hu-HU" altLang="en-US" sz="2800" i="1"/>
              <a:t>x</a:t>
            </a:r>
            <a:r>
              <a:rPr lang="en-GB" altLang="en-US" sz="2800" baseline="-25000"/>
              <a:t>2   </a:t>
            </a:r>
            <a:r>
              <a:rPr lang="en-GB" altLang="en-US" sz="2800" i="1"/>
              <a:t>y</a:t>
            </a:r>
            <a:r>
              <a:rPr lang="en-GB" altLang="en-US" sz="2800" baseline="-25000"/>
              <a:t>2  </a:t>
            </a:r>
            <a:r>
              <a:rPr lang="hu-HU" altLang="en-US" sz="2800" i="1"/>
              <a:t>z</a:t>
            </a:r>
            <a:r>
              <a:rPr lang="hu-HU" altLang="en-US" sz="2800" baseline="-25000"/>
              <a:t>2</a:t>
            </a:r>
            <a:endParaRPr lang="hu-HU" altLang="en-US" sz="2800" b="1"/>
          </a:p>
        </p:txBody>
      </p:sp>
      <p:sp>
        <p:nvSpPr>
          <p:cNvPr id="10260" name="Line 24"/>
          <p:cNvSpPr>
            <a:spLocks noChangeShapeType="1"/>
          </p:cNvSpPr>
          <p:nvPr/>
        </p:nvSpPr>
        <p:spPr bwMode="auto">
          <a:xfrm>
            <a:off x="7740650" y="4365625"/>
            <a:ext cx="0" cy="1223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261" name="Line 25"/>
          <p:cNvSpPr>
            <a:spLocks noChangeShapeType="1"/>
          </p:cNvSpPr>
          <p:nvPr/>
        </p:nvSpPr>
        <p:spPr bwMode="auto">
          <a:xfrm>
            <a:off x="9036050" y="4365625"/>
            <a:ext cx="0" cy="1223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262" name="Line 26"/>
          <p:cNvSpPr>
            <a:spLocks noChangeShapeType="1"/>
          </p:cNvSpPr>
          <p:nvPr/>
        </p:nvSpPr>
        <p:spPr bwMode="auto">
          <a:xfrm flipH="1">
            <a:off x="2555776" y="6021388"/>
            <a:ext cx="1368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263" name="Line 27"/>
          <p:cNvSpPr>
            <a:spLocks noChangeShapeType="1"/>
          </p:cNvSpPr>
          <p:nvPr/>
        </p:nvSpPr>
        <p:spPr bwMode="auto">
          <a:xfrm flipH="1">
            <a:off x="1619672" y="6021288"/>
            <a:ext cx="431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099" y="-27384"/>
            <a:ext cx="1468902" cy="187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738438" y="0"/>
            <a:ext cx="6405562" cy="1143000"/>
          </a:xfrm>
        </p:spPr>
        <p:txBody>
          <a:bodyPr>
            <a:normAutofit/>
          </a:bodyPr>
          <a:lstStyle/>
          <a:p>
            <a:pPr>
              <a:defRPr/>
            </a:pPr>
            <a:r>
              <a:rPr lang="en-GB" dirty="0" err="1" smtClean="0">
                <a:solidFill>
                  <a:srgbClr val="FF0000"/>
                </a:solidFill>
              </a:rPr>
              <a:t>Ve</a:t>
            </a:r>
            <a:r>
              <a:rPr lang="hu-HU" dirty="0" smtClean="0">
                <a:solidFill>
                  <a:srgbClr val="FF0000"/>
                </a:solidFill>
              </a:rPr>
              <a:t>k</a:t>
            </a:r>
            <a:r>
              <a:rPr lang="en-GB" dirty="0" smtClean="0">
                <a:solidFill>
                  <a:srgbClr val="FF0000"/>
                </a:solidFill>
              </a:rPr>
              <a:t>tor</a:t>
            </a:r>
            <a:r>
              <a:rPr lang="en-GB" dirty="0" smtClean="0"/>
              <a:t>/</a:t>
            </a:r>
            <a:r>
              <a:rPr lang="en-GB" dirty="0" smtClean="0">
                <a:solidFill>
                  <a:srgbClr val="00B050"/>
                </a:solidFill>
              </a:rPr>
              <a:t>Pont</a:t>
            </a:r>
            <a:r>
              <a:rPr lang="en-GB" dirty="0" smtClean="0"/>
              <a:t>/</a:t>
            </a:r>
            <a:r>
              <a:rPr lang="hu-HU" dirty="0" smtClean="0">
                <a:solidFill>
                  <a:srgbClr val="0000FF"/>
                </a:solidFill>
              </a:rPr>
              <a:t>Szín osztály</a:t>
            </a:r>
          </a:p>
        </p:txBody>
      </p:sp>
      <p:sp>
        <p:nvSpPr>
          <p:cNvPr id="12291" name="Rectangle 4"/>
          <p:cNvSpPr>
            <a:spLocks noChangeArrowheads="1"/>
          </p:cNvSpPr>
          <p:nvPr/>
        </p:nvSpPr>
        <p:spPr bwMode="auto">
          <a:xfrm>
            <a:off x="251520" y="473759"/>
            <a:ext cx="946785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1600" b="1" u="sng" dirty="0" err="1">
                <a:latin typeface="Courier New" pitchFamily="49" charset="0"/>
              </a:rPr>
              <a:t>struct</a:t>
            </a:r>
            <a:r>
              <a:rPr lang="hu-HU" altLang="en-US" sz="1600" b="1" u="sng" noProof="1">
                <a:latin typeface="Courier New" pitchFamily="49" charset="0"/>
              </a:rPr>
              <a:t> </a:t>
            </a:r>
            <a:r>
              <a:rPr lang="hu-HU" altLang="en-US" sz="1600" b="1" u="sng" noProof="1" smtClean="0">
                <a:latin typeface="Courier New" pitchFamily="49" charset="0"/>
              </a:rPr>
              <a:t>vec3</a:t>
            </a:r>
            <a:r>
              <a:rPr lang="hu-HU" altLang="en-US" sz="1600" b="1" noProof="1" smtClean="0">
                <a:latin typeface="Courier New" pitchFamily="49" charset="0"/>
              </a:rPr>
              <a:t> </a:t>
            </a:r>
            <a:r>
              <a:rPr lang="hu-HU" altLang="en-US" sz="1600" b="1" noProof="1">
                <a:latin typeface="Courier New" pitchFamily="49" charset="0"/>
              </a:rPr>
              <a:t>{</a:t>
            </a:r>
            <a:endParaRPr lang="hu-HU" altLang="en-US" sz="1600" noProof="1">
              <a:latin typeface="Courier New" pitchFamily="49" charset="0"/>
            </a:endParaRPr>
          </a:p>
          <a:p>
            <a:pPr algn="l"/>
            <a:r>
              <a:rPr lang="hu-HU" altLang="en-US" sz="1600" b="1" dirty="0">
                <a:latin typeface="Courier New" pitchFamily="49" charset="0"/>
              </a:rPr>
              <a:t>   </a:t>
            </a:r>
            <a:r>
              <a:rPr lang="hu-HU" altLang="en-US" sz="1600" b="1" u="sng" noProof="1">
                <a:latin typeface="Courier New" pitchFamily="49" charset="0"/>
              </a:rPr>
              <a:t>float</a:t>
            </a:r>
            <a:r>
              <a:rPr lang="hu-HU" altLang="en-US" sz="1600" b="1" noProof="1">
                <a:latin typeface="Courier New" pitchFamily="49" charset="0"/>
              </a:rPr>
              <a:t> x, y, z;</a:t>
            </a:r>
          </a:p>
          <a:p>
            <a:pPr algn="l"/>
            <a:endParaRPr lang="en-GB" altLang="en-US" sz="700" b="1" dirty="0">
              <a:latin typeface="Courier New" pitchFamily="49" charset="0"/>
            </a:endParaRPr>
          </a:p>
          <a:p>
            <a:pPr algn="l"/>
            <a:r>
              <a:rPr lang="en-GB" altLang="en-US" sz="1600" b="1" dirty="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3(float </a:t>
            </a:r>
            <a:r>
              <a:rPr lang="en-GB" altLang="en-US" sz="1600" b="1" dirty="0">
                <a:latin typeface="Courier New" pitchFamily="49" charset="0"/>
              </a:rPr>
              <a:t>x0, float y0, float </a:t>
            </a:r>
            <a:r>
              <a:rPr lang="en-GB" altLang="en-US" sz="1600" b="1" dirty="0" smtClean="0">
                <a:latin typeface="Courier New" pitchFamily="49" charset="0"/>
              </a:rPr>
              <a:t>z0</a:t>
            </a:r>
            <a:r>
              <a:rPr lang="hu-HU" altLang="en-US" sz="1600" b="1" dirty="0" smtClean="0">
                <a:latin typeface="Courier New" pitchFamily="49" charset="0"/>
              </a:rPr>
              <a:t> </a:t>
            </a:r>
            <a:r>
              <a:rPr lang="en-US" altLang="en-US" sz="1600" b="1" dirty="0" smtClean="0">
                <a:latin typeface="Courier New" pitchFamily="49" charset="0"/>
              </a:rPr>
              <a:t>= 0</a:t>
            </a:r>
            <a:r>
              <a:rPr lang="en-GB" altLang="en-US" sz="1600" b="1" dirty="0" smtClean="0">
                <a:latin typeface="Courier New" pitchFamily="49" charset="0"/>
              </a:rPr>
              <a:t>) </a:t>
            </a:r>
            <a:r>
              <a:rPr lang="en-GB" altLang="en-US" sz="1600" b="1" dirty="0">
                <a:latin typeface="Courier New" pitchFamily="49" charset="0"/>
              </a:rPr>
              <a:t>{ </a:t>
            </a:r>
            <a:r>
              <a:rPr lang="en-GB" altLang="en-US" sz="1600" b="1" dirty="0" smtClean="0">
                <a:latin typeface="Courier New" pitchFamily="49" charset="0"/>
              </a:rPr>
              <a:t>x = x0</a:t>
            </a:r>
            <a:r>
              <a:rPr lang="en-US" altLang="en-US" sz="1600" b="1" dirty="0">
                <a:latin typeface="Courier New" pitchFamily="49" charset="0"/>
              </a:rPr>
              <a:t>; </a:t>
            </a:r>
            <a:r>
              <a:rPr lang="en-US" altLang="en-US" sz="1600" b="1" dirty="0" smtClean="0">
                <a:latin typeface="Courier New" pitchFamily="49" charset="0"/>
              </a:rPr>
              <a:t>y = y0</a:t>
            </a:r>
            <a:r>
              <a:rPr lang="en-US" altLang="en-US" sz="1600" b="1" dirty="0">
                <a:latin typeface="Courier New" pitchFamily="49" charset="0"/>
              </a:rPr>
              <a:t>; </a:t>
            </a:r>
            <a:r>
              <a:rPr lang="en-US" altLang="en-US" sz="1600" b="1" dirty="0" smtClean="0">
                <a:latin typeface="Courier New" pitchFamily="49" charset="0"/>
              </a:rPr>
              <a:t>z = z0</a:t>
            </a:r>
            <a:r>
              <a:rPr lang="en-US" altLang="en-US" sz="1600" b="1" dirty="0">
                <a:latin typeface="Courier New" pitchFamily="49" charset="0"/>
              </a:rPr>
              <a:t>;</a:t>
            </a:r>
            <a:r>
              <a:rPr lang="hu-HU" altLang="en-US" sz="1600" b="1" dirty="0">
                <a:latin typeface="Courier New" pitchFamily="49" charset="0"/>
              </a:rPr>
              <a:t> </a:t>
            </a:r>
            <a:r>
              <a:rPr lang="en-US" altLang="en-US" sz="1600" b="1" dirty="0">
                <a:latin typeface="Courier New" pitchFamily="49" charset="0"/>
              </a:rPr>
              <a:t>}</a:t>
            </a:r>
            <a:endParaRPr lang="en-US" altLang="en-US" sz="1600" b="1" noProof="1">
              <a:latin typeface="Courier New" pitchFamily="49" charset="0"/>
            </a:endParaRPr>
          </a:p>
          <a:p>
            <a:pPr algn="l"/>
            <a:endParaRPr lang="hu-HU" altLang="hu-HU" sz="700" dirty="0"/>
          </a:p>
          <a:p>
            <a:pPr algn="l"/>
            <a:r>
              <a:rPr lang="hu-HU" altLang="en-US" sz="1600" b="1" dirty="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smtClean="0">
                <a:latin typeface="Courier New" pitchFamily="49" charset="0"/>
              </a:rPr>
              <a:t> </a:t>
            </a:r>
            <a:r>
              <a:rPr lang="en-GB" altLang="en-US" sz="1600" b="1" noProof="1">
                <a:solidFill>
                  <a:srgbClr val="D60093"/>
                </a:solidFill>
                <a:latin typeface="Courier New" pitchFamily="49" charset="0"/>
              </a:rPr>
              <a:t>operator*(</a:t>
            </a:r>
            <a:r>
              <a:rPr lang="en-GB" altLang="en-US" sz="1600" b="1" dirty="0">
                <a:solidFill>
                  <a:srgbClr val="D60093"/>
                </a:solidFill>
                <a:latin typeface="Courier New" pitchFamily="49" charset="0"/>
              </a:rPr>
              <a:t>float</a:t>
            </a:r>
            <a:r>
              <a:rPr lang="en-GB" altLang="en-US" sz="1600" b="1" noProof="1">
                <a:solidFill>
                  <a:srgbClr val="D60093"/>
                </a:solidFill>
                <a:latin typeface="Courier New" pitchFamily="49" charset="0"/>
              </a:rPr>
              <a:t> </a:t>
            </a:r>
            <a:r>
              <a:rPr lang="en-GB" altLang="en-US" sz="1600" b="1" dirty="0">
                <a:solidFill>
                  <a:srgbClr val="D60093"/>
                </a:solidFill>
                <a:latin typeface="Courier New" pitchFamily="49" charset="0"/>
              </a:rPr>
              <a:t>a</a:t>
            </a:r>
            <a:r>
              <a:rPr lang="en-GB" altLang="en-US" sz="1600" b="1" noProof="1" smtClean="0">
                <a:solidFill>
                  <a:srgbClr val="D60093"/>
                </a:solidFill>
                <a:latin typeface="Courier New" pitchFamily="49" charset="0"/>
              </a:rPr>
              <a:t>) const </a:t>
            </a:r>
            <a:r>
              <a:rPr lang="en-GB" altLang="en-US" sz="1600" b="1" noProof="1">
                <a:latin typeface="Courier New" pitchFamily="49" charset="0"/>
              </a:rPr>
              <a:t>{</a:t>
            </a:r>
            <a:r>
              <a:rPr lang="en-US" altLang="en-US" sz="1600" b="1" dirty="0">
                <a:latin typeface="Courier New" pitchFamily="49" charset="0"/>
              </a:rPr>
              <a:t> </a:t>
            </a:r>
            <a:r>
              <a:rPr lang="en-US" altLang="en-US" sz="1600" b="1" dirty="0" smtClean="0">
                <a:latin typeface="Courier New" pitchFamily="49" charset="0"/>
              </a:rPr>
              <a:t>return </a:t>
            </a:r>
            <a:r>
              <a:rPr lang="hu-HU" altLang="en-US" sz="1600" b="1" dirty="0" err="1" smtClean="0">
                <a:latin typeface="Courier New" pitchFamily="49" charset="0"/>
              </a:rPr>
              <a:t>vec</a:t>
            </a:r>
            <a:r>
              <a:rPr lang="en-GB" altLang="en-US" sz="1600" b="1" dirty="0" smtClean="0">
                <a:latin typeface="Courier New" pitchFamily="49" charset="0"/>
              </a:rPr>
              <a:t>3</a:t>
            </a:r>
            <a:r>
              <a:rPr lang="en-US" altLang="en-US" sz="1600" b="1" dirty="0">
                <a:latin typeface="Courier New" pitchFamily="49" charset="0"/>
              </a:rPr>
              <a:t>(</a:t>
            </a:r>
            <a:r>
              <a:rPr lang="en-US" altLang="en-US" sz="1600" b="1" noProof="1">
                <a:latin typeface="Courier New" pitchFamily="49" charset="0"/>
              </a:rPr>
              <a:t>x</a:t>
            </a:r>
            <a:r>
              <a:rPr lang="en-GB" altLang="en-US" sz="1600" b="1" dirty="0">
                <a:latin typeface="Courier New" pitchFamily="49" charset="0"/>
              </a:rPr>
              <a:t> * a</a:t>
            </a:r>
            <a:r>
              <a:rPr lang="en-US" altLang="en-US" sz="1600" b="1" dirty="0">
                <a:latin typeface="Courier New" pitchFamily="49" charset="0"/>
              </a:rPr>
              <a:t>,</a:t>
            </a:r>
            <a:r>
              <a:rPr lang="en-US" altLang="en-US" sz="1600" b="1" noProof="1">
                <a:latin typeface="Courier New" pitchFamily="49" charset="0"/>
              </a:rPr>
              <a:t> y </a:t>
            </a:r>
            <a:r>
              <a:rPr lang="en-GB" altLang="en-US" sz="1600" b="1" dirty="0">
                <a:latin typeface="Courier New" pitchFamily="49" charset="0"/>
              </a:rPr>
              <a:t>* a,</a:t>
            </a:r>
            <a:r>
              <a:rPr lang="en-GB" altLang="en-US" sz="1600" b="1" noProof="1">
                <a:latin typeface="Courier New" pitchFamily="49" charset="0"/>
              </a:rPr>
              <a:t> z </a:t>
            </a:r>
            <a:r>
              <a:rPr lang="en-GB" altLang="en-US" sz="1600" b="1" dirty="0">
                <a:latin typeface="Courier New" pitchFamily="49" charset="0"/>
              </a:rPr>
              <a:t>* a)</a:t>
            </a:r>
            <a:r>
              <a:rPr lang="en-GB" altLang="en-US" sz="1600" b="1" noProof="1">
                <a:latin typeface="Courier New" pitchFamily="49" charset="0"/>
              </a:rPr>
              <a:t>;</a:t>
            </a:r>
            <a:r>
              <a:rPr lang="en-US" altLang="en-US" sz="1600" b="1" dirty="0">
                <a:latin typeface="Courier New" pitchFamily="49" charset="0"/>
              </a:rPr>
              <a:t> </a:t>
            </a:r>
            <a:r>
              <a:rPr lang="en-US" altLang="en-US" sz="1600" b="1" noProof="1" smtClean="0">
                <a:latin typeface="Courier New" pitchFamily="49" charset="0"/>
              </a:rPr>
              <a:t>}</a:t>
            </a:r>
          </a:p>
          <a:p>
            <a:pPr algn="l"/>
            <a:endParaRPr lang="hu-HU" altLang="hu-HU" sz="800" dirty="0"/>
          </a:p>
          <a:p>
            <a:pPr algn="l"/>
            <a:r>
              <a:rPr lang="hu-HU" altLang="en-US" sz="1600" b="1" dirty="0" smtClean="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 </a:t>
            </a:r>
            <a:r>
              <a:rPr lang="en-GB" altLang="en-US" sz="1600" b="1" noProof="1">
                <a:latin typeface="Courier New" pitchFamily="49" charset="0"/>
              </a:rPr>
              <a:t>operator+(const </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a:latin typeface="Courier New" pitchFamily="49" charset="0"/>
              </a:rPr>
              <a:t>&amp; v) </a:t>
            </a:r>
            <a:r>
              <a:rPr lang="en-GB" altLang="en-US" sz="1600" b="1" noProof="1" smtClean="0">
                <a:latin typeface="Courier New" pitchFamily="49" charset="0"/>
              </a:rPr>
              <a:t>const { // </a:t>
            </a:r>
            <a:r>
              <a:rPr lang="en-GB" altLang="en-US" sz="1600" b="1" noProof="1" smtClean="0">
                <a:solidFill>
                  <a:srgbClr val="FF0000"/>
                </a:solidFill>
                <a:latin typeface="Courier New" pitchFamily="49" charset="0"/>
              </a:rPr>
              <a:t>vektor</a:t>
            </a:r>
            <a:r>
              <a:rPr lang="hu-HU" altLang="en-US" sz="1600" b="1" noProof="1" smtClean="0">
                <a:latin typeface="Courier New" pitchFamily="49" charset="0"/>
              </a:rPr>
              <a:t>,</a:t>
            </a:r>
            <a:r>
              <a:rPr lang="hu-HU" altLang="en-US" sz="1600" b="1" noProof="1" smtClean="0">
                <a:solidFill>
                  <a:srgbClr val="FF0000"/>
                </a:solidFill>
                <a:latin typeface="Courier New" pitchFamily="49" charset="0"/>
              </a:rPr>
              <a:t> </a:t>
            </a:r>
            <a:r>
              <a:rPr lang="hu-HU" altLang="en-US" sz="1600" b="1" noProof="1" smtClean="0">
                <a:solidFill>
                  <a:srgbClr val="0000FF"/>
                </a:solidFill>
                <a:latin typeface="Courier New" pitchFamily="49" charset="0"/>
              </a:rPr>
              <a:t>szín</a:t>
            </a:r>
            <a:r>
              <a:rPr lang="hu-HU" altLang="en-US" sz="1600" b="1" noProof="1" smtClean="0">
                <a:latin typeface="Courier New" pitchFamily="49" charset="0"/>
              </a:rPr>
              <a:t>,</a:t>
            </a:r>
            <a:r>
              <a:rPr lang="en-US" altLang="en-US" sz="1600" b="1" noProof="1" smtClean="0">
                <a:latin typeface="Courier New" pitchFamily="49" charset="0"/>
              </a:rPr>
              <a:t> </a:t>
            </a:r>
            <a:r>
              <a:rPr lang="en-US" altLang="en-US" sz="1600" b="1" noProof="1" smtClean="0">
                <a:solidFill>
                  <a:srgbClr val="00B050"/>
                </a:solidFill>
                <a:latin typeface="Courier New" pitchFamily="49" charset="0"/>
              </a:rPr>
              <a:t>pont + vektor</a:t>
            </a:r>
            <a:endParaRPr lang="en-US" altLang="en-US" sz="1600" b="1" dirty="0">
              <a:solidFill>
                <a:srgbClr val="00B050"/>
              </a:solidFill>
              <a:latin typeface="Courier New" pitchFamily="49" charset="0"/>
            </a:endParaRPr>
          </a:p>
          <a:p>
            <a:pPr algn="l"/>
            <a:r>
              <a:rPr lang="en-US" altLang="en-US" sz="1600" b="1" dirty="0">
                <a:latin typeface="Courier New" pitchFamily="49" charset="0"/>
              </a:rPr>
              <a:t> 	return </a:t>
            </a:r>
            <a:r>
              <a:rPr lang="hu-HU" altLang="en-US" sz="1600" b="1" dirty="0" err="1" smtClean="0">
                <a:latin typeface="Courier New" pitchFamily="49" charset="0"/>
              </a:rPr>
              <a:t>vec</a:t>
            </a:r>
            <a:r>
              <a:rPr lang="en-GB" altLang="en-US" sz="1600" b="1" dirty="0" smtClean="0">
                <a:latin typeface="Courier New" pitchFamily="49" charset="0"/>
              </a:rPr>
              <a:t>3</a:t>
            </a:r>
            <a:r>
              <a:rPr lang="en-US" altLang="en-US" sz="1600" b="1" dirty="0">
                <a:latin typeface="Courier New" pitchFamily="49" charset="0"/>
              </a:rPr>
              <a:t>(</a:t>
            </a:r>
            <a:r>
              <a:rPr lang="en-US" altLang="en-US" sz="1600" b="1" noProof="1">
                <a:latin typeface="Courier New" pitchFamily="49" charset="0"/>
              </a:rPr>
              <a:t>x</a:t>
            </a:r>
            <a:r>
              <a:rPr lang="en-US" altLang="en-US" sz="1600" b="1" dirty="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a:latin typeface="Courier New" pitchFamily="49" charset="0"/>
              </a:rPr>
              <a:t>v.z</a:t>
            </a:r>
            <a:r>
              <a:rPr lang="en-GB" altLang="en-US" sz="1600" b="1" dirty="0">
                <a:latin typeface="Courier New" pitchFamily="49" charset="0"/>
              </a:rPr>
              <a:t>)</a:t>
            </a:r>
            <a:r>
              <a:rPr lang="en-GB" altLang="en-US" sz="1600" b="1" noProof="1">
                <a:latin typeface="Courier New" pitchFamily="49" charset="0"/>
              </a:rPr>
              <a:t>;</a:t>
            </a:r>
            <a:r>
              <a:rPr lang="en-GB" altLang="en-US" sz="1600" b="1" dirty="0">
                <a:latin typeface="Courier New" pitchFamily="49" charset="0"/>
              </a:rPr>
              <a:t> </a:t>
            </a:r>
          </a:p>
          <a:p>
            <a:pPr algn="l"/>
            <a:r>
              <a:rPr lang="en-GB" altLang="en-US" sz="1600" b="1" dirty="0">
                <a:latin typeface="Courier New" pitchFamily="49" charset="0"/>
              </a:rPr>
              <a:t>   </a:t>
            </a:r>
            <a:r>
              <a:rPr lang="en-GB" altLang="en-US" sz="1600" b="1" noProof="1">
                <a:latin typeface="Courier New" pitchFamily="49" charset="0"/>
              </a:rPr>
              <a:t>}</a:t>
            </a:r>
            <a:endParaRPr lang="en-GB" altLang="en-US" sz="1600" b="1" dirty="0">
              <a:latin typeface="Courier New" pitchFamily="49" charset="0"/>
            </a:endParaRPr>
          </a:p>
          <a:p>
            <a:pPr algn="l"/>
            <a:r>
              <a:rPr lang="en-GB" altLang="en-US" sz="1600" b="1" dirty="0">
                <a:latin typeface="Courier New" pitchFamily="49" charset="0"/>
              </a:rPr>
              <a:t>   </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smtClean="0">
                <a:latin typeface="Courier New" pitchFamily="49" charset="0"/>
              </a:rPr>
              <a:t> </a:t>
            </a:r>
            <a:r>
              <a:rPr lang="en-GB" altLang="en-US" sz="1600" b="1" noProof="1">
                <a:latin typeface="Courier New" pitchFamily="49" charset="0"/>
              </a:rPr>
              <a:t>operator</a:t>
            </a:r>
            <a:r>
              <a:rPr lang="en-GB" altLang="en-US" sz="1600" b="1" dirty="0">
                <a:latin typeface="Courier New" pitchFamily="49" charset="0"/>
              </a:rPr>
              <a:t>-</a:t>
            </a:r>
            <a:r>
              <a:rPr lang="en-GB" altLang="en-US" sz="1600" b="1" noProof="1">
                <a:latin typeface="Courier New" pitchFamily="49" charset="0"/>
              </a:rPr>
              <a:t>(const </a:t>
            </a:r>
            <a:r>
              <a:rPr lang="hu-HU" altLang="en-US" sz="1600" b="1" dirty="0" err="1" smtClean="0">
                <a:latin typeface="Courier New" pitchFamily="49" charset="0"/>
              </a:rPr>
              <a:t>vec</a:t>
            </a:r>
            <a:r>
              <a:rPr lang="en-GB" altLang="en-US" sz="1600" b="1" dirty="0" smtClean="0">
                <a:latin typeface="Courier New" pitchFamily="49" charset="0"/>
              </a:rPr>
              <a:t>3</a:t>
            </a:r>
            <a:r>
              <a:rPr lang="en-GB" altLang="en-US" sz="1600" b="1" noProof="1">
                <a:latin typeface="Courier New" pitchFamily="49" charset="0"/>
              </a:rPr>
              <a:t>&amp; v</a:t>
            </a:r>
            <a:r>
              <a:rPr lang="en-GB" altLang="en-US" sz="1600" b="1" noProof="1" smtClean="0">
                <a:latin typeface="Courier New" pitchFamily="49" charset="0"/>
              </a:rPr>
              <a:t>) const { // </a:t>
            </a:r>
            <a:r>
              <a:rPr lang="en-GB" altLang="en-US" sz="1600" b="1" noProof="1" smtClean="0">
                <a:solidFill>
                  <a:srgbClr val="FF0000"/>
                </a:solidFill>
                <a:latin typeface="Courier New" pitchFamily="49" charset="0"/>
              </a:rPr>
              <a:t>vektor</a:t>
            </a:r>
            <a:r>
              <a:rPr lang="hu-HU" altLang="en-US" sz="1600" b="1" noProof="1" smtClean="0">
                <a:latin typeface="Courier New" pitchFamily="49" charset="0"/>
              </a:rPr>
              <a:t>,</a:t>
            </a:r>
            <a:r>
              <a:rPr lang="hu-HU" altLang="en-US" sz="1600" b="1" noProof="1" smtClean="0">
                <a:solidFill>
                  <a:srgbClr val="FF0000"/>
                </a:solidFill>
                <a:latin typeface="Courier New" pitchFamily="49" charset="0"/>
              </a:rPr>
              <a:t> </a:t>
            </a:r>
            <a:r>
              <a:rPr lang="hu-HU" altLang="en-US" sz="1600" b="1" noProof="1" smtClean="0">
                <a:solidFill>
                  <a:srgbClr val="0000FF"/>
                </a:solidFill>
                <a:latin typeface="Courier New" pitchFamily="49" charset="0"/>
              </a:rPr>
              <a:t>szín</a:t>
            </a:r>
            <a:r>
              <a:rPr lang="hu-HU" altLang="en-US" sz="1600" b="1" noProof="1" smtClean="0">
                <a:latin typeface="Courier New" pitchFamily="49" charset="0"/>
              </a:rPr>
              <a:t>,</a:t>
            </a:r>
            <a:r>
              <a:rPr lang="en-US" altLang="en-US" sz="1600" b="1" noProof="1" smtClean="0">
                <a:latin typeface="Courier New" pitchFamily="49" charset="0"/>
              </a:rPr>
              <a:t> </a:t>
            </a:r>
            <a:r>
              <a:rPr lang="en-US" altLang="en-US" sz="1600" b="1" noProof="1">
                <a:solidFill>
                  <a:srgbClr val="00B050"/>
                </a:solidFill>
                <a:latin typeface="Courier New" pitchFamily="49" charset="0"/>
              </a:rPr>
              <a:t>pont </a:t>
            </a:r>
            <a:r>
              <a:rPr lang="en-US" altLang="en-US" sz="1600" b="1" noProof="1" smtClean="0">
                <a:solidFill>
                  <a:srgbClr val="00B050"/>
                </a:solidFill>
                <a:latin typeface="Courier New" pitchFamily="49" charset="0"/>
              </a:rPr>
              <a:t>- pont</a:t>
            </a:r>
            <a:endParaRPr lang="en-US" altLang="en-US" sz="1600" b="1" dirty="0">
              <a:solidFill>
                <a:srgbClr val="00B050"/>
              </a:solidFill>
              <a:latin typeface="Courier New" pitchFamily="49" charset="0"/>
            </a:endParaRPr>
          </a:p>
          <a:p>
            <a:pPr algn="l"/>
            <a:r>
              <a:rPr lang="en-US" altLang="en-US" sz="1600" b="1" dirty="0">
                <a:latin typeface="Courier New" pitchFamily="49" charset="0"/>
              </a:rPr>
              <a:t> 	return </a:t>
            </a:r>
            <a:r>
              <a:rPr lang="hu-HU" altLang="en-US" sz="1600" b="1" dirty="0" err="1" smtClean="0">
                <a:latin typeface="Courier New" pitchFamily="49" charset="0"/>
              </a:rPr>
              <a:t>vec</a:t>
            </a:r>
            <a:r>
              <a:rPr lang="en-GB" altLang="en-US" sz="1600" b="1" dirty="0" smtClean="0">
                <a:latin typeface="Courier New" pitchFamily="49" charset="0"/>
              </a:rPr>
              <a:t>3</a:t>
            </a:r>
            <a:r>
              <a:rPr lang="en-US" altLang="en-US" sz="1600" b="1" dirty="0">
                <a:latin typeface="Courier New" pitchFamily="49" charset="0"/>
              </a:rPr>
              <a:t>(</a:t>
            </a:r>
            <a:r>
              <a:rPr lang="en-US" altLang="en-US" sz="1600" b="1" noProof="1">
                <a:latin typeface="Courier New" pitchFamily="49" charset="0"/>
              </a:rPr>
              <a:t>x</a:t>
            </a:r>
            <a:r>
              <a:rPr lang="en-US" altLang="en-US" sz="1600" b="1" dirty="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a:latin typeface="Courier New" pitchFamily="49" charset="0"/>
              </a:rPr>
              <a:t>v.z</a:t>
            </a:r>
            <a:r>
              <a:rPr lang="en-GB" altLang="en-US" sz="1600" b="1" dirty="0">
                <a:latin typeface="Courier New" pitchFamily="49" charset="0"/>
              </a:rPr>
              <a:t>)</a:t>
            </a:r>
            <a:r>
              <a:rPr lang="en-GB" altLang="en-US" sz="1600" b="1" noProof="1">
                <a:latin typeface="Courier New" pitchFamily="49" charset="0"/>
              </a:rPr>
              <a:t>;</a:t>
            </a:r>
            <a:r>
              <a:rPr lang="en-GB" altLang="en-US" sz="1600" b="1" dirty="0">
                <a:latin typeface="Courier New" pitchFamily="49" charset="0"/>
              </a:rPr>
              <a:t> </a:t>
            </a:r>
          </a:p>
          <a:p>
            <a:pPr algn="l"/>
            <a:r>
              <a:rPr lang="en-GB" altLang="en-US" sz="1600" b="1" dirty="0">
                <a:latin typeface="Courier New" pitchFamily="49" charset="0"/>
              </a:rPr>
              <a:t>   </a:t>
            </a:r>
            <a:r>
              <a:rPr lang="en-GB" altLang="en-US" sz="1600" b="1" noProof="1">
                <a:latin typeface="Courier New" pitchFamily="49" charset="0"/>
              </a:rPr>
              <a:t>}</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dirty="0" smtClean="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3</a:t>
            </a:r>
            <a:r>
              <a:rPr lang="en-GB" altLang="en-US" sz="1600" b="1" noProof="1">
                <a:latin typeface="Courier New" pitchFamily="49" charset="0"/>
              </a:rPr>
              <a:t> </a:t>
            </a:r>
            <a:r>
              <a:rPr lang="en-GB" altLang="en-US" sz="1600" b="1" noProof="1" smtClean="0">
                <a:solidFill>
                  <a:srgbClr val="0000FF"/>
                </a:solidFill>
                <a:latin typeface="Courier New" pitchFamily="49" charset="0"/>
              </a:rPr>
              <a:t>operator</a:t>
            </a:r>
            <a:r>
              <a:rPr lang="en-GB" altLang="en-US" sz="1600" b="1" dirty="0" smtClean="0">
                <a:solidFill>
                  <a:srgbClr val="0000FF"/>
                </a:solidFill>
                <a:latin typeface="Courier New" pitchFamily="49" charset="0"/>
              </a:rPr>
              <a:t>*</a:t>
            </a:r>
            <a:r>
              <a:rPr lang="en-GB" altLang="en-US" sz="1600" b="1" noProof="1" smtClean="0">
                <a:solidFill>
                  <a:srgbClr val="0000FF"/>
                </a:solidFill>
                <a:latin typeface="Courier New" pitchFamily="49" charset="0"/>
              </a:rPr>
              <a:t>(</a:t>
            </a:r>
            <a:r>
              <a:rPr lang="en-GB" altLang="en-US" sz="1600" b="1" noProof="1">
                <a:solidFill>
                  <a:srgbClr val="0000FF"/>
                </a:solidFill>
                <a:latin typeface="Courier New" pitchFamily="49" charset="0"/>
              </a:rPr>
              <a:t>const </a:t>
            </a:r>
            <a:r>
              <a:rPr lang="hu-HU" altLang="en-US" sz="1600" b="1" dirty="0" err="1">
                <a:solidFill>
                  <a:srgbClr val="0000FF"/>
                </a:solidFill>
                <a:latin typeface="Courier New" pitchFamily="49" charset="0"/>
              </a:rPr>
              <a:t>vec</a:t>
            </a:r>
            <a:r>
              <a:rPr lang="en-GB" altLang="en-US" sz="1600" b="1" dirty="0">
                <a:solidFill>
                  <a:srgbClr val="0000FF"/>
                </a:solidFill>
                <a:latin typeface="Courier New" pitchFamily="49" charset="0"/>
              </a:rPr>
              <a:t>3</a:t>
            </a:r>
            <a:r>
              <a:rPr lang="en-GB" altLang="en-US" sz="1600" b="1" noProof="1">
                <a:solidFill>
                  <a:srgbClr val="0000FF"/>
                </a:solidFill>
                <a:latin typeface="Courier New" pitchFamily="49" charset="0"/>
              </a:rPr>
              <a:t>&amp; v) </a:t>
            </a:r>
            <a:r>
              <a:rPr lang="en-GB" altLang="en-US" sz="1600" b="1" noProof="1" smtClean="0">
                <a:latin typeface="Courier New" pitchFamily="49" charset="0"/>
              </a:rPr>
              <a:t>{</a:t>
            </a:r>
            <a:r>
              <a:rPr lang="en-US" altLang="en-US" sz="1600" b="1" noProof="1">
                <a:latin typeface="Courier New" pitchFamily="49" charset="0"/>
              </a:rPr>
              <a:t> </a:t>
            </a:r>
            <a:r>
              <a:rPr lang="en-US" altLang="en-US" sz="1600" b="1" dirty="0" smtClean="0">
                <a:latin typeface="Courier New" pitchFamily="49" charset="0"/>
              </a:rPr>
              <a:t>return </a:t>
            </a:r>
            <a:r>
              <a:rPr lang="hu-HU" altLang="en-US" sz="1600" b="1" dirty="0" err="1">
                <a:latin typeface="Courier New" pitchFamily="49" charset="0"/>
              </a:rPr>
              <a:t>vec</a:t>
            </a:r>
            <a:r>
              <a:rPr lang="en-GB" altLang="en-US" sz="1600" b="1" dirty="0">
                <a:latin typeface="Courier New" pitchFamily="49" charset="0"/>
              </a:rPr>
              <a:t>3</a:t>
            </a:r>
            <a:r>
              <a:rPr lang="en-US" altLang="en-US" sz="1600" b="1" dirty="0" smtClean="0">
                <a:latin typeface="Courier New" pitchFamily="49" charset="0"/>
              </a:rPr>
              <a:t>(</a:t>
            </a:r>
            <a:r>
              <a:rPr lang="en-US" altLang="en-US" sz="1600" b="1" noProof="1" smtClean="0">
                <a:latin typeface="Courier New" pitchFamily="49" charset="0"/>
              </a:rPr>
              <a:t>x</a:t>
            </a:r>
            <a:r>
              <a:rPr lang="en-GB" altLang="en-US" sz="1600" b="1" dirty="0" smtClean="0">
                <a:latin typeface="Courier New" pitchFamily="49" charset="0"/>
              </a:rPr>
              <a:t>*</a:t>
            </a:r>
            <a:r>
              <a:rPr lang="en-GB" altLang="en-US" sz="1600" b="1" dirty="0" err="1" smtClean="0">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a:t>
            </a:r>
            <a:r>
              <a:rPr lang="en-US" altLang="en-US" sz="1600" b="1" noProof="1" smtClean="0">
                <a:latin typeface="Courier New" pitchFamily="49" charset="0"/>
              </a:rPr>
              <a:t>y</a:t>
            </a:r>
            <a:r>
              <a:rPr lang="en-US" altLang="en-US" sz="1600" b="1" dirty="0" smtClean="0">
                <a:latin typeface="Courier New" pitchFamily="49" charset="0"/>
              </a:rPr>
              <a:t>*</a:t>
            </a:r>
            <a:r>
              <a:rPr lang="en-US" altLang="en-US" sz="1600" b="1" dirty="0" err="1" smtClean="0">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a:t>
            </a:r>
            <a:r>
              <a:rPr lang="en-GB" altLang="en-US" sz="1600" b="1" noProof="1" smtClean="0">
                <a:latin typeface="Courier New" pitchFamily="49" charset="0"/>
              </a:rPr>
              <a:t>z</a:t>
            </a:r>
            <a:r>
              <a:rPr lang="en-GB" altLang="en-US" sz="1600" b="1" dirty="0" smtClean="0">
                <a:latin typeface="Courier New" pitchFamily="49" charset="0"/>
              </a:rPr>
              <a:t>*</a:t>
            </a:r>
            <a:r>
              <a:rPr lang="en-GB" altLang="en-US" sz="1600" b="1" dirty="0" err="1" smtClean="0">
                <a:latin typeface="Courier New" pitchFamily="49" charset="0"/>
              </a:rPr>
              <a:t>v.z</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r>
              <a:rPr lang="en-GB" altLang="en-US" sz="1600" b="1" noProof="1">
                <a:latin typeface="Courier New" pitchFamily="49" charset="0"/>
              </a:rPr>
              <a:t>}</a:t>
            </a:r>
            <a:r>
              <a:rPr lang="en-US" altLang="en-US" sz="1600" b="1" dirty="0" smtClean="0">
                <a:latin typeface="Courier New" pitchFamily="49" charset="0"/>
              </a:rPr>
              <a:t>   </a:t>
            </a:r>
          </a:p>
          <a:p>
            <a:pPr algn="l"/>
            <a:r>
              <a:rPr lang="en-US" altLang="en-US" sz="1600" b="1" dirty="0" smtClean="0">
                <a:latin typeface="Courier New" pitchFamily="49" charset="0"/>
              </a:rPr>
              <a:t>};</a:t>
            </a:r>
            <a:endParaRPr lang="hu-HU" altLang="en-US" sz="1600" b="1" dirty="0">
              <a:latin typeface="Courier New" pitchFamily="49" charset="0"/>
            </a:endParaRPr>
          </a:p>
          <a:p>
            <a:pPr algn="l"/>
            <a:endParaRPr lang="en-US" altLang="en-US" sz="700" b="1" dirty="0">
              <a:latin typeface="Courier New" pitchFamily="49" charset="0"/>
            </a:endParaRPr>
          </a:p>
          <a:p>
            <a:pPr algn="l"/>
            <a:r>
              <a:rPr lang="en-US" altLang="en-US" sz="1600" b="1" noProof="1">
                <a:latin typeface="Courier New" pitchFamily="49" charset="0"/>
              </a:rPr>
              <a:t>float </a:t>
            </a:r>
            <a:r>
              <a:rPr lang="en-US" altLang="en-US" sz="1600" b="1" noProof="1">
                <a:solidFill>
                  <a:srgbClr val="FF0000"/>
                </a:solidFill>
                <a:latin typeface="Courier New" pitchFamily="49" charset="0"/>
              </a:rPr>
              <a:t>dot(const </a:t>
            </a:r>
            <a:r>
              <a:rPr lang="hu-HU" altLang="en-US" sz="1600" b="1" dirty="0" err="1" smtClean="0">
                <a:solidFill>
                  <a:srgbClr val="FF0000"/>
                </a:solidFill>
                <a:latin typeface="Courier New" pitchFamily="49" charset="0"/>
              </a:rPr>
              <a:t>vec</a:t>
            </a:r>
            <a:r>
              <a:rPr lang="en-GB" altLang="en-US" sz="1600" b="1" dirty="0" smtClean="0">
                <a:solidFill>
                  <a:srgbClr val="FF0000"/>
                </a:solidFill>
                <a:latin typeface="Courier New" pitchFamily="49" charset="0"/>
              </a:rPr>
              <a:t>3</a:t>
            </a:r>
            <a:r>
              <a:rPr lang="en-GB" altLang="en-US" sz="1600" b="1" noProof="1">
                <a:solidFill>
                  <a:srgbClr val="FF0000"/>
                </a:solidFill>
                <a:latin typeface="Courier New" pitchFamily="49" charset="0"/>
              </a:rPr>
              <a:t>&amp; v1, const </a:t>
            </a:r>
            <a:r>
              <a:rPr lang="hu-HU" altLang="en-US" sz="1600" b="1" dirty="0" err="1" smtClean="0">
                <a:solidFill>
                  <a:srgbClr val="FF0000"/>
                </a:solidFill>
                <a:latin typeface="Courier New" pitchFamily="49" charset="0"/>
              </a:rPr>
              <a:t>vec</a:t>
            </a:r>
            <a:r>
              <a:rPr lang="en-GB" altLang="en-US" sz="1600" b="1" dirty="0" smtClean="0">
                <a:solidFill>
                  <a:srgbClr val="FF0000"/>
                </a:solidFill>
                <a:latin typeface="Courier New" pitchFamily="49" charset="0"/>
              </a:rPr>
              <a:t>3</a:t>
            </a:r>
            <a:r>
              <a:rPr lang="en-GB" altLang="en-US" sz="1600" b="1" noProof="1">
                <a:solidFill>
                  <a:srgbClr val="FF0000"/>
                </a:solidFill>
                <a:latin typeface="Courier New" pitchFamily="49" charset="0"/>
              </a:rPr>
              <a:t>&amp; v2) </a:t>
            </a:r>
            <a:r>
              <a:rPr lang="en-GB" altLang="en-US" sz="1600" b="1" noProof="1">
                <a:latin typeface="Courier New" pitchFamily="49" charset="0"/>
              </a:rPr>
              <a:t>{ </a:t>
            </a:r>
            <a:endParaRPr lang="en-US" altLang="en-US" sz="1600" b="1" dirty="0">
              <a:latin typeface="Courier New" pitchFamily="49" charset="0"/>
            </a:endParaRPr>
          </a:p>
          <a:p>
            <a:pPr algn="l"/>
            <a:r>
              <a:rPr lang="en-US" altLang="en-US" sz="1600" b="1" noProof="1">
                <a:latin typeface="Courier New" pitchFamily="49" charset="0"/>
              </a:rPr>
              <a:t>   return (v1.x</a:t>
            </a:r>
            <a:r>
              <a:rPr lang="en-US" altLang="en-US" sz="1600" b="1" dirty="0">
                <a:latin typeface="Courier New" pitchFamily="49" charset="0"/>
              </a:rPr>
              <a:t> </a:t>
            </a:r>
            <a:r>
              <a:rPr lang="en-US" altLang="en-US" sz="1600" b="1" noProof="1">
                <a:latin typeface="Courier New" pitchFamily="49" charset="0"/>
              </a:rPr>
              <a:t>*</a:t>
            </a:r>
            <a:r>
              <a:rPr lang="en-US" altLang="en-US" sz="1600" b="1" dirty="0">
                <a:latin typeface="Courier New" pitchFamily="49" charset="0"/>
              </a:rPr>
              <a:t> </a:t>
            </a:r>
            <a:r>
              <a:rPr lang="en-US" altLang="en-US" sz="1600" b="1" noProof="1">
                <a:latin typeface="Courier New" pitchFamily="49" charset="0"/>
              </a:rPr>
              <a:t>v2.x + v1.y</a:t>
            </a:r>
            <a:r>
              <a:rPr lang="en-US" altLang="en-US" sz="1600" b="1" dirty="0">
                <a:latin typeface="Courier New" pitchFamily="49" charset="0"/>
              </a:rPr>
              <a:t> </a:t>
            </a:r>
            <a:r>
              <a:rPr lang="en-US" altLang="en-US" sz="1600" b="1" noProof="1">
                <a:latin typeface="Courier New" pitchFamily="49" charset="0"/>
              </a:rPr>
              <a:t>*</a:t>
            </a:r>
            <a:r>
              <a:rPr lang="en-US" altLang="en-US" sz="1600" b="1" dirty="0">
                <a:latin typeface="Courier New" pitchFamily="49" charset="0"/>
              </a:rPr>
              <a:t> </a:t>
            </a:r>
            <a:r>
              <a:rPr lang="en-US" altLang="en-US" sz="1600" b="1" noProof="1">
                <a:latin typeface="Courier New" pitchFamily="49" charset="0"/>
              </a:rPr>
              <a:t>v2.y + v1.z</a:t>
            </a:r>
            <a:r>
              <a:rPr lang="en-US" altLang="en-US" sz="1600" b="1" dirty="0">
                <a:latin typeface="Courier New" pitchFamily="49" charset="0"/>
              </a:rPr>
              <a:t> </a:t>
            </a:r>
            <a:r>
              <a:rPr lang="en-US" altLang="en-US" sz="1600" b="1" noProof="1">
                <a:latin typeface="Courier New" pitchFamily="49" charset="0"/>
              </a:rPr>
              <a:t>*</a:t>
            </a:r>
            <a:r>
              <a:rPr lang="en-US" altLang="en-US" sz="1600" b="1" dirty="0">
                <a:latin typeface="Courier New" pitchFamily="49" charset="0"/>
              </a:rPr>
              <a:t> </a:t>
            </a:r>
            <a:r>
              <a:rPr lang="en-US" altLang="en-US" sz="1600" b="1" noProof="1">
                <a:latin typeface="Courier New" pitchFamily="49" charset="0"/>
              </a:rPr>
              <a:t>v2.z); </a:t>
            </a:r>
            <a:endParaRPr lang="en-US" altLang="en-US" sz="1600" b="1" dirty="0">
              <a:latin typeface="Courier New" pitchFamily="49" charset="0"/>
            </a:endParaRPr>
          </a:p>
          <a:p>
            <a:pPr algn="l"/>
            <a:r>
              <a:rPr lang="en-US" altLang="en-US" sz="1600" b="1" noProof="1" smtClean="0">
                <a:latin typeface="Courier New" pitchFamily="49" charset="0"/>
              </a:rPr>
              <a:t>}</a:t>
            </a:r>
          </a:p>
          <a:p>
            <a:pPr algn="l"/>
            <a:endParaRPr lang="en-US" altLang="en-US" sz="900" b="1" dirty="0" smtClean="0">
              <a:latin typeface="Courier New" pitchFamily="49" charset="0"/>
            </a:endParaRPr>
          </a:p>
          <a:p>
            <a:pPr algn="l"/>
            <a:r>
              <a:rPr lang="en-US" altLang="en-US" sz="1600" b="1" dirty="0" smtClean="0">
                <a:latin typeface="Courier New" pitchFamily="49" charset="0"/>
              </a:rPr>
              <a:t>float </a:t>
            </a:r>
            <a:r>
              <a:rPr lang="en-US" altLang="en-US" sz="1600" b="1" dirty="0" smtClean="0">
                <a:solidFill>
                  <a:srgbClr val="FF0000"/>
                </a:solidFill>
                <a:latin typeface="Courier New" pitchFamily="49" charset="0"/>
              </a:rPr>
              <a:t>length(</a:t>
            </a:r>
            <a:r>
              <a:rPr lang="en-US" altLang="en-US" sz="1600" b="1" noProof="1" smtClean="0">
                <a:solidFill>
                  <a:srgbClr val="FF0000"/>
                </a:solidFill>
                <a:latin typeface="Courier New" pitchFamily="49" charset="0"/>
              </a:rPr>
              <a:t>const </a:t>
            </a:r>
            <a:r>
              <a:rPr lang="hu-HU" altLang="en-US" sz="1600" b="1" dirty="0" err="1">
                <a:solidFill>
                  <a:srgbClr val="FF0000"/>
                </a:solidFill>
                <a:latin typeface="Courier New" pitchFamily="49" charset="0"/>
              </a:rPr>
              <a:t>vec</a:t>
            </a:r>
            <a:r>
              <a:rPr lang="en-GB" altLang="en-US" sz="1600" b="1" dirty="0">
                <a:solidFill>
                  <a:srgbClr val="FF0000"/>
                </a:solidFill>
                <a:latin typeface="Courier New" pitchFamily="49" charset="0"/>
              </a:rPr>
              <a:t>3</a:t>
            </a:r>
            <a:r>
              <a:rPr lang="en-GB" altLang="en-US" sz="1600" b="1" noProof="1">
                <a:solidFill>
                  <a:srgbClr val="FF0000"/>
                </a:solidFill>
                <a:latin typeface="Courier New" pitchFamily="49" charset="0"/>
              </a:rPr>
              <a:t>&amp; </a:t>
            </a:r>
            <a:r>
              <a:rPr lang="en-GB" altLang="en-US" sz="1600" b="1" noProof="1" smtClean="0">
                <a:solidFill>
                  <a:srgbClr val="FF0000"/>
                </a:solidFill>
                <a:latin typeface="Courier New" pitchFamily="49" charset="0"/>
              </a:rPr>
              <a:t>v</a:t>
            </a:r>
            <a:r>
              <a:rPr lang="en-US" altLang="en-US" sz="1600" b="1" dirty="0" smtClean="0">
                <a:solidFill>
                  <a:srgbClr val="FF0000"/>
                </a:solidFill>
                <a:latin typeface="Courier New" pitchFamily="49" charset="0"/>
              </a:rPr>
              <a:t>) </a:t>
            </a:r>
            <a:r>
              <a:rPr lang="en-US" altLang="en-US" sz="1600" b="1" dirty="0">
                <a:latin typeface="Courier New" pitchFamily="49" charset="0"/>
              </a:rPr>
              <a:t>{ return </a:t>
            </a:r>
            <a:r>
              <a:rPr lang="en-US" altLang="en-US" sz="1600" b="1" dirty="0" err="1">
                <a:latin typeface="Courier New" pitchFamily="49" charset="0"/>
              </a:rPr>
              <a:t>sqrt</a:t>
            </a:r>
            <a:r>
              <a:rPr lang="hu-HU" altLang="en-US" sz="1600" b="1" dirty="0">
                <a:latin typeface="Courier New" pitchFamily="49" charset="0"/>
              </a:rPr>
              <a:t>f</a:t>
            </a:r>
            <a:r>
              <a:rPr lang="en-US" altLang="en-US" sz="1600" b="1" dirty="0" smtClean="0">
                <a:latin typeface="Courier New" pitchFamily="49" charset="0"/>
              </a:rPr>
              <a:t>(dot(v, v)); }</a:t>
            </a:r>
          </a:p>
          <a:p>
            <a:pPr algn="l"/>
            <a:endParaRPr lang="en-US" altLang="en-US" sz="1000" b="1" dirty="0" smtClean="0">
              <a:latin typeface="Courier New" pitchFamily="49" charset="0"/>
            </a:endParaRPr>
          </a:p>
          <a:p>
            <a:pPr algn="l"/>
            <a:r>
              <a:rPr lang="en-US" altLang="en-US" sz="1600" b="1" dirty="0" smtClean="0">
                <a:latin typeface="Courier New" pitchFamily="49" charset="0"/>
              </a:rPr>
              <a:t>vec3 </a:t>
            </a:r>
            <a:r>
              <a:rPr lang="en-US" altLang="en-US" sz="1600" b="1" dirty="0" smtClean="0">
                <a:solidFill>
                  <a:srgbClr val="FF0000"/>
                </a:solidFill>
                <a:latin typeface="Courier New" pitchFamily="49" charset="0"/>
              </a:rPr>
              <a:t>normalize(</a:t>
            </a:r>
            <a:r>
              <a:rPr lang="en-US" altLang="en-US" sz="1600" b="1" noProof="1" smtClean="0">
                <a:solidFill>
                  <a:srgbClr val="FF0000"/>
                </a:solidFill>
                <a:latin typeface="Courier New" pitchFamily="49" charset="0"/>
              </a:rPr>
              <a:t>const </a:t>
            </a:r>
            <a:r>
              <a:rPr lang="hu-HU" altLang="en-US" sz="1600" b="1" dirty="0" err="1">
                <a:solidFill>
                  <a:srgbClr val="FF0000"/>
                </a:solidFill>
                <a:latin typeface="Courier New" pitchFamily="49" charset="0"/>
              </a:rPr>
              <a:t>vec</a:t>
            </a:r>
            <a:r>
              <a:rPr lang="en-GB" altLang="en-US" sz="1600" b="1" dirty="0">
                <a:solidFill>
                  <a:srgbClr val="FF0000"/>
                </a:solidFill>
                <a:latin typeface="Courier New" pitchFamily="49" charset="0"/>
              </a:rPr>
              <a:t>3</a:t>
            </a:r>
            <a:r>
              <a:rPr lang="en-GB" altLang="en-US" sz="1600" b="1" noProof="1">
                <a:solidFill>
                  <a:srgbClr val="FF0000"/>
                </a:solidFill>
                <a:latin typeface="Courier New" pitchFamily="49" charset="0"/>
              </a:rPr>
              <a:t>&amp; v</a:t>
            </a:r>
            <a:r>
              <a:rPr lang="en-US" altLang="en-US" sz="1600" b="1" dirty="0">
                <a:solidFill>
                  <a:srgbClr val="FF0000"/>
                </a:solidFill>
                <a:latin typeface="Courier New" pitchFamily="49" charset="0"/>
              </a:rPr>
              <a:t>) </a:t>
            </a:r>
            <a:r>
              <a:rPr lang="en-US" altLang="en-US" sz="1600" b="1" dirty="0">
                <a:latin typeface="Courier New" pitchFamily="49" charset="0"/>
              </a:rPr>
              <a:t>{ return </a:t>
            </a:r>
            <a:r>
              <a:rPr lang="en-US" altLang="en-US" sz="1600" b="1" dirty="0" smtClean="0">
                <a:latin typeface="Courier New" pitchFamily="49" charset="0"/>
              </a:rPr>
              <a:t>v * (1/length(v)); }</a:t>
            </a:r>
            <a:endParaRPr lang="en-US" altLang="en-US" sz="1600" b="1" noProof="1" smtClean="0">
              <a:latin typeface="Courier New" pitchFamily="49" charset="0"/>
            </a:endParaRPr>
          </a:p>
          <a:p>
            <a:pPr algn="l"/>
            <a:endParaRPr lang="hu-HU" altLang="en-US" sz="800" b="1" dirty="0">
              <a:latin typeface="Courier New" pitchFamily="49" charset="0"/>
            </a:endParaRPr>
          </a:p>
          <a:p>
            <a:pPr algn="l"/>
            <a:r>
              <a:rPr lang="hu-HU" altLang="en-US" sz="1600" b="1" noProof="1" smtClean="0">
                <a:latin typeface="Courier New" pitchFamily="49" charset="0"/>
              </a:rPr>
              <a:t>vec3 </a:t>
            </a:r>
            <a:r>
              <a:rPr lang="hu-HU" altLang="en-US" sz="1600" b="1" noProof="1">
                <a:solidFill>
                  <a:srgbClr val="FF0000"/>
                </a:solidFill>
                <a:latin typeface="Courier New" pitchFamily="49" charset="0"/>
              </a:rPr>
              <a:t>cross(const </a:t>
            </a:r>
            <a:r>
              <a:rPr lang="hu-HU" altLang="en-US" sz="1600" b="1" noProof="1" smtClean="0">
                <a:solidFill>
                  <a:srgbClr val="FF0000"/>
                </a:solidFill>
                <a:latin typeface="Courier New" pitchFamily="49" charset="0"/>
              </a:rPr>
              <a:t>vec3</a:t>
            </a:r>
            <a:r>
              <a:rPr lang="hu-HU" altLang="en-US" sz="1600" b="1" noProof="1">
                <a:solidFill>
                  <a:srgbClr val="FF0000"/>
                </a:solidFill>
                <a:latin typeface="Courier New" pitchFamily="49" charset="0"/>
              </a:rPr>
              <a:t>&amp; v1, const </a:t>
            </a:r>
            <a:r>
              <a:rPr lang="hu-HU" altLang="en-US" sz="1600" b="1" noProof="1" smtClean="0">
                <a:solidFill>
                  <a:srgbClr val="FF0000"/>
                </a:solidFill>
                <a:latin typeface="Courier New" pitchFamily="49" charset="0"/>
              </a:rPr>
              <a:t>vec3</a:t>
            </a:r>
            <a:r>
              <a:rPr lang="hu-HU" altLang="en-US" sz="1600" b="1" noProof="1">
                <a:solidFill>
                  <a:srgbClr val="FF0000"/>
                </a:solidFill>
                <a:latin typeface="Courier New" pitchFamily="49" charset="0"/>
              </a:rPr>
              <a:t>&amp; v2) </a:t>
            </a:r>
            <a:r>
              <a:rPr lang="hu-HU" altLang="en-US" sz="1600" b="1" noProof="1">
                <a:latin typeface="Courier New" pitchFamily="49" charset="0"/>
              </a:rPr>
              <a:t>{ </a:t>
            </a:r>
            <a:endParaRPr lang="hu-HU" altLang="en-US" sz="1600" b="1" dirty="0">
              <a:latin typeface="Courier New" pitchFamily="49" charset="0"/>
            </a:endParaRPr>
          </a:p>
          <a:p>
            <a:pPr algn="l"/>
            <a:r>
              <a:rPr lang="hu-HU" altLang="en-US" sz="1600" b="1" noProof="1">
                <a:latin typeface="Courier New" pitchFamily="49" charset="0"/>
              </a:rPr>
              <a:t>   </a:t>
            </a:r>
            <a:r>
              <a:rPr lang="en-US" altLang="en-US" sz="1600" b="1" dirty="0">
                <a:latin typeface="Courier New" pitchFamily="49" charset="0"/>
              </a:rPr>
              <a:t>return </a:t>
            </a:r>
            <a:r>
              <a:rPr lang="hu-HU" altLang="en-US" sz="1600" b="1" dirty="0" err="1" smtClean="0">
                <a:latin typeface="Courier New" pitchFamily="49" charset="0"/>
              </a:rPr>
              <a:t>vec</a:t>
            </a:r>
            <a:r>
              <a:rPr lang="en-US" altLang="en-US" sz="1600" b="1" dirty="0" smtClean="0">
                <a:latin typeface="Courier New" pitchFamily="49" charset="0"/>
              </a:rPr>
              <a:t>3(</a:t>
            </a:r>
            <a:r>
              <a:rPr lang="hu-HU" altLang="en-US" sz="1600" b="1" dirty="0" smtClean="0">
                <a:latin typeface="Courier New" pitchFamily="49" charset="0"/>
              </a:rPr>
              <a:t> </a:t>
            </a:r>
            <a:r>
              <a:rPr lang="en-US" altLang="en-US" sz="1600" b="1" dirty="0" smtClean="0">
                <a:latin typeface="Courier New" pitchFamily="49" charset="0"/>
              </a:rPr>
              <a:t>v1.</a:t>
            </a:r>
            <a:r>
              <a:rPr lang="en-US" altLang="en-US" sz="1600" b="1" noProof="1" smtClean="0">
                <a:latin typeface="Courier New" pitchFamily="49" charset="0"/>
              </a:rPr>
              <a:t>y </a:t>
            </a:r>
            <a:r>
              <a:rPr lang="en-US" altLang="en-US" sz="1600" b="1" noProof="1">
                <a:latin typeface="Courier New" pitchFamily="49" charset="0"/>
              </a:rPr>
              <a:t>* v2.z - v1.z * v2.y</a:t>
            </a:r>
            <a:r>
              <a:rPr lang="en-US" altLang="en-US" sz="1600" b="1" dirty="0">
                <a:latin typeface="Courier New" pitchFamily="49" charset="0"/>
              </a:rPr>
              <a:t>,</a:t>
            </a:r>
            <a:r>
              <a:rPr lang="en-US" altLang="en-US" sz="1600" b="1" noProof="1">
                <a:latin typeface="Courier New" pitchFamily="49" charset="0"/>
              </a:rPr>
              <a:t> </a:t>
            </a:r>
          </a:p>
          <a:p>
            <a:pPr algn="l"/>
            <a:r>
              <a:rPr lang="en-US" altLang="en-US" sz="1600" b="1" noProof="1">
                <a:latin typeface="Courier New" pitchFamily="49" charset="0"/>
              </a:rPr>
              <a:t>		 </a:t>
            </a:r>
            <a:r>
              <a:rPr lang="en-US" altLang="en-US" sz="1600" b="1" noProof="1" smtClean="0">
                <a:latin typeface="Courier New" pitchFamily="49" charset="0"/>
              </a:rPr>
              <a:t>v1.z </a:t>
            </a:r>
            <a:r>
              <a:rPr lang="en-US" altLang="en-US" sz="1600" b="1" noProof="1">
                <a:latin typeface="Courier New" pitchFamily="49" charset="0"/>
              </a:rPr>
              <a:t>* v2.x – v1.x * v2.z</a:t>
            </a:r>
            <a:r>
              <a:rPr lang="en-US" altLang="en-US" sz="1600" b="1" dirty="0">
                <a:latin typeface="Courier New" pitchFamily="49" charset="0"/>
              </a:rPr>
              <a:t>,</a:t>
            </a:r>
            <a:r>
              <a:rPr lang="en-US" altLang="en-US" sz="1600" b="1" noProof="1">
                <a:latin typeface="Courier New" pitchFamily="49" charset="0"/>
              </a:rPr>
              <a:t> </a:t>
            </a:r>
            <a:endParaRPr lang="en-US" altLang="en-US" sz="1600" b="1" noProof="1" smtClean="0">
              <a:latin typeface="Courier New" pitchFamily="49" charset="0"/>
            </a:endParaRPr>
          </a:p>
          <a:p>
            <a:pPr algn="l"/>
            <a:r>
              <a:rPr lang="en-US" altLang="en-US" sz="1600" b="1" noProof="1">
                <a:latin typeface="Courier New" pitchFamily="49" charset="0"/>
              </a:rPr>
              <a:t> </a:t>
            </a:r>
            <a:r>
              <a:rPr lang="en-US" altLang="en-US" sz="1600" b="1" noProof="1" smtClean="0">
                <a:latin typeface="Courier New" pitchFamily="49" charset="0"/>
              </a:rPr>
              <a:t>               v1.x </a:t>
            </a:r>
            <a:r>
              <a:rPr lang="en-US" altLang="en-US" sz="1600" b="1" noProof="1">
                <a:latin typeface="Courier New" pitchFamily="49" charset="0"/>
              </a:rPr>
              <a:t>* v2.y – v1.y * v2.x</a:t>
            </a:r>
            <a:r>
              <a:rPr lang="en-US" altLang="en-US" sz="1600" b="1" dirty="0">
                <a:latin typeface="Courier New" pitchFamily="49" charset="0"/>
              </a:rPr>
              <a:t>);</a:t>
            </a:r>
            <a:endParaRPr lang="en-GB" altLang="en-US" sz="1600" b="1" dirty="0">
              <a:latin typeface="Courier New" pitchFamily="49" charset="0"/>
            </a:endParaRPr>
          </a:p>
          <a:p>
            <a:pPr algn="l"/>
            <a:r>
              <a:rPr lang="en-GB" altLang="en-US" sz="1600" b="1" noProof="1">
                <a:latin typeface="Courier New" pitchFamily="49" charset="0"/>
              </a:rPr>
              <a:t>}</a:t>
            </a:r>
            <a:endParaRPr lang="en-GB" altLang="en-US" sz="1600" b="1" dirty="0">
              <a:latin typeface="Courier New" pitchFamily="49" charset="0"/>
            </a:endParaRPr>
          </a:p>
        </p:txBody>
      </p:sp>
      <p:sp>
        <p:nvSpPr>
          <p:cNvPr id="2" name="Lekerekített téglalap feliratnak 1"/>
          <p:cNvSpPr/>
          <p:nvPr/>
        </p:nvSpPr>
        <p:spPr>
          <a:xfrm>
            <a:off x="107504" y="80628"/>
            <a:ext cx="2808312" cy="288032"/>
          </a:xfrm>
          <a:prstGeom prst="wedgeRoundRectCallout">
            <a:avLst>
              <a:gd name="adj1" fmla="val -26228"/>
              <a:gd name="adj2" fmla="val 2305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float-ot</a:t>
            </a:r>
            <a:r>
              <a:rPr lang="hu-HU" dirty="0" smtClean="0">
                <a:solidFill>
                  <a:schemeClr val="tx1"/>
                </a:solidFill>
              </a:rPr>
              <a:t> használunk</a:t>
            </a:r>
            <a:r>
              <a:rPr lang="en-US" dirty="0" smtClean="0">
                <a:solidFill>
                  <a:schemeClr val="tx1"/>
                </a:solidFill>
              </a:rPr>
              <a:t>!</a:t>
            </a:r>
            <a:endParaRPr lang="en-US" dirty="0">
              <a:solidFill>
                <a:schemeClr val="tx1"/>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reeform 27"/>
          <p:cNvSpPr>
            <a:spLocks/>
          </p:cNvSpPr>
          <p:nvPr/>
        </p:nvSpPr>
        <p:spPr bwMode="auto">
          <a:xfrm>
            <a:off x="684213" y="2408238"/>
            <a:ext cx="320675" cy="3810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6154" name="Freeform 28"/>
          <p:cNvSpPr>
            <a:spLocks/>
          </p:cNvSpPr>
          <p:nvPr/>
        </p:nvSpPr>
        <p:spPr bwMode="auto">
          <a:xfrm>
            <a:off x="4037013" y="1722438"/>
            <a:ext cx="304800" cy="457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6155" name="Freeform 29"/>
          <p:cNvSpPr>
            <a:spLocks/>
          </p:cNvSpPr>
          <p:nvPr/>
        </p:nvSpPr>
        <p:spPr bwMode="auto">
          <a:xfrm>
            <a:off x="1979613" y="1798638"/>
            <a:ext cx="646112" cy="838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6159" name="Freeform 33"/>
          <p:cNvSpPr>
            <a:spLocks/>
          </p:cNvSpPr>
          <p:nvPr/>
        </p:nvSpPr>
        <p:spPr bwMode="auto">
          <a:xfrm>
            <a:off x="5408613" y="2255838"/>
            <a:ext cx="152400" cy="3048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3" name="Cím 1"/>
          <p:cNvSpPr>
            <a:spLocks noGrp="1"/>
          </p:cNvSpPr>
          <p:nvPr>
            <p:ph type="title"/>
          </p:nvPr>
        </p:nvSpPr>
        <p:spPr>
          <a:xfrm>
            <a:off x="0" y="188913"/>
            <a:ext cx="9144000" cy="1143000"/>
          </a:xfrm>
        </p:spPr>
        <p:txBody>
          <a:bodyPr/>
          <a:lstStyle/>
          <a:p>
            <a:pPr>
              <a:defRPr/>
            </a:pPr>
            <a:r>
              <a:rPr lang="hu-HU" dirty="0" smtClean="0">
                <a:solidFill>
                  <a:srgbClr val="FF0000"/>
                </a:solidFill>
              </a:rPr>
              <a:t>Pontok kombinálása</a:t>
            </a:r>
            <a:endParaRPr lang="hu-HU" dirty="0">
              <a:solidFill>
                <a:srgbClr val="FF0000"/>
              </a:solidFill>
            </a:endParaRPr>
          </a:p>
        </p:txBody>
      </p:sp>
      <p:sp>
        <p:nvSpPr>
          <p:cNvPr id="4" name="Tartalom helye 30"/>
          <p:cNvSpPr txBox="1">
            <a:spLocks/>
          </p:cNvSpPr>
          <p:nvPr/>
        </p:nvSpPr>
        <p:spPr>
          <a:xfrm>
            <a:off x="539750" y="3455988"/>
            <a:ext cx="8604250" cy="2592387"/>
          </a:xfrm>
          <a:prstGeom prst="rect">
            <a:avLst/>
          </a:prstGeom>
        </p:spPr>
        <p:txBody>
          <a:bodyPr/>
          <a:lstStyle/>
          <a:p>
            <a:pPr marL="342900" indent="-342900" algn="l">
              <a:spcBef>
                <a:spcPct val="20000"/>
              </a:spcBef>
              <a:buClr>
                <a:schemeClr val="accent2"/>
              </a:buClr>
              <a:buSzPct val="75000"/>
              <a:buFont typeface="Monotype Sorts" pitchFamily="2" charset="2"/>
              <a:buChar char="l"/>
              <a:defRPr/>
            </a:pPr>
            <a:r>
              <a:rPr lang="en-US" sz="2800" b="1" i="1" kern="0" dirty="0">
                <a:cs typeface="Times New Roman" panose="02020603050405020304" pitchFamily="18" charset="0"/>
              </a:rPr>
              <a:t>r</a:t>
            </a:r>
            <a:r>
              <a:rPr lang="en-US" sz="2800" kern="0" dirty="0">
                <a:latin typeface="+mn-lt"/>
              </a:rPr>
              <a:t>  </a:t>
            </a:r>
            <a:r>
              <a:rPr lang="hu-HU" sz="2800" kern="0" dirty="0">
                <a:latin typeface="+mn-lt"/>
              </a:rPr>
              <a:t>az </a:t>
            </a:r>
            <a:r>
              <a:rPr lang="en-US" sz="2800" b="1" i="1" kern="0" dirty="0">
                <a:cs typeface="Times New Roman" panose="02020603050405020304" pitchFamily="18" charset="0"/>
              </a:rPr>
              <a:t>r</a:t>
            </a:r>
            <a:r>
              <a:rPr lang="en-US" sz="2800" kern="0" baseline="-25000" dirty="0">
                <a:cs typeface="Times New Roman" panose="02020603050405020304" pitchFamily="18" charset="0"/>
              </a:rPr>
              <a:t>1</a:t>
            </a:r>
            <a:r>
              <a:rPr lang="en-US" sz="2800" kern="0" dirty="0">
                <a:cs typeface="Times New Roman" panose="02020603050405020304" pitchFamily="18" charset="0"/>
              </a:rPr>
              <a:t>,</a:t>
            </a:r>
            <a:r>
              <a:rPr lang="en-US" sz="2800" b="1" i="1" kern="0" dirty="0">
                <a:cs typeface="Times New Roman" panose="02020603050405020304" pitchFamily="18" charset="0"/>
              </a:rPr>
              <a:t> r</a:t>
            </a:r>
            <a:r>
              <a:rPr lang="en-US" sz="2800" kern="0" baseline="-25000" dirty="0">
                <a:cs typeface="Times New Roman" panose="02020603050405020304" pitchFamily="18" charset="0"/>
              </a:rPr>
              <a:t>2</a:t>
            </a:r>
            <a:r>
              <a:rPr lang="en-US" sz="2800" kern="0" dirty="0" smtClean="0">
                <a:cs typeface="Times New Roman" panose="02020603050405020304" pitchFamily="18" charset="0"/>
              </a:rPr>
              <a:t>,…</a:t>
            </a:r>
            <a:r>
              <a:rPr lang="hu-HU" sz="2800" kern="0" dirty="0" smtClean="0">
                <a:cs typeface="Times New Roman" panose="02020603050405020304" pitchFamily="18" charset="0"/>
              </a:rPr>
              <a:t>,</a:t>
            </a:r>
            <a:r>
              <a:rPr lang="en-US" sz="2800" kern="0" dirty="0" smtClean="0">
                <a:cs typeface="Times New Roman" panose="02020603050405020304" pitchFamily="18" charset="0"/>
              </a:rPr>
              <a:t> </a:t>
            </a:r>
            <a:r>
              <a:rPr lang="en-US" sz="2800" b="1" i="1" kern="0" dirty="0" err="1">
                <a:cs typeface="Times New Roman" panose="02020603050405020304" pitchFamily="18" charset="0"/>
              </a:rPr>
              <a:t>r</a:t>
            </a:r>
            <a:r>
              <a:rPr lang="en-US" sz="2800" i="1" kern="0" baseline="-25000" dirty="0" err="1">
                <a:cs typeface="Times New Roman" panose="02020603050405020304" pitchFamily="18" charset="0"/>
              </a:rPr>
              <a:t>n</a:t>
            </a:r>
            <a:r>
              <a:rPr lang="hu-HU" sz="2800" i="1" kern="0" baseline="-25000" dirty="0">
                <a:cs typeface="Times New Roman" panose="02020603050405020304" pitchFamily="18" charset="0"/>
              </a:rPr>
              <a:t> </a:t>
            </a:r>
            <a:r>
              <a:rPr lang="hu-HU" sz="2800" kern="0" dirty="0"/>
              <a:t>pontok kombinációja</a:t>
            </a:r>
            <a:endParaRPr lang="en-US" sz="2800" u="sng" kern="0" dirty="0">
              <a:latin typeface="+mn-lt"/>
            </a:endParaRPr>
          </a:p>
          <a:p>
            <a:pPr marL="342900" indent="-342900" algn="l">
              <a:spcBef>
                <a:spcPct val="20000"/>
              </a:spcBef>
              <a:buClr>
                <a:schemeClr val="accent2"/>
              </a:buClr>
              <a:buSzPct val="75000"/>
              <a:buFont typeface="Monotype Sorts" pitchFamily="2" charset="2"/>
              <a:buChar char="l"/>
              <a:defRPr/>
            </a:pPr>
            <a:r>
              <a:rPr lang="hu-HU" sz="2800" kern="0" dirty="0">
                <a:latin typeface="+mn-lt"/>
              </a:rPr>
              <a:t>Súlyok a </a:t>
            </a:r>
            <a:r>
              <a:rPr lang="hu-HU" sz="2800" kern="0" dirty="0" err="1">
                <a:latin typeface="+mn-lt"/>
              </a:rPr>
              <a:t>baricentrikus</a:t>
            </a:r>
            <a:r>
              <a:rPr lang="hu-HU" sz="2800" kern="0" dirty="0">
                <a:latin typeface="+mn-lt"/>
              </a:rPr>
              <a:t> koordináták</a:t>
            </a:r>
            <a:endParaRPr lang="en-US" sz="2800" kern="0" dirty="0">
              <a:latin typeface="+mn-lt"/>
            </a:endParaRPr>
          </a:p>
          <a:p>
            <a:pPr marL="342900" indent="-342900" algn="l">
              <a:spcBef>
                <a:spcPct val="20000"/>
              </a:spcBef>
              <a:buClr>
                <a:schemeClr val="accent2"/>
              </a:buClr>
              <a:buSzPct val="75000"/>
              <a:buFont typeface="Monotype Sorts" pitchFamily="2" charset="2"/>
              <a:buChar char="l"/>
              <a:defRPr/>
            </a:pPr>
            <a:r>
              <a:rPr lang="hu-HU" sz="2800" kern="0" dirty="0">
                <a:latin typeface="+mn-lt"/>
              </a:rPr>
              <a:t>Ha a súlyok nem negatívak</a:t>
            </a:r>
            <a:r>
              <a:rPr lang="en-US" sz="2800" kern="0" dirty="0">
                <a:latin typeface="+mn-lt"/>
              </a:rPr>
              <a:t>: </a:t>
            </a:r>
            <a:r>
              <a:rPr lang="hu-HU" sz="2800" u="sng" kern="0" dirty="0">
                <a:latin typeface="+mn-lt"/>
              </a:rPr>
              <a:t>k</a:t>
            </a:r>
            <a:r>
              <a:rPr lang="en-US" sz="2800" u="sng" kern="0" dirty="0" err="1">
                <a:latin typeface="+mn-lt"/>
              </a:rPr>
              <a:t>onvex</a:t>
            </a:r>
            <a:r>
              <a:rPr lang="en-US" sz="2800" u="sng" kern="0" dirty="0">
                <a:latin typeface="+mn-lt"/>
              </a:rPr>
              <a:t> </a:t>
            </a:r>
            <a:r>
              <a:rPr lang="hu-HU" sz="2800" u="sng" kern="0" dirty="0">
                <a:latin typeface="+mn-lt"/>
              </a:rPr>
              <a:t>kombináció</a:t>
            </a:r>
            <a:endParaRPr lang="en-US" sz="2800" u="sng" kern="0" dirty="0">
              <a:latin typeface="+mn-lt"/>
            </a:endParaRPr>
          </a:p>
          <a:p>
            <a:pPr marL="342900" indent="-342900" algn="l">
              <a:spcBef>
                <a:spcPct val="20000"/>
              </a:spcBef>
              <a:buClr>
                <a:schemeClr val="accent2"/>
              </a:buClr>
              <a:buSzPct val="75000"/>
              <a:buFont typeface="Monotype Sorts" pitchFamily="2" charset="2"/>
              <a:buChar char="l"/>
              <a:defRPr/>
            </a:pPr>
            <a:r>
              <a:rPr lang="hu-HU" sz="2800" kern="0" dirty="0">
                <a:latin typeface="+mn-lt"/>
              </a:rPr>
              <a:t>Konvex kombináció a konvex burkon belül van</a:t>
            </a:r>
            <a:endParaRPr lang="en-US" sz="2800" u="sng" kern="0" dirty="0">
              <a:latin typeface="+mn-lt"/>
            </a:endParaRPr>
          </a:p>
          <a:p>
            <a:pPr marL="342900" indent="-342900" algn="l">
              <a:spcBef>
                <a:spcPct val="20000"/>
              </a:spcBef>
              <a:buClr>
                <a:schemeClr val="accent2"/>
              </a:buClr>
              <a:buSzPct val="75000"/>
              <a:buFont typeface="Monotype Sorts" pitchFamily="2" charset="2"/>
              <a:buChar char="l"/>
              <a:defRPr/>
            </a:pPr>
            <a:r>
              <a:rPr lang="hu-HU" sz="2800" kern="0" dirty="0">
                <a:latin typeface="+mn-lt"/>
              </a:rPr>
              <a:t>Egyenes</a:t>
            </a:r>
            <a:r>
              <a:rPr lang="en-US" sz="2800" kern="0" dirty="0">
                <a:latin typeface="+mn-lt"/>
              </a:rPr>
              <a:t> (s</a:t>
            </a:r>
            <a:r>
              <a:rPr lang="hu-HU" sz="2800" kern="0" dirty="0" err="1">
                <a:latin typeface="+mn-lt"/>
              </a:rPr>
              <a:t>zakasz</a:t>
            </a:r>
            <a:r>
              <a:rPr lang="en-US" sz="2800" kern="0" dirty="0">
                <a:latin typeface="+mn-lt"/>
              </a:rPr>
              <a:t>) = </a:t>
            </a:r>
            <a:r>
              <a:rPr lang="hu-HU" sz="2800" kern="0" dirty="0">
                <a:latin typeface="+mn-lt"/>
              </a:rPr>
              <a:t>két pont </a:t>
            </a:r>
            <a:r>
              <a:rPr lang="en-US" sz="2800" kern="0" dirty="0">
                <a:latin typeface="+mn-lt"/>
              </a:rPr>
              <a:t>(</a:t>
            </a:r>
            <a:r>
              <a:rPr lang="hu-HU" sz="2800" kern="0" dirty="0">
                <a:latin typeface="+mn-lt"/>
              </a:rPr>
              <a:t>konvex</a:t>
            </a:r>
            <a:r>
              <a:rPr lang="en-US" sz="2800" kern="0" dirty="0">
                <a:latin typeface="+mn-lt"/>
              </a:rPr>
              <a:t>) </a:t>
            </a:r>
            <a:r>
              <a:rPr lang="hu-HU" sz="2800" kern="0" dirty="0">
                <a:latin typeface="+mn-lt"/>
              </a:rPr>
              <a:t>kombinációja</a:t>
            </a:r>
            <a:endParaRPr lang="en-US" sz="2800" kern="0" dirty="0">
              <a:latin typeface="+mn-lt"/>
            </a:endParaRPr>
          </a:p>
          <a:p>
            <a:pPr marL="342900" indent="-342900" algn="l">
              <a:spcBef>
                <a:spcPct val="20000"/>
              </a:spcBef>
              <a:buClr>
                <a:schemeClr val="accent2"/>
              </a:buClr>
              <a:buSzPct val="75000"/>
              <a:buFont typeface="Monotype Sorts" pitchFamily="2" charset="2"/>
              <a:buChar char="l"/>
              <a:defRPr/>
            </a:pPr>
            <a:r>
              <a:rPr lang="hu-HU" sz="2800" kern="0" dirty="0">
                <a:latin typeface="+mn-lt"/>
              </a:rPr>
              <a:t>Sík</a:t>
            </a:r>
            <a:r>
              <a:rPr lang="en-US" sz="2800" kern="0" dirty="0">
                <a:latin typeface="+mn-lt"/>
              </a:rPr>
              <a:t> (</a:t>
            </a:r>
            <a:r>
              <a:rPr lang="hu-HU" sz="2800" kern="0" dirty="0">
                <a:latin typeface="+mn-lt"/>
              </a:rPr>
              <a:t>háromszög</a:t>
            </a:r>
            <a:r>
              <a:rPr lang="en-US" sz="2800" kern="0" dirty="0">
                <a:latin typeface="+mn-lt"/>
              </a:rPr>
              <a:t>) = </a:t>
            </a:r>
            <a:r>
              <a:rPr lang="hu-HU" sz="2800" kern="0" dirty="0">
                <a:latin typeface="+mn-lt"/>
              </a:rPr>
              <a:t>három pont </a:t>
            </a:r>
            <a:r>
              <a:rPr lang="en-US" sz="2800" kern="0" dirty="0">
                <a:latin typeface="+mn-lt"/>
              </a:rPr>
              <a:t>(</a:t>
            </a:r>
            <a:r>
              <a:rPr lang="hu-HU" sz="2800" kern="0" dirty="0">
                <a:latin typeface="+mn-lt"/>
              </a:rPr>
              <a:t>k</a:t>
            </a:r>
            <a:r>
              <a:rPr lang="en-US" sz="2800" kern="0" dirty="0" err="1">
                <a:latin typeface="+mn-lt"/>
              </a:rPr>
              <a:t>onvex</a:t>
            </a:r>
            <a:r>
              <a:rPr lang="en-US" sz="2800" kern="0" dirty="0">
                <a:latin typeface="+mn-lt"/>
              </a:rPr>
              <a:t>) </a:t>
            </a:r>
            <a:r>
              <a:rPr lang="hu-HU" sz="2800" kern="0" dirty="0">
                <a:latin typeface="+mn-lt"/>
              </a:rPr>
              <a:t>kombinációja</a:t>
            </a:r>
            <a:endParaRPr lang="en-US" sz="2800" kern="0" dirty="0">
              <a:latin typeface="+mn-lt"/>
            </a:endParaRPr>
          </a:p>
        </p:txBody>
      </p:sp>
      <p:sp>
        <p:nvSpPr>
          <p:cNvPr id="6149" name="Oval 23"/>
          <p:cNvSpPr>
            <a:spLocks noChangeArrowheads="1"/>
          </p:cNvSpPr>
          <p:nvPr/>
        </p:nvSpPr>
        <p:spPr bwMode="auto">
          <a:xfrm>
            <a:off x="2817813" y="1874838"/>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Oval 24"/>
          <p:cNvSpPr>
            <a:spLocks noChangeArrowheads="1"/>
          </p:cNvSpPr>
          <p:nvPr/>
        </p:nvSpPr>
        <p:spPr bwMode="auto">
          <a:xfrm>
            <a:off x="2208213" y="1722438"/>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1" name="Oval 25"/>
          <p:cNvSpPr>
            <a:spLocks noChangeArrowheads="1"/>
          </p:cNvSpPr>
          <p:nvPr/>
        </p:nvSpPr>
        <p:spPr bwMode="auto">
          <a:xfrm>
            <a:off x="4113213" y="1646238"/>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2" name="Oval 26"/>
          <p:cNvSpPr>
            <a:spLocks noChangeArrowheads="1"/>
          </p:cNvSpPr>
          <p:nvPr/>
        </p:nvSpPr>
        <p:spPr bwMode="auto">
          <a:xfrm>
            <a:off x="760413" y="2332038"/>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6" name="Text Box 30"/>
          <p:cNvSpPr txBox="1">
            <a:spLocks noChangeArrowheads="1"/>
          </p:cNvSpPr>
          <p:nvPr/>
        </p:nvSpPr>
        <p:spPr bwMode="auto">
          <a:xfrm>
            <a:off x="608013" y="17986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b="1" i="1"/>
              <a:t>r</a:t>
            </a:r>
            <a:r>
              <a:rPr lang="hu-HU" altLang="en-US" baseline="-25000"/>
              <a:t>1</a:t>
            </a:r>
          </a:p>
        </p:txBody>
      </p:sp>
      <p:sp>
        <p:nvSpPr>
          <p:cNvPr id="6157" name="Text Box 31"/>
          <p:cNvSpPr txBox="1">
            <a:spLocks noChangeArrowheads="1"/>
          </p:cNvSpPr>
          <p:nvPr/>
        </p:nvSpPr>
        <p:spPr bwMode="auto">
          <a:xfrm>
            <a:off x="2055813" y="11890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b="1" i="1"/>
              <a:t>r</a:t>
            </a:r>
            <a:r>
              <a:rPr lang="hu-HU" altLang="en-US" baseline="-25000"/>
              <a:t>2</a:t>
            </a:r>
          </a:p>
        </p:txBody>
      </p:sp>
      <p:sp>
        <p:nvSpPr>
          <p:cNvPr id="6158" name="Oval 32"/>
          <p:cNvSpPr>
            <a:spLocks noChangeArrowheads="1"/>
          </p:cNvSpPr>
          <p:nvPr/>
        </p:nvSpPr>
        <p:spPr bwMode="auto">
          <a:xfrm>
            <a:off x="5408613" y="2103438"/>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60" name="Text Box 34"/>
          <p:cNvSpPr txBox="1">
            <a:spLocks noChangeArrowheads="1"/>
          </p:cNvSpPr>
          <p:nvPr/>
        </p:nvSpPr>
        <p:spPr bwMode="auto">
          <a:xfrm>
            <a:off x="5256213" y="14938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b="1" i="1"/>
              <a:t>r</a:t>
            </a:r>
            <a:r>
              <a:rPr lang="hu-HU" altLang="en-US" baseline="-25000"/>
              <a:t>4</a:t>
            </a:r>
          </a:p>
        </p:txBody>
      </p:sp>
      <p:sp>
        <p:nvSpPr>
          <p:cNvPr id="6161" name="Rectangle 35"/>
          <p:cNvSpPr>
            <a:spLocks noChangeArrowheads="1"/>
          </p:cNvSpPr>
          <p:nvPr/>
        </p:nvSpPr>
        <p:spPr bwMode="auto">
          <a:xfrm>
            <a:off x="622300" y="2781300"/>
            <a:ext cx="51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m</a:t>
            </a:r>
            <a:r>
              <a:rPr lang="hu-HU" altLang="en-US" baseline="-25000"/>
              <a:t>1</a:t>
            </a:r>
            <a:endParaRPr lang="hu-HU" altLang="en-US"/>
          </a:p>
        </p:txBody>
      </p:sp>
      <p:sp>
        <p:nvSpPr>
          <p:cNvPr id="6162" name="Rectangle 36"/>
          <p:cNvSpPr>
            <a:spLocks noChangeArrowheads="1"/>
          </p:cNvSpPr>
          <p:nvPr/>
        </p:nvSpPr>
        <p:spPr bwMode="auto">
          <a:xfrm>
            <a:off x="1990725" y="2636838"/>
            <a:ext cx="50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m</a:t>
            </a:r>
            <a:r>
              <a:rPr lang="hu-HU" altLang="en-US" baseline="-25000"/>
              <a:t>2</a:t>
            </a:r>
            <a:endParaRPr lang="hu-HU" altLang="en-US"/>
          </a:p>
        </p:txBody>
      </p:sp>
      <p:sp>
        <p:nvSpPr>
          <p:cNvPr id="6163" name="Rectangle 37"/>
          <p:cNvSpPr>
            <a:spLocks noChangeArrowheads="1"/>
          </p:cNvSpPr>
          <p:nvPr/>
        </p:nvSpPr>
        <p:spPr bwMode="auto">
          <a:xfrm>
            <a:off x="3862388" y="2349500"/>
            <a:ext cx="51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m</a:t>
            </a:r>
            <a:r>
              <a:rPr lang="hu-HU" altLang="en-US" baseline="-25000"/>
              <a:t>3</a:t>
            </a:r>
            <a:endParaRPr lang="hu-HU" altLang="en-US"/>
          </a:p>
        </p:txBody>
      </p:sp>
      <p:sp>
        <p:nvSpPr>
          <p:cNvPr id="6164" name="Rectangle 38"/>
          <p:cNvSpPr>
            <a:spLocks noChangeArrowheads="1"/>
          </p:cNvSpPr>
          <p:nvPr/>
        </p:nvSpPr>
        <p:spPr bwMode="auto">
          <a:xfrm>
            <a:off x="5256213" y="2484438"/>
            <a:ext cx="50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m</a:t>
            </a:r>
            <a:r>
              <a:rPr lang="hu-HU" altLang="en-US" baseline="-25000"/>
              <a:t>4</a:t>
            </a:r>
            <a:endParaRPr lang="hu-HU" altLang="en-US"/>
          </a:p>
        </p:txBody>
      </p:sp>
      <p:sp>
        <p:nvSpPr>
          <p:cNvPr id="6165" name="Rectangle 40"/>
          <p:cNvSpPr>
            <a:spLocks noChangeArrowheads="1"/>
          </p:cNvSpPr>
          <p:nvPr/>
        </p:nvSpPr>
        <p:spPr bwMode="auto">
          <a:xfrm>
            <a:off x="2970213" y="1722438"/>
            <a:ext cx="363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3600" b="1" i="1"/>
              <a:t>r</a:t>
            </a:r>
            <a:endParaRPr lang="hu-HU" altLang="en-US" sz="3600" i="1"/>
          </a:p>
        </p:txBody>
      </p:sp>
      <p:sp>
        <p:nvSpPr>
          <p:cNvPr id="6169" name="Text Box 51"/>
          <p:cNvSpPr txBox="1">
            <a:spLocks noChangeArrowheads="1"/>
          </p:cNvSpPr>
          <p:nvPr/>
        </p:nvSpPr>
        <p:spPr bwMode="auto">
          <a:xfrm>
            <a:off x="4078288" y="1125538"/>
            <a:ext cx="442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2800" b="1" i="1"/>
              <a:t>r</a:t>
            </a:r>
            <a:r>
              <a:rPr lang="hu-HU" altLang="en-US" sz="2800" baseline="-25000"/>
              <a:t>3</a:t>
            </a:r>
          </a:p>
        </p:txBody>
      </p:sp>
      <p:sp>
        <p:nvSpPr>
          <p:cNvPr id="2" name="Akciógomb: Tovább vagy Következő 1">
            <a:hlinkClick r:id="rId3" action="ppaction://hlinkfile" highlightClick="1"/>
          </p:cNvPr>
          <p:cNvSpPr/>
          <p:nvPr/>
        </p:nvSpPr>
        <p:spPr>
          <a:xfrm>
            <a:off x="7812360" y="4977172"/>
            <a:ext cx="1080120" cy="5400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2"/>
          <p:cNvSpPr>
            <a:spLocks noChangeArrowheads="1"/>
          </p:cNvSpPr>
          <p:nvPr/>
        </p:nvSpPr>
        <p:spPr bwMode="auto">
          <a:xfrm>
            <a:off x="6609253" y="2720181"/>
            <a:ext cx="2462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3200" b="1" i="1"/>
              <a:t>r</a:t>
            </a:r>
            <a:r>
              <a:rPr lang="hu-HU" altLang="en-US" sz="3200"/>
              <a:t> =</a:t>
            </a:r>
            <a:endParaRPr lang="hu-HU" altLang="en-US" sz="3200" i="1" baseline="-25000"/>
          </a:p>
        </p:txBody>
      </p:sp>
      <p:sp>
        <p:nvSpPr>
          <p:cNvPr id="24" name="Rectangle 41"/>
          <p:cNvSpPr>
            <a:spLocks noChangeArrowheads="1"/>
          </p:cNvSpPr>
          <p:nvPr/>
        </p:nvSpPr>
        <p:spPr bwMode="auto">
          <a:xfrm>
            <a:off x="7256953" y="2418556"/>
            <a:ext cx="1139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3200">
                <a:latin typeface="Symbol" pitchFamily="18" charset="2"/>
              </a:rPr>
              <a:t>S</a:t>
            </a:r>
            <a:r>
              <a:rPr lang="hu-HU" altLang="en-US" sz="3200"/>
              <a:t> </a:t>
            </a:r>
            <a:r>
              <a:rPr lang="hu-HU" altLang="en-US" sz="3200" i="1"/>
              <a:t>m</a:t>
            </a:r>
            <a:r>
              <a:rPr lang="hu-HU" altLang="en-US" sz="3200" i="1" baseline="-25000"/>
              <a:t>i</a:t>
            </a:r>
            <a:r>
              <a:rPr lang="hu-HU" altLang="en-US" sz="3200" b="1" i="1"/>
              <a:t>r</a:t>
            </a:r>
            <a:r>
              <a:rPr lang="hu-HU" altLang="en-US" sz="3200" i="1" baseline="-25000"/>
              <a:t>i</a:t>
            </a:r>
            <a:endParaRPr lang="hu-HU" altLang="en-US" sz="3200"/>
          </a:p>
        </p:txBody>
      </p:sp>
      <p:sp>
        <p:nvSpPr>
          <p:cNvPr id="25" name="Line 43"/>
          <p:cNvSpPr>
            <a:spLocks noChangeShapeType="1"/>
          </p:cNvSpPr>
          <p:nvPr/>
        </p:nvSpPr>
        <p:spPr bwMode="auto">
          <a:xfrm>
            <a:off x="7401415" y="3080544"/>
            <a:ext cx="108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 name="Rectangle 44"/>
          <p:cNvSpPr>
            <a:spLocks noChangeArrowheads="1"/>
          </p:cNvSpPr>
          <p:nvPr/>
        </p:nvSpPr>
        <p:spPr bwMode="auto">
          <a:xfrm>
            <a:off x="7423640" y="3028156"/>
            <a:ext cx="9032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3200">
                <a:latin typeface="Symbol" pitchFamily="18" charset="2"/>
              </a:rPr>
              <a:t>S</a:t>
            </a:r>
            <a:r>
              <a:rPr lang="hu-HU" altLang="en-US" sz="3200"/>
              <a:t> </a:t>
            </a:r>
            <a:r>
              <a:rPr lang="hu-HU" altLang="en-US" sz="3200" i="1"/>
              <a:t>m</a:t>
            </a:r>
            <a:r>
              <a:rPr lang="hu-HU" altLang="en-US" sz="3200" i="1" baseline="-25000"/>
              <a:t>j</a:t>
            </a:r>
            <a:endParaRPr lang="hu-HU" altLang="en-US" sz="3200"/>
          </a:p>
        </p:txBody>
      </p:sp>
      <p:sp>
        <p:nvSpPr>
          <p:cNvPr id="27" name="Szövegdoboz 27"/>
          <p:cNvSpPr txBox="1">
            <a:spLocks noChangeArrowheads="1"/>
          </p:cNvSpPr>
          <p:nvPr/>
        </p:nvSpPr>
        <p:spPr bwMode="auto">
          <a:xfrm>
            <a:off x="6045797" y="1088740"/>
            <a:ext cx="30461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latin typeface="+mn-lt"/>
              </a:rPr>
              <a:t>F</a:t>
            </a:r>
            <a:r>
              <a:rPr lang="hu-HU" altLang="en-US" dirty="0" err="1" smtClean="0">
                <a:latin typeface="+mn-lt"/>
              </a:rPr>
              <a:t>izikából</a:t>
            </a:r>
            <a:r>
              <a:rPr lang="en-US" altLang="en-US" dirty="0" smtClean="0">
                <a:latin typeface="+mn-lt"/>
              </a:rPr>
              <a:t>: </a:t>
            </a:r>
            <a:endParaRPr lang="hu-HU" altLang="en-US" dirty="0" smtClean="0">
              <a:latin typeface="+mn-lt"/>
            </a:endParaRPr>
          </a:p>
          <a:p>
            <a:r>
              <a:rPr lang="en-US" altLang="en-US" dirty="0" err="1" smtClean="0">
                <a:latin typeface="+mn-lt"/>
              </a:rPr>
              <a:t>forgat</a:t>
            </a:r>
            <a:r>
              <a:rPr lang="hu-HU" altLang="en-US" dirty="0" err="1" smtClean="0">
                <a:latin typeface="+mn-lt"/>
              </a:rPr>
              <a:t>ónyomaték</a:t>
            </a:r>
            <a:r>
              <a:rPr lang="hu-HU" altLang="en-US" dirty="0" smtClean="0">
                <a:latin typeface="+mn-lt"/>
              </a:rPr>
              <a:t> zérus</a:t>
            </a:r>
            <a:endParaRPr lang="hu-HU" altLang="en-US" dirty="0">
              <a:latin typeface="+mn-lt"/>
            </a:endParaRPr>
          </a:p>
        </p:txBody>
      </p:sp>
      <p:sp>
        <p:nvSpPr>
          <p:cNvPr id="28" name="Téglalap 27"/>
          <p:cNvSpPr/>
          <p:nvPr/>
        </p:nvSpPr>
        <p:spPr>
          <a:xfrm>
            <a:off x="6144231" y="1764155"/>
            <a:ext cx="2964273" cy="523220"/>
          </a:xfrm>
          <a:prstGeom prst="rect">
            <a:avLst/>
          </a:prstGeom>
        </p:spPr>
        <p:txBody>
          <a:bodyPr wrap="none">
            <a:spAutoFit/>
          </a:bodyPr>
          <a:lstStyle/>
          <a:p>
            <a:r>
              <a:rPr lang="hu-HU" altLang="en-US" sz="2800" dirty="0">
                <a:latin typeface="Symbol" pitchFamily="18" charset="2"/>
              </a:rPr>
              <a:t>S</a:t>
            </a:r>
            <a:r>
              <a:rPr lang="hu-HU" altLang="en-US" sz="2800" dirty="0"/>
              <a:t> (</a:t>
            </a:r>
            <a:r>
              <a:rPr lang="hu-HU" altLang="en-US" sz="2800" b="1" i="1" dirty="0" err="1" smtClean="0"/>
              <a:t>r</a:t>
            </a:r>
            <a:r>
              <a:rPr lang="hu-HU" altLang="en-US" sz="2800" i="1" baseline="-25000" dirty="0" err="1" smtClean="0"/>
              <a:t>i</a:t>
            </a:r>
            <a:r>
              <a:rPr lang="hu-HU" altLang="en-US" sz="2800" b="1" i="1" dirty="0" smtClean="0"/>
              <a:t> </a:t>
            </a:r>
            <a:r>
              <a:rPr lang="hu-HU" altLang="en-US" sz="2800" dirty="0" smtClean="0"/>
              <a:t>– </a:t>
            </a:r>
            <a:r>
              <a:rPr lang="hu-HU" altLang="en-US" sz="2800" b="1" i="1" dirty="0" smtClean="0"/>
              <a:t>r</a:t>
            </a:r>
            <a:r>
              <a:rPr lang="hu-HU" altLang="en-US" sz="2800" dirty="0" smtClean="0"/>
              <a:t>)</a:t>
            </a:r>
            <a:r>
              <a:rPr lang="hu-HU" altLang="en-US" sz="2800" b="1" i="1" dirty="0" smtClean="0"/>
              <a:t> </a:t>
            </a:r>
            <a:r>
              <a:rPr lang="hu-HU" altLang="en-US" sz="2800" b="1" dirty="0">
                <a:cs typeface="Times New Roman" panose="02020603050405020304" pitchFamily="18" charset="0"/>
                <a:sym typeface="Symbol" pitchFamily="18" charset="2"/>
              </a:rPr>
              <a:t> </a:t>
            </a:r>
            <a:r>
              <a:rPr lang="hu-HU" altLang="en-US" sz="2800" i="1" dirty="0" smtClean="0"/>
              <a:t>m</a:t>
            </a:r>
            <a:r>
              <a:rPr lang="hu-HU" altLang="en-US" sz="2800" i="1" baseline="-25000" dirty="0" smtClean="0"/>
              <a:t>i</a:t>
            </a:r>
            <a:r>
              <a:rPr lang="en-US" altLang="en-US" sz="800" b="1" i="1" dirty="0" smtClean="0"/>
              <a:t> </a:t>
            </a:r>
            <a:r>
              <a:rPr lang="hu-HU" altLang="en-US" sz="2800" b="1" i="1" dirty="0" smtClean="0"/>
              <a:t>g </a:t>
            </a:r>
            <a:r>
              <a:rPr lang="en-US" altLang="en-US" sz="2800" dirty="0" smtClean="0"/>
              <a:t>= 0</a:t>
            </a:r>
            <a:endParaRPr lang="hu-HU" altLang="en-US" sz="2800" dirty="0"/>
          </a:p>
        </p:txBody>
      </p:sp>
      <p:sp>
        <p:nvSpPr>
          <p:cNvPr id="29" name="Téglalap 28"/>
          <p:cNvSpPr/>
          <p:nvPr/>
        </p:nvSpPr>
        <p:spPr>
          <a:xfrm>
            <a:off x="6609253" y="2418556"/>
            <a:ext cx="2035124" cy="1337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8" name="Freeform 20"/>
          <p:cNvSpPr>
            <a:spLocks/>
          </p:cNvSpPr>
          <p:nvPr/>
        </p:nvSpPr>
        <p:spPr bwMode="auto">
          <a:xfrm>
            <a:off x="1223702" y="2962114"/>
            <a:ext cx="1368425" cy="15113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233493" name="Freeform 21"/>
          <p:cNvSpPr>
            <a:spLocks/>
          </p:cNvSpPr>
          <p:nvPr/>
        </p:nvSpPr>
        <p:spPr bwMode="auto">
          <a:xfrm>
            <a:off x="3311264" y="2096926"/>
            <a:ext cx="1728788" cy="21590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C000"/>
          </a:solidFill>
          <a:ln w="12700" cap="flat" cmpd="sng">
            <a:solidFill>
              <a:schemeClr val="accent2"/>
            </a:solidFill>
            <a:prstDash val="solid"/>
            <a:round/>
            <a:headEnd/>
            <a:tailEnd/>
          </a:ln>
        </p:spPr>
        <p:txBody>
          <a:bodyPr wrap="none" anchor="ctr"/>
          <a:lstStyle/>
          <a:p>
            <a:pPr>
              <a:defRPr/>
            </a:pPr>
            <a:endParaRPr lang="hu-HU"/>
          </a:p>
        </p:txBody>
      </p:sp>
      <p:sp>
        <p:nvSpPr>
          <p:cNvPr id="13314" name="Line 22"/>
          <p:cNvSpPr>
            <a:spLocks noChangeShapeType="1"/>
          </p:cNvSpPr>
          <p:nvPr/>
        </p:nvSpPr>
        <p:spPr bwMode="auto">
          <a:xfrm flipV="1">
            <a:off x="1295139" y="1809589"/>
            <a:ext cx="3455988"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33474" name="Rectangle 2"/>
          <p:cNvSpPr>
            <a:spLocks noGrp="1" noChangeArrowheads="1"/>
          </p:cNvSpPr>
          <p:nvPr>
            <p:ph type="title"/>
          </p:nvPr>
        </p:nvSpPr>
        <p:spPr>
          <a:xfrm>
            <a:off x="-2089" y="224644"/>
            <a:ext cx="9146089" cy="1143000"/>
          </a:xfrm>
        </p:spPr>
        <p:txBody>
          <a:bodyPr>
            <a:normAutofit fontScale="90000"/>
          </a:bodyPr>
          <a:lstStyle/>
          <a:p>
            <a:pPr>
              <a:defRPr/>
            </a:pPr>
            <a:r>
              <a:rPr lang="hu-HU" dirty="0" smtClean="0">
                <a:solidFill>
                  <a:srgbClr val="FF0000"/>
                </a:solidFill>
              </a:rPr>
              <a:t>Egyenes</a:t>
            </a:r>
            <a:r>
              <a:rPr lang="hu-HU" dirty="0">
                <a:solidFill>
                  <a:srgbClr val="FF0000"/>
                </a:solidFill>
              </a:rPr>
              <a:t>/</a:t>
            </a:r>
            <a:r>
              <a:rPr lang="en-US" dirty="0" smtClean="0">
                <a:solidFill>
                  <a:srgbClr val="FF0000"/>
                </a:solidFill>
              </a:rPr>
              <a:t>s</a:t>
            </a:r>
            <a:r>
              <a:rPr lang="hu-HU" dirty="0" err="1" smtClean="0">
                <a:solidFill>
                  <a:srgbClr val="FF0000"/>
                </a:solidFill>
              </a:rPr>
              <a:t>zakasz</a:t>
            </a:r>
            <a:r>
              <a:rPr lang="hu-HU" dirty="0" smtClean="0">
                <a:solidFill>
                  <a:srgbClr val="FF0000"/>
                </a:solidFill>
              </a:rPr>
              <a:t>: két pont kombinációja</a:t>
            </a:r>
          </a:p>
        </p:txBody>
      </p:sp>
      <p:sp>
        <p:nvSpPr>
          <p:cNvPr id="13316" name="Oval 4"/>
          <p:cNvSpPr>
            <a:spLocks noChangeArrowheads="1"/>
          </p:cNvSpPr>
          <p:nvPr/>
        </p:nvSpPr>
        <p:spPr bwMode="auto">
          <a:xfrm>
            <a:off x="1798377" y="2817651"/>
            <a:ext cx="215900" cy="223838"/>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800"/>
          </a:p>
        </p:txBody>
      </p:sp>
      <p:sp>
        <p:nvSpPr>
          <p:cNvPr id="233491" name="Oval 19"/>
          <p:cNvSpPr>
            <a:spLocks noChangeArrowheads="1"/>
          </p:cNvSpPr>
          <p:nvPr/>
        </p:nvSpPr>
        <p:spPr bwMode="auto">
          <a:xfrm>
            <a:off x="4030402" y="1944526"/>
            <a:ext cx="225425" cy="225425"/>
          </a:xfrm>
          <a:prstGeom prst="ellipse">
            <a:avLst/>
          </a:prstGeom>
          <a:solidFill>
            <a:srgbClr val="FFC000"/>
          </a:solidFill>
          <a:ln w="12700">
            <a:solidFill>
              <a:schemeClr val="accent2"/>
            </a:solidFill>
            <a:round/>
            <a:headEnd/>
            <a:tailEnd/>
          </a:ln>
        </p:spPr>
        <p:txBody>
          <a:bodyPr wrap="none" anchor="ctr"/>
          <a:lstStyle/>
          <a:p>
            <a:pPr>
              <a:defRPr/>
            </a:pPr>
            <a:endParaRPr lang="en-US"/>
          </a:p>
        </p:txBody>
      </p:sp>
      <p:sp>
        <p:nvSpPr>
          <p:cNvPr id="13320" name="Oval 23"/>
          <p:cNvSpPr>
            <a:spLocks noChangeArrowheads="1"/>
          </p:cNvSpPr>
          <p:nvPr/>
        </p:nvSpPr>
        <p:spPr bwMode="auto">
          <a:xfrm>
            <a:off x="2519102" y="2528726"/>
            <a:ext cx="225425" cy="2254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800"/>
          </a:p>
        </p:txBody>
      </p:sp>
      <p:sp>
        <p:nvSpPr>
          <p:cNvPr id="13321" name="Rectangle 5"/>
          <p:cNvSpPr>
            <a:spLocks noChangeArrowheads="1"/>
          </p:cNvSpPr>
          <p:nvPr/>
        </p:nvSpPr>
        <p:spPr bwMode="auto">
          <a:xfrm>
            <a:off x="827088" y="5373688"/>
            <a:ext cx="30241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i="1"/>
              <a:t>x</a:t>
            </a:r>
            <a:r>
              <a:rPr lang="en-US" altLang="en-US" sz="3200"/>
              <a:t>(</a:t>
            </a:r>
            <a:r>
              <a:rPr lang="en-US" altLang="en-US" sz="3200" i="1"/>
              <a:t>t</a:t>
            </a:r>
            <a:r>
              <a:rPr lang="en-US" altLang="en-US" sz="3200"/>
              <a:t>)=</a:t>
            </a:r>
            <a:r>
              <a:rPr lang="en-US" altLang="en-US" sz="3200" i="1"/>
              <a:t>x</a:t>
            </a:r>
            <a:r>
              <a:rPr lang="hu-HU" altLang="en-US" sz="3200" baseline="-25000"/>
              <a:t>1</a:t>
            </a:r>
            <a:r>
              <a:rPr lang="en-US" altLang="en-US" sz="3200"/>
              <a:t>(1-</a:t>
            </a:r>
            <a:r>
              <a:rPr lang="en-US" altLang="en-US" sz="3200" i="1"/>
              <a:t>t</a:t>
            </a:r>
            <a:r>
              <a:rPr lang="en-US" altLang="en-US" sz="3200"/>
              <a:t>)</a:t>
            </a:r>
            <a:r>
              <a:rPr lang="en-US" altLang="en-US" sz="3200" i="1"/>
              <a:t>+ x</a:t>
            </a:r>
            <a:r>
              <a:rPr lang="en-US" altLang="en-US" sz="3200" baseline="-25000"/>
              <a:t>2</a:t>
            </a:r>
            <a:r>
              <a:rPr lang="en-US" altLang="en-US" sz="3200" i="1"/>
              <a:t>t</a:t>
            </a:r>
            <a:endParaRPr lang="en-US" altLang="en-US" sz="3200"/>
          </a:p>
          <a:p>
            <a:r>
              <a:rPr lang="en-US" altLang="en-US" sz="3200" i="1"/>
              <a:t>y</a:t>
            </a:r>
            <a:r>
              <a:rPr lang="en-US" altLang="en-US" sz="3200"/>
              <a:t>(</a:t>
            </a:r>
            <a:r>
              <a:rPr lang="en-US" altLang="en-US" sz="3200" i="1"/>
              <a:t>t</a:t>
            </a:r>
            <a:r>
              <a:rPr lang="en-US" altLang="en-US" sz="3200"/>
              <a:t>)=</a:t>
            </a:r>
            <a:r>
              <a:rPr lang="en-US" altLang="en-US" sz="3200" i="1"/>
              <a:t>y</a:t>
            </a:r>
            <a:r>
              <a:rPr lang="hu-HU" altLang="en-US" sz="3200" baseline="-25000"/>
              <a:t>1</a:t>
            </a:r>
            <a:r>
              <a:rPr lang="en-US" altLang="en-US" sz="3200"/>
              <a:t>(1-</a:t>
            </a:r>
            <a:r>
              <a:rPr lang="en-US" altLang="en-US" sz="3200" i="1"/>
              <a:t>t</a:t>
            </a:r>
            <a:r>
              <a:rPr lang="en-US" altLang="en-US" sz="3200"/>
              <a:t>)</a:t>
            </a:r>
            <a:r>
              <a:rPr lang="en-US" altLang="en-US" sz="3200" i="1"/>
              <a:t>+ y</a:t>
            </a:r>
            <a:r>
              <a:rPr lang="en-US" altLang="en-US" sz="3200" baseline="-25000"/>
              <a:t>2</a:t>
            </a:r>
            <a:r>
              <a:rPr lang="en-US" altLang="en-US" sz="3200" i="1"/>
              <a:t>t</a:t>
            </a:r>
            <a:r>
              <a:rPr lang="en-US" altLang="en-US" sz="3200"/>
              <a:t>  </a:t>
            </a:r>
          </a:p>
        </p:txBody>
      </p:sp>
      <p:sp>
        <p:nvSpPr>
          <p:cNvPr id="13322" name="Rectangle 6"/>
          <p:cNvSpPr>
            <a:spLocks noChangeArrowheads="1"/>
          </p:cNvSpPr>
          <p:nvPr/>
        </p:nvSpPr>
        <p:spPr bwMode="auto">
          <a:xfrm>
            <a:off x="755650" y="5300663"/>
            <a:ext cx="3132138" cy="1341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3" name="Rectangle 42"/>
          <p:cNvSpPr>
            <a:spLocks noChangeArrowheads="1"/>
          </p:cNvSpPr>
          <p:nvPr/>
        </p:nvSpPr>
        <p:spPr bwMode="auto">
          <a:xfrm>
            <a:off x="6137276" y="2362473"/>
            <a:ext cx="2462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3200" b="1" i="1"/>
              <a:t>r</a:t>
            </a:r>
            <a:r>
              <a:rPr lang="hu-HU" altLang="en-US" sz="3200"/>
              <a:t> =</a:t>
            </a:r>
            <a:endParaRPr lang="hu-HU" altLang="en-US" sz="3200" i="1" baseline="-25000"/>
          </a:p>
        </p:txBody>
      </p:sp>
      <p:sp>
        <p:nvSpPr>
          <p:cNvPr id="13324" name="Rectangle 41"/>
          <p:cNvSpPr>
            <a:spLocks noChangeArrowheads="1"/>
          </p:cNvSpPr>
          <p:nvPr/>
        </p:nvSpPr>
        <p:spPr bwMode="auto">
          <a:xfrm>
            <a:off x="6784976" y="2060848"/>
            <a:ext cx="1139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3200">
                <a:latin typeface="Symbol" pitchFamily="18" charset="2"/>
              </a:rPr>
              <a:t>S</a:t>
            </a:r>
            <a:r>
              <a:rPr lang="hu-HU" altLang="en-US" sz="3200"/>
              <a:t> </a:t>
            </a:r>
            <a:r>
              <a:rPr lang="hu-HU" altLang="en-US" sz="3200" i="1"/>
              <a:t>m</a:t>
            </a:r>
            <a:r>
              <a:rPr lang="hu-HU" altLang="en-US" sz="3200" i="1" baseline="-25000"/>
              <a:t>i</a:t>
            </a:r>
            <a:r>
              <a:rPr lang="hu-HU" altLang="en-US" sz="3200" b="1" i="1"/>
              <a:t>r</a:t>
            </a:r>
            <a:r>
              <a:rPr lang="hu-HU" altLang="en-US" sz="3200" i="1" baseline="-25000"/>
              <a:t>i</a:t>
            </a:r>
            <a:endParaRPr lang="hu-HU" altLang="en-US" sz="3200"/>
          </a:p>
        </p:txBody>
      </p:sp>
      <p:sp>
        <p:nvSpPr>
          <p:cNvPr id="13325" name="Line 43"/>
          <p:cNvSpPr>
            <a:spLocks noChangeShapeType="1"/>
          </p:cNvSpPr>
          <p:nvPr/>
        </p:nvSpPr>
        <p:spPr bwMode="auto">
          <a:xfrm>
            <a:off x="6929438" y="2722836"/>
            <a:ext cx="108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3326" name="Rectangle 44"/>
          <p:cNvSpPr>
            <a:spLocks noChangeArrowheads="1"/>
          </p:cNvSpPr>
          <p:nvPr/>
        </p:nvSpPr>
        <p:spPr bwMode="auto">
          <a:xfrm>
            <a:off x="6951663" y="2670448"/>
            <a:ext cx="9032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3200">
                <a:latin typeface="Symbol" pitchFamily="18" charset="2"/>
              </a:rPr>
              <a:t>S</a:t>
            </a:r>
            <a:r>
              <a:rPr lang="hu-HU" altLang="en-US" sz="3200"/>
              <a:t> </a:t>
            </a:r>
            <a:r>
              <a:rPr lang="hu-HU" altLang="en-US" sz="3200" i="1"/>
              <a:t>m</a:t>
            </a:r>
            <a:r>
              <a:rPr lang="hu-HU" altLang="en-US" sz="3200" i="1" baseline="-25000"/>
              <a:t>j</a:t>
            </a:r>
            <a:endParaRPr lang="hu-HU" altLang="en-US" sz="3200"/>
          </a:p>
        </p:txBody>
      </p:sp>
      <p:sp>
        <p:nvSpPr>
          <p:cNvPr id="13327" name="Téglalap 31"/>
          <p:cNvSpPr>
            <a:spLocks noChangeArrowheads="1"/>
          </p:cNvSpPr>
          <p:nvPr/>
        </p:nvSpPr>
        <p:spPr bwMode="auto">
          <a:xfrm>
            <a:off x="647439" y="2457289"/>
            <a:ext cx="1073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a:t>(</a:t>
            </a:r>
            <a:r>
              <a:rPr lang="en-US" altLang="en-US" sz="2800" i="1"/>
              <a:t>x</a:t>
            </a:r>
            <a:r>
              <a:rPr lang="hu-HU" altLang="en-US" sz="2800" baseline="-25000"/>
              <a:t>1</a:t>
            </a:r>
            <a:r>
              <a:rPr lang="hu-HU" altLang="en-US" sz="2800" i="1"/>
              <a:t>,</a:t>
            </a:r>
            <a:r>
              <a:rPr lang="en-US" altLang="en-US" sz="2800" i="1"/>
              <a:t>y</a:t>
            </a:r>
            <a:r>
              <a:rPr lang="hu-HU" altLang="en-US" sz="2800" baseline="-25000"/>
              <a:t>1</a:t>
            </a:r>
            <a:r>
              <a:rPr lang="en-US" altLang="en-US" sz="2800"/>
              <a:t>)</a:t>
            </a:r>
            <a:endParaRPr lang="hu-HU" altLang="en-US" sz="2800"/>
          </a:p>
        </p:txBody>
      </p:sp>
      <p:sp>
        <p:nvSpPr>
          <p:cNvPr id="13328" name="Téglalap 32"/>
          <p:cNvSpPr>
            <a:spLocks noChangeArrowheads="1"/>
          </p:cNvSpPr>
          <p:nvPr/>
        </p:nvSpPr>
        <p:spPr bwMode="auto">
          <a:xfrm>
            <a:off x="3743064" y="1304764"/>
            <a:ext cx="1073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a:t>(</a:t>
            </a:r>
            <a:r>
              <a:rPr lang="en-US" altLang="en-US" sz="2800" i="1"/>
              <a:t>x</a:t>
            </a:r>
            <a:r>
              <a:rPr lang="en-US" altLang="en-US" sz="2800" baseline="-25000"/>
              <a:t>2</a:t>
            </a:r>
            <a:r>
              <a:rPr lang="hu-HU" altLang="en-US" sz="2800" i="1"/>
              <a:t>,</a:t>
            </a:r>
            <a:r>
              <a:rPr lang="en-US" altLang="en-US" sz="2800" i="1"/>
              <a:t>y</a:t>
            </a:r>
            <a:r>
              <a:rPr lang="en-US" altLang="en-US" sz="2800" baseline="-25000"/>
              <a:t>2</a:t>
            </a:r>
            <a:r>
              <a:rPr lang="en-US" altLang="en-US" sz="2800"/>
              <a:t>)</a:t>
            </a:r>
            <a:endParaRPr lang="hu-HU" altLang="en-US" sz="2800"/>
          </a:p>
        </p:txBody>
      </p:sp>
      <p:sp>
        <p:nvSpPr>
          <p:cNvPr id="13329" name="Téglalap 33"/>
          <p:cNvSpPr>
            <a:spLocks noChangeArrowheads="1"/>
          </p:cNvSpPr>
          <p:nvPr/>
        </p:nvSpPr>
        <p:spPr bwMode="auto">
          <a:xfrm>
            <a:off x="1382452" y="3752689"/>
            <a:ext cx="102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i="1">
                <a:cs typeface="Times New Roman" pitchFamily="18" charset="0"/>
              </a:rPr>
              <a:t>m</a:t>
            </a:r>
            <a:r>
              <a:rPr lang="hu-HU" altLang="en-US" baseline="-25000"/>
              <a:t>1</a:t>
            </a:r>
            <a:r>
              <a:rPr lang="en-US" altLang="en-US">
                <a:cs typeface="Times New Roman" pitchFamily="18" charset="0"/>
              </a:rPr>
              <a:t>=1-</a:t>
            </a:r>
            <a:r>
              <a:rPr lang="en-US" altLang="en-US" i="1"/>
              <a:t>t</a:t>
            </a:r>
            <a:endParaRPr lang="hu-HU" altLang="en-US"/>
          </a:p>
        </p:txBody>
      </p:sp>
      <p:sp>
        <p:nvSpPr>
          <p:cNvPr id="13330" name="Téglalap 34"/>
          <p:cNvSpPr>
            <a:spLocks noChangeArrowheads="1"/>
          </p:cNvSpPr>
          <p:nvPr/>
        </p:nvSpPr>
        <p:spPr bwMode="auto">
          <a:xfrm>
            <a:off x="3800214" y="3320889"/>
            <a:ext cx="76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i="1">
                <a:cs typeface="Times New Roman" pitchFamily="18" charset="0"/>
              </a:rPr>
              <a:t>m</a:t>
            </a:r>
            <a:r>
              <a:rPr lang="en-US" altLang="en-US" baseline="-25000"/>
              <a:t>2</a:t>
            </a:r>
            <a:r>
              <a:rPr lang="en-US" altLang="en-US">
                <a:cs typeface="Times New Roman" pitchFamily="18" charset="0"/>
              </a:rPr>
              <a:t>=</a:t>
            </a:r>
            <a:r>
              <a:rPr lang="en-US" altLang="en-US" i="1"/>
              <a:t>t</a:t>
            </a:r>
            <a:endParaRPr lang="hu-HU" altLang="en-US"/>
          </a:p>
        </p:txBody>
      </p:sp>
      <p:sp>
        <p:nvSpPr>
          <p:cNvPr id="13331" name="Téglalap 35"/>
          <p:cNvSpPr>
            <a:spLocks noChangeArrowheads="1"/>
          </p:cNvSpPr>
          <p:nvPr/>
        </p:nvSpPr>
        <p:spPr bwMode="auto">
          <a:xfrm>
            <a:off x="1871402" y="1952464"/>
            <a:ext cx="151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a:t>(</a:t>
            </a:r>
            <a:r>
              <a:rPr lang="en-US" altLang="en-US" sz="2800" i="1"/>
              <a:t>x</a:t>
            </a:r>
            <a:r>
              <a:rPr lang="en-US" altLang="en-US" sz="2800"/>
              <a:t>(</a:t>
            </a:r>
            <a:r>
              <a:rPr lang="en-US" altLang="en-US" sz="2800" i="1"/>
              <a:t>t</a:t>
            </a:r>
            <a:r>
              <a:rPr lang="en-US" altLang="en-US" sz="2800"/>
              <a:t>)</a:t>
            </a:r>
            <a:r>
              <a:rPr lang="en-US" altLang="en-US" sz="2800" i="1"/>
              <a:t>,y</a:t>
            </a:r>
            <a:r>
              <a:rPr lang="en-US" altLang="en-US" sz="2800"/>
              <a:t>(</a:t>
            </a:r>
            <a:r>
              <a:rPr lang="en-US" altLang="en-US" sz="2800" i="1"/>
              <a:t>t</a:t>
            </a:r>
            <a:r>
              <a:rPr lang="en-US" altLang="en-US" sz="2800"/>
              <a:t>))</a:t>
            </a:r>
            <a:endParaRPr lang="hu-HU" altLang="en-US" sz="2800"/>
          </a:p>
        </p:txBody>
      </p:sp>
      <p:sp>
        <p:nvSpPr>
          <p:cNvPr id="13332" name="Rectangle 24"/>
          <p:cNvSpPr>
            <a:spLocks noChangeArrowheads="1"/>
          </p:cNvSpPr>
          <p:nvPr/>
        </p:nvSpPr>
        <p:spPr bwMode="auto">
          <a:xfrm>
            <a:off x="4859338" y="4797425"/>
            <a:ext cx="4286751"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3200" b="1" i="1" dirty="0">
                <a:sym typeface="Symbol" pitchFamily="18" charset="2"/>
              </a:rPr>
              <a:t>r</a:t>
            </a:r>
            <a:r>
              <a:rPr lang="en-US" altLang="en-US" sz="3200" dirty="0"/>
              <a:t>(</a:t>
            </a:r>
            <a:r>
              <a:rPr lang="en-US" altLang="en-US" sz="3200" i="1" dirty="0"/>
              <a:t>t</a:t>
            </a:r>
            <a:r>
              <a:rPr lang="en-US" altLang="en-US" sz="3200" dirty="0"/>
              <a:t>)</a:t>
            </a:r>
            <a:r>
              <a:rPr lang="hu-HU" altLang="en-US" sz="3200" b="1" i="1" dirty="0">
                <a:sym typeface="Symbol" pitchFamily="18" charset="2"/>
              </a:rPr>
              <a:t> </a:t>
            </a:r>
            <a:r>
              <a:rPr lang="en-GB" altLang="en-US" sz="3200" b="1" i="1" dirty="0">
                <a:sym typeface="Symbol" pitchFamily="18" charset="2"/>
              </a:rPr>
              <a:t>= r</a:t>
            </a:r>
            <a:r>
              <a:rPr lang="en-GB" altLang="en-US" sz="3200" baseline="-25000" dirty="0">
                <a:sym typeface="Symbol" pitchFamily="18" charset="2"/>
              </a:rPr>
              <a:t>0 </a:t>
            </a:r>
            <a:r>
              <a:rPr lang="hu-HU" altLang="en-US" sz="3200" dirty="0"/>
              <a:t>+ </a:t>
            </a:r>
            <a:r>
              <a:rPr lang="en-GB" altLang="en-US" sz="3200" b="1" i="1" dirty="0"/>
              <a:t>v</a:t>
            </a:r>
            <a:r>
              <a:rPr lang="hu-HU" altLang="en-US" sz="3200" dirty="0"/>
              <a:t> </a:t>
            </a:r>
            <a:r>
              <a:rPr lang="hu-HU" altLang="en-US" sz="3200" i="1" dirty="0">
                <a:sym typeface="Symbol" pitchFamily="18" charset="2"/>
              </a:rPr>
              <a:t>t</a:t>
            </a:r>
            <a:r>
              <a:rPr lang="en-GB" altLang="en-US" sz="3200" i="1" dirty="0">
                <a:sym typeface="Symbol" pitchFamily="18" charset="2"/>
              </a:rPr>
              <a:t>,   t</a:t>
            </a:r>
            <a:r>
              <a:rPr lang="en-GB" altLang="en-US" sz="3200" i="1" dirty="0" smtClean="0">
                <a:sym typeface="Symbol" pitchFamily="18" charset="2"/>
              </a:rPr>
              <a:t></a:t>
            </a:r>
            <a:r>
              <a:rPr lang="hu-HU" altLang="en-US" sz="3200" i="1" dirty="0" smtClean="0">
                <a:sym typeface="Symbol" pitchFamily="18" charset="2"/>
              </a:rPr>
              <a:t> </a:t>
            </a:r>
            <a:r>
              <a:rPr lang="hu-HU" altLang="en-US" sz="3200" dirty="0" smtClean="0">
                <a:sym typeface="Symbol" pitchFamily="18" charset="2"/>
              </a:rPr>
              <a:t>(</a:t>
            </a:r>
            <a:r>
              <a:rPr lang="en-GB" altLang="en-US" sz="3200" i="1" dirty="0" smtClean="0">
                <a:sym typeface="Symbol" pitchFamily="18" charset="2"/>
              </a:rPr>
              <a:t>-</a:t>
            </a:r>
            <a:r>
              <a:rPr lang="en-GB" altLang="en-US" sz="3200" i="1" dirty="0">
                <a:sym typeface="Symbol" pitchFamily="18" charset="2"/>
              </a:rPr>
              <a:t>∞,</a:t>
            </a:r>
            <a:r>
              <a:rPr lang="en-GB" altLang="en-US" sz="3200" i="1" dirty="0" smtClean="0">
                <a:sym typeface="Symbol" pitchFamily="18" charset="2"/>
              </a:rPr>
              <a:t>∞</a:t>
            </a:r>
            <a:r>
              <a:rPr lang="hu-HU" altLang="en-US" sz="3200" dirty="0" smtClean="0">
                <a:sym typeface="Symbol" pitchFamily="18" charset="2"/>
              </a:rPr>
              <a:t>)</a:t>
            </a:r>
            <a:endParaRPr lang="en-GB" altLang="en-US" sz="3200" dirty="0">
              <a:sym typeface="Symbol" pitchFamily="18" charset="2"/>
            </a:endParaRPr>
          </a:p>
          <a:p>
            <a:pPr lvl="2" algn="l">
              <a:spcBef>
                <a:spcPct val="20000"/>
              </a:spcBef>
              <a:buClr>
                <a:schemeClr val="accent1"/>
              </a:buClr>
              <a:buSzPct val="62000"/>
              <a:buFont typeface="Monotype Sorts" pitchFamily="2" charset="2"/>
              <a:buNone/>
            </a:pPr>
            <a:endParaRPr lang="en-GB" altLang="en-US" sz="1200" i="1" dirty="0">
              <a:sym typeface="Symbol" pitchFamily="18" charset="2"/>
            </a:endParaRPr>
          </a:p>
          <a:p>
            <a:pPr algn="l"/>
            <a:r>
              <a:rPr lang="en-GB" altLang="en-US" sz="3200" i="1" dirty="0">
                <a:sym typeface="Symbol" pitchFamily="18" charset="2"/>
              </a:rPr>
              <a:t>x</a:t>
            </a:r>
            <a:r>
              <a:rPr lang="en-US" altLang="en-US" sz="3200" dirty="0"/>
              <a:t>(</a:t>
            </a:r>
            <a:r>
              <a:rPr lang="en-US" altLang="en-US" sz="3200" i="1" dirty="0"/>
              <a:t>t</a:t>
            </a:r>
            <a:r>
              <a:rPr lang="en-US" altLang="en-US" sz="3200" dirty="0"/>
              <a:t>)</a:t>
            </a:r>
            <a:r>
              <a:rPr lang="en-GB" altLang="en-US" sz="3200" i="1" dirty="0">
                <a:sym typeface="Symbol" pitchFamily="18" charset="2"/>
              </a:rPr>
              <a:t> = x</a:t>
            </a:r>
            <a:r>
              <a:rPr lang="en-GB" altLang="en-US" sz="3200" baseline="-25000" dirty="0">
                <a:sym typeface="Symbol" pitchFamily="18" charset="2"/>
              </a:rPr>
              <a:t>1 </a:t>
            </a:r>
            <a:r>
              <a:rPr lang="hu-HU" altLang="en-US" sz="3200" dirty="0"/>
              <a:t>+ </a:t>
            </a:r>
            <a:r>
              <a:rPr lang="en-GB" altLang="en-US" sz="3200" i="1" dirty="0" err="1"/>
              <a:t>v</a:t>
            </a:r>
            <a:r>
              <a:rPr lang="en-GB" altLang="en-US" sz="3200" i="1" baseline="-25000" dirty="0" err="1">
                <a:sym typeface="Symbol" pitchFamily="18" charset="2"/>
              </a:rPr>
              <a:t>x</a:t>
            </a:r>
            <a:r>
              <a:rPr lang="hu-HU" altLang="en-US" sz="3200" dirty="0"/>
              <a:t> </a:t>
            </a:r>
            <a:r>
              <a:rPr lang="hu-HU" altLang="en-US" sz="3200" i="1" dirty="0">
                <a:sym typeface="Symbol" pitchFamily="18" charset="2"/>
              </a:rPr>
              <a:t>t</a:t>
            </a:r>
            <a:endParaRPr lang="en-GB" altLang="en-US" sz="3200" i="1" dirty="0">
              <a:sym typeface="Symbol" pitchFamily="18" charset="2"/>
            </a:endParaRPr>
          </a:p>
          <a:p>
            <a:pPr algn="l"/>
            <a:r>
              <a:rPr lang="en-GB" altLang="en-US" sz="3200" i="1" dirty="0">
                <a:sym typeface="Symbol" pitchFamily="18" charset="2"/>
              </a:rPr>
              <a:t>y</a:t>
            </a:r>
            <a:r>
              <a:rPr lang="en-US" altLang="en-US" sz="3200" dirty="0"/>
              <a:t>(</a:t>
            </a:r>
            <a:r>
              <a:rPr lang="en-US" altLang="en-US" sz="3200" i="1" dirty="0"/>
              <a:t>t</a:t>
            </a:r>
            <a:r>
              <a:rPr lang="en-US" altLang="en-US" sz="3200" dirty="0"/>
              <a:t>)</a:t>
            </a:r>
            <a:r>
              <a:rPr lang="en-GB" altLang="en-US" sz="3200" i="1" dirty="0">
                <a:sym typeface="Symbol" pitchFamily="18" charset="2"/>
              </a:rPr>
              <a:t> = y</a:t>
            </a:r>
            <a:r>
              <a:rPr lang="en-GB" altLang="en-US" sz="3200" baseline="-25000" dirty="0">
                <a:sym typeface="Symbol" pitchFamily="18" charset="2"/>
              </a:rPr>
              <a:t>1 </a:t>
            </a:r>
            <a:r>
              <a:rPr lang="hu-HU" altLang="en-US" sz="3200" dirty="0"/>
              <a:t>+ </a:t>
            </a:r>
            <a:r>
              <a:rPr lang="en-GB" altLang="en-US" sz="3200" i="1" dirty="0" err="1"/>
              <a:t>v</a:t>
            </a:r>
            <a:r>
              <a:rPr lang="en-GB" altLang="en-US" sz="3200" i="1" baseline="-25000" dirty="0" err="1">
                <a:sym typeface="Symbol" pitchFamily="18" charset="2"/>
              </a:rPr>
              <a:t>y</a:t>
            </a:r>
            <a:r>
              <a:rPr lang="hu-HU" altLang="en-US" sz="3200" dirty="0"/>
              <a:t> </a:t>
            </a:r>
            <a:r>
              <a:rPr lang="hu-HU" altLang="en-US" sz="3200" i="1" dirty="0">
                <a:sym typeface="Symbol" pitchFamily="18" charset="2"/>
              </a:rPr>
              <a:t>t</a:t>
            </a:r>
            <a:r>
              <a:rPr lang="en-GB" altLang="en-US" sz="3200" b="1" i="1" dirty="0">
                <a:sym typeface="Symbol" pitchFamily="18" charset="2"/>
              </a:rPr>
              <a:t> </a:t>
            </a:r>
            <a:endParaRPr lang="hu-HU" altLang="en-US" sz="3200" b="1" i="1" dirty="0">
              <a:sym typeface="Symbol" pitchFamily="18" charset="2"/>
            </a:endParaRPr>
          </a:p>
        </p:txBody>
      </p:sp>
      <p:sp>
        <p:nvSpPr>
          <p:cNvPr id="13333" name="Rectangle 26"/>
          <p:cNvSpPr>
            <a:spLocks noChangeArrowheads="1"/>
          </p:cNvSpPr>
          <p:nvPr/>
        </p:nvSpPr>
        <p:spPr bwMode="auto">
          <a:xfrm>
            <a:off x="4787900" y="4797425"/>
            <a:ext cx="4248150" cy="1873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40" name="Egyenes összekötő nyíllal 39"/>
          <p:cNvCxnSpPr>
            <a:cxnSpLocks noChangeShapeType="1"/>
          </p:cNvCxnSpPr>
          <p:nvPr/>
        </p:nvCxnSpPr>
        <p:spPr bwMode="auto">
          <a:xfrm flipV="1">
            <a:off x="2015864" y="2239801"/>
            <a:ext cx="2085975" cy="831850"/>
          </a:xfrm>
          <a:prstGeom prst="straightConnector1">
            <a:avLst/>
          </a:prstGeom>
          <a:noFill/>
          <a:ln w="38100"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43" name="Téglalap 42"/>
          <p:cNvSpPr>
            <a:spLocks noChangeArrowheads="1"/>
          </p:cNvSpPr>
          <p:nvPr/>
        </p:nvSpPr>
        <p:spPr bwMode="auto">
          <a:xfrm>
            <a:off x="2796914" y="2673189"/>
            <a:ext cx="342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sz="2800" b="1" i="1" dirty="0">
                <a:solidFill>
                  <a:srgbClr val="00B050"/>
                </a:solidFill>
              </a:rPr>
              <a:t>v</a:t>
            </a:r>
            <a:endParaRPr lang="hu-HU" altLang="en-US" sz="2800" dirty="0">
              <a:solidFill>
                <a:srgbClr val="00B050"/>
              </a:solidFill>
            </a:endParaRPr>
          </a:p>
        </p:txBody>
      </p:sp>
      <p:sp>
        <p:nvSpPr>
          <p:cNvPr id="13336" name="Line 6"/>
          <p:cNvSpPr>
            <a:spLocks noChangeShapeType="1"/>
          </p:cNvSpPr>
          <p:nvPr/>
        </p:nvSpPr>
        <p:spPr bwMode="auto">
          <a:xfrm flipV="1">
            <a:off x="431539" y="3851114"/>
            <a:ext cx="0" cy="622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3337" name="Line 7"/>
          <p:cNvSpPr>
            <a:spLocks noChangeShapeType="1"/>
          </p:cNvSpPr>
          <p:nvPr/>
        </p:nvSpPr>
        <p:spPr bwMode="auto">
          <a:xfrm>
            <a:off x="431539" y="4473414"/>
            <a:ext cx="6477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3338" name="Text Box 12"/>
          <p:cNvSpPr txBox="1">
            <a:spLocks noChangeArrowheads="1"/>
          </p:cNvSpPr>
          <p:nvPr/>
        </p:nvSpPr>
        <p:spPr bwMode="auto">
          <a:xfrm>
            <a:off x="287077" y="3465351"/>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a:t>
            </a:r>
            <a:endParaRPr lang="hu-HU" altLang="en-US"/>
          </a:p>
        </p:txBody>
      </p:sp>
      <p:sp>
        <p:nvSpPr>
          <p:cNvPr id="13339" name="Text Box 28"/>
          <p:cNvSpPr txBox="1">
            <a:spLocks noChangeArrowheads="1"/>
          </p:cNvSpPr>
          <p:nvPr/>
        </p:nvSpPr>
        <p:spPr bwMode="auto">
          <a:xfrm>
            <a:off x="791902" y="4040026"/>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x</a:t>
            </a:r>
            <a:endParaRPr lang="hu-HU" altLang="en-US"/>
          </a:p>
        </p:txBody>
      </p:sp>
      <p:sp>
        <p:nvSpPr>
          <p:cNvPr id="13341" name="Szövegdoboz 28"/>
          <p:cNvSpPr txBox="1">
            <a:spLocks noChangeArrowheads="1"/>
          </p:cNvSpPr>
          <p:nvPr/>
        </p:nvSpPr>
        <p:spPr bwMode="auto">
          <a:xfrm>
            <a:off x="5452415" y="4292600"/>
            <a:ext cx="2904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Paraméteres egyenlet</a:t>
            </a:r>
          </a:p>
        </p:txBody>
      </p:sp>
      <p:sp>
        <p:nvSpPr>
          <p:cNvPr id="2" name="Téglalap 1"/>
          <p:cNvSpPr/>
          <p:nvPr/>
        </p:nvSpPr>
        <p:spPr>
          <a:xfrm>
            <a:off x="6137276" y="2060848"/>
            <a:ext cx="2035124" cy="1337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05"/>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 calcmode="lin" valueType="num">
                                      <p:cBhvr>
                                        <p:cTn id="9" dur="500" fill="hold"/>
                                        <p:tgtEl>
                                          <p:spTgt spid="43"/>
                                        </p:tgtEl>
                                        <p:attrNameLst>
                                          <p:attrName>ppt_x</p:attrName>
                                        </p:attrNameLst>
                                      </p:cBhvr>
                                      <p:tavLst>
                                        <p:tav tm="0">
                                          <p:val>
                                            <p:strVal val="#ppt_x-.2"/>
                                          </p:val>
                                        </p:tav>
                                        <p:tav tm="100000">
                                          <p:val>
                                            <p:strVal val="#ppt_x"/>
                                          </p:val>
                                        </p:tav>
                                      </p:tavLst>
                                    </p:anim>
                                    <p:anim calcmode="lin" valueType="num">
                                      <p:cBhvr>
                                        <p:cTn id="10" dur="500" fill="hold"/>
                                        <p:tgtEl>
                                          <p:spTgt spid="43"/>
                                        </p:tgtEl>
                                        <p:attrNameLst>
                                          <p:attrName>ppt_y</p:attrName>
                                        </p:attrNameLst>
                                      </p:cBhvr>
                                      <p:tavLst>
                                        <p:tav tm="0">
                                          <p:val>
                                            <p:strVal val="#ppt_y"/>
                                          </p:val>
                                        </p:tav>
                                        <p:tav tm="100000">
                                          <p:val>
                                            <p:strVal val="#ppt_y"/>
                                          </p:val>
                                        </p:tav>
                                      </p:tavLst>
                                    </p:anim>
                                    <p:animEffect transition="in" filter="fade">
                                      <p:cBhvr>
                                        <p:cTn id="11" dur="500"/>
                                        <p:tgtEl>
                                          <p:spTgt spid="43"/>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strVal val="#ppt_w*0.05"/>
                                          </p:val>
                                        </p:tav>
                                        <p:tav tm="100000">
                                          <p:val>
                                            <p:strVal val="#ppt_w"/>
                                          </p:val>
                                        </p:tav>
                                      </p:tavLst>
                                    </p:anim>
                                    <p:anim calcmode="lin" valueType="num">
                                      <p:cBhvr>
                                        <p:cTn id="15" dur="500" fill="hold"/>
                                        <p:tgtEl>
                                          <p:spTgt spid="40"/>
                                        </p:tgtEl>
                                        <p:attrNameLst>
                                          <p:attrName>ppt_h</p:attrName>
                                        </p:attrNameLst>
                                      </p:cBhvr>
                                      <p:tavLst>
                                        <p:tav tm="0">
                                          <p:val>
                                            <p:strVal val="#ppt_h"/>
                                          </p:val>
                                        </p:tav>
                                        <p:tav tm="100000">
                                          <p:val>
                                            <p:strVal val="#ppt_h"/>
                                          </p:val>
                                        </p:tav>
                                      </p:tavLst>
                                    </p:anim>
                                    <p:anim calcmode="lin" valueType="num">
                                      <p:cBhvr>
                                        <p:cTn id="16" dur="500" fill="hold"/>
                                        <p:tgtEl>
                                          <p:spTgt spid="40"/>
                                        </p:tgtEl>
                                        <p:attrNameLst>
                                          <p:attrName>ppt_x</p:attrName>
                                        </p:attrNameLst>
                                      </p:cBhvr>
                                      <p:tavLst>
                                        <p:tav tm="0">
                                          <p:val>
                                            <p:strVal val="#ppt_x-.2"/>
                                          </p:val>
                                        </p:tav>
                                        <p:tav tm="100000">
                                          <p:val>
                                            <p:strVal val="#ppt_x"/>
                                          </p:val>
                                        </p:tav>
                                      </p:tavLst>
                                    </p:anim>
                                    <p:anim calcmode="lin" valueType="num">
                                      <p:cBhvr>
                                        <p:cTn id="17" dur="500" fill="hold"/>
                                        <p:tgtEl>
                                          <p:spTgt spid="40"/>
                                        </p:tgtEl>
                                        <p:attrNameLst>
                                          <p:attrName>ppt_y</p:attrName>
                                        </p:attrNameLst>
                                      </p:cBhvr>
                                      <p:tavLst>
                                        <p:tav tm="0">
                                          <p:val>
                                            <p:strVal val="#ppt_y"/>
                                          </p:val>
                                        </p:tav>
                                        <p:tav tm="100000">
                                          <p:val>
                                            <p:strVal val="#ppt_y"/>
                                          </p:val>
                                        </p:tav>
                                      </p:tavLst>
                                    </p:anim>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5" name="Line 15"/>
          <p:cNvSpPr>
            <a:spLocks noChangeShapeType="1"/>
          </p:cNvSpPr>
          <p:nvPr/>
        </p:nvSpPr>
        <p:spPr bwMode="auto">
          <a:xfrm flipV="1">
            <a:off x="468314" y="2787649"/>
            <a:ext cx="912812" cy="12874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61" name="Line 20"/>
          <p:cNvSpPr>
            <a:spLocks noChangeShapeType="1"/>
          </p:cNvSpPr>
          <p:nvPr/>
        </p:nvSpPr>
        <p:spPr bwMode="auto">
          <a:xfrm flipV="1">
            <a:off x="1187450" y="5373688"/>
            <a:ext cx="1584325" cy="1008062"/>
          </a:xfrm>
          <a:prstGeom prst="line">
            <a:avLst/>
          </a:prstGeom>
          <a:noFill/>
          <a:ln w="57150">
            <a:solidFill>
              <a:srgbClr val="CC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56354" name="Rectangle 2"/>
          <p:cNvSpPr>
            <a:spLocks noGrp="1" noChangeArrowheads="1"/>
          </p:cNvSpPr>
          <p:nvPr>
            <p:ph type="title"/>
          </p:nvPr>
        </p:nvSpPr>
        <p:spPr>
          <a:xfrm>
            <a:off x="684213" y="44450"/>
            <a:ext cx="7772400" cy="1143000"/>
          </a:xfrm>
        </p:spPr>
        <p:txBody>
          <a:bodyPr/>
          <a:lstStyle/>
          <a:p>
            <a:pPr>
              <a:defRPr/>
            </a:pPr>
            <a:r>
              <a:rPr lang="en-GB" dirty="0" smtClean="0">
                <a:solidFill>
                  <a:srgbClr val="FF0000"/>
                </a:solidFill>
              </a:rPr>
              <a:t>2D </a:t>
            </a:r>
            <a:r>
              <a:rPr lang="hu-HU" dirty="0" smtClean="0">
                <a:solidFill>
                  <a:srgbClr val="FF0000"/>
                </a:solidFill>
              </a:rPr>
              <a:t>egyenes</a:t>
            </a:r>
          </a:p>
        </p:txBody>
      </p:sp>
      <p:sp>
        <p:nvSpPr>
          <p:cNvPr id="14339" name="Rectangle 4"/>
          <p:cNvSpPr>
            <a:spLocks noChangeArrowheads="1"/>
          </p:cNvSpPr>
          <p:nvPr/>
        </p:nvSpPr>
        <p:spPr bwMode="auto">
          <a:xfrm>
            <a:off x="3600450" y="1216025"/>
            <a:ext cx="53467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2" algn="l">
              <a:spcBef>
                <a:spcPct val="20000"/>
              </a:spcBef>
              <a:buClr>
                <a:schemeClr val="accent1"/>
              </a:buClr>
              <a:buSzPct val="62000"/>
              <a:buFont typeface="Monotype Sorts" pitchFamily="2" charset="2"/>
              <a:buNone/>
            </a:pPr>
            <a:r>
              <a:rPr lang="en-GB" altLang="en-US" sz="3200" b="1" i="1" dirty="0"/>
              <a:t>n</a:t>
            </a:r>
            <a:r>
              <a:rPr lang="en-GB" altLang="en-US" sz="3200" dirty="0">
                <a:sym typeface="Symbol" pitchFamily="18" charset="2"/>
              </a:rPr>
              <a:t>(</a:t>
            </a:r>
            <a:r>
              <a:rPr lang="en-GB" altLang="en-US" sz="3200" b="1" i="1" dirty="0">
                <a:sym typeface="Symbol" pitchFamily="18" charset="2"/>
              </a:rPr>
              <a:t>r</a:t>
            </a:r>
            <a:r>
              <a:rPr lang="en-GB" altLang="en-US" sz="3200" dirty="0">
                <a:sym typeface="Symbol" pitchFamily="18" charset="2"/>
              </a:rPr>
              <a:t> – </a:t>
            </a:r>
            <a:r>
              <a:rPr lang="en-GB" altLang="en-US" sz="3200" b="1" i="1" dirty="0">
                <a:sym typeface="Symbol" pitchFamily="18" charset="2"/>
              </a:rPr>
              <a:t>r</a:t>
            </a:r>
            <a:r>
              <a:rPr lang="en-GB" altLang="en-US" sz="3200" baseline="-25000" dirty="0">
                <a:sym typeface="Symbol" pitchFamily="18" charset="2"/>
              </a:rPr>
              <a:t>0</a:t>
            </a:r>
            <a:r>
              <a:rPr lang="en-GB" altLang="en-US" sz="3200" dirty="0">
                <a:sym typeface="Symbol" pitchFamily="18" charset="2"/>
              </a:rPr>
              <a:t>) = 0</a:t>
            </a:r>
            <a:endParaRPr lang="en-GB" altLang="en-US" sz="1600" i="1" dirty="0">
              <a:sym typeface="Symbol" pitchFamily="18" charset="2"/>
            </a:endParaRPr>
          </a:p>
          <a:p>
            <a:pPr lvl="2" algn="l">
              <a:spcBef>
                <a:spcPct val="20000"/>
              </a:spcBef>
              <a:buClr>
                <a:schemeClr val="accent1"/>
              </a:buClr>
              <a:buSzPct val="62000"/>
              <a:buFont typeface="Monotype Sorts" pitchFamily="2" charset="2"/>
              <a:buNone/>
            </a:pPr>
            <a:r>
              <a:rPr lang="en-GB" altLang="en-US" sz="3200" i="1" dirty="0" err="1">
                <a:sym typeface="Symbol" pitchFamily="18" charset="2"/>
              </a:rPr>
              <a:t>n</a:t>
            </a:r>
            <a:r>
              <a:rPr lang="en-GB" altLang="en-US" sz="3200" i="1" baseline="-25000" dirty="0" err="1">
                <a:sym typeface="Symbol" pitchFamily="18" charset="2"/>
              </a:rPr>
              <a:t>x</a:t>
            </a:r>
            <a:r>
              <a:rPr lang="en-GB" altLang="en-US" sz="3200" i="1" baseline="-25000" dirty="0">
                <a:sym typeface="Symbol" pitchFamily="18" charset="2"/>
              </a:rPr>
              <a:t> </a:t>
            </a:r>
            <a:r>
              <a:rPr lang="en-GB" altLang="en-US" sz="3200" dirty="0">
                <a:sym typeface="Symbol" pitchFamily="18" charset="2"/>
              </a:rPr>
              <a:t>(</a:t>
            </a:r>
            <a:r>
              <a:rPr lang="en-GB" altLang="en-US" sz="3200" i="1" dirty="0">
                <a:sym typeface="Symbol" pitchFamily="18" charset="2"/>
              </a:rPr>
              <a:t>x</a:t>
            </a:r>
            <a:r>
              <a:rPr lang="en-GB" altLang="en-US" sz="3200" dirty="0">
                <a:sym typeface="Symbol" pitchFamily="18" charset="2"/>
              </a:rPr>
              <a:t> – </a:t>
            </a:r>
            <a:r>
              <a:rPr lang="en-GB" altLang="en-US" sz="3200" i="1" dirty="0">
                <a:sym typeface="Symbol" pitchFamily="18" charset="2"/>
              </a:rPr>
              <a:t>x</a:t>
            </a:r>
            <a:r>
              <a:rPr lang="en-GB" altLang="en-US" sz="3200" baseline="-25000" dirty="0">
                <a:sym typeface="Symbol" pitchFamily="18" charset="2"/>
              </a:rPr>
              <a:t>0</a:t>
            </a:r>
            <a:r>
              <a:rPr lang="en-GB" altLang="en-US" sz="3200" dirty="0">
                <a:sym typeface="Symbol" pitchFamily="18" charset="2"/>
              </a:rPr>
              <a:t>) + </a:t>
            </a:r>
            <a:r>
              <a:rPr lang="en-GB" altLang="en-US" sz="3200" i="1" dirty="0" err="1">
                <a:sym typeface="Symbol" pitchFamily="18" charset="2"/>
              </a:rPr>
              <a:t>n</a:t>
            </a:r>
            <a:r>
              <a:rPr lang="en-GB" altLang="en-US" sz="3200" i="1" baseline="-25000" dirty="0" err="1">
                <a:sym typeface="Symbol" pitchFamily="18" charset="2"/>
              </a:rPr>
              <a:t>y</a:t>
            </a:r>
            <a:r>
              <a:rPr lang="en-GB" altLang="en-US" sz="3200" i="1" baseline="-25000" dirty="0">
                <a:sym typeface="Symbol" pitchFamily="18" charset="2"/>
              </a:rPr>
              <a:t> </a:t>
            </a:r>
            <a:r>
              <a:rPr lang="en-GB" altLang="en-US" sz="3200" dirty="0">
                <a:sym typeface="Symbol" pitchFamily="18" charset="2"/>
              </a:rPr>
              <a:t>(</a:t>
            </a:r>
            <a:r>
              <a:rPr lang="en-GB" altLang="en-US" sz="3200" i="1" dirty="0">
                <a:sym typeface="Symbol" pitchFamily="18" charset="2"/>
              </a:rPr>
              <a:t>y</a:t>
            </a:r>
            <a:r>
              <a:rPr lang="en-GB" altLang="en-US" sz="3200" dirty="0">
                <a:sym typeface="Symbol" pitchFamily="18" charset="2"/>
              </a:rPr>
              <a:t> – </a:t>
            </a:r>
            <a:r>
              <a:rPr lang="en-GB" altLang="en-US" sz="3200" i="1" dirty="0">
                <a:sym typeface="Symbol" pitchFamily="18" charset="2"/>
              </a:rPr>
              <a:t>y</a:t>
            </a:r>
            <a:r>
              <a:rPr lang="en-GB" altLang="en-US" sz="3200" baseline="-25000" dirty="0">
                <a:sym typeface="Symbol" pitchFamily="18" charset="2"/>
              </a:rPr>
              <a:t>0</a:t>
            </a:r>
            <a:r>
              <a:rPr lang="en-GB" altLang="en-US" sz="3200" dirty="0">
                <a:sym typeface="Symbol" pitchFamily="18" charset="2"/>
              </a:rPr>
              <a:t>) = 0</a:t>
            </a:r>
          </a:p>
          <a:p>
            <a:pPr lvl="2" algn="l">
              <a:spcBef>
                <a:spcPct val="20000"/>
              </a:spcBef>
              <a:buClr>
                <a:schemeClr val="accent1"/>
              </a:buClr>
              <a:buSzPct val="62000"/>
              <a:buFont typeface="Monotype Sorts" pitchFamily="2" charset="2"/>
              <a:buNone/>
            </a:pPr>
            <a:r>
              <a:rPr lang="en-GB" altLang="en-US" sz="3200" i="1" dirty="0" err="1">
                <a:sym typeface="Symbol" pitchFamily="18" charset="2"/>
              </a:rPr>
              <a:t>ax</a:t>
            </a:r>
            <a:r>
              <a:rPr lang="en-GB" altLang="en-US" sz="3200" i="1" dirty="0">
                <a:sym typeface="Symbol" pitchFamily="18" charset="2"/>
              </a:rPr>
              <a:t> + by + c</a:t>
            </a:r>
            <a:r>
              <a:rPr lang="en-GB" altLang="en-US" sz="3200" dirty="0">
                <a:sym typeface="Symbol" pitchFamily="18" charset="2"/>
              </a:rPr>
              <a:t> = 0</a:t>
            </a:r>
          </a:p>
          <a:p>
            <a:pPr lvl="2" algn="l">
              <a:spcBef>
                <a:spcPct val="20000"/>
              </a:spcBef>
              <a:buClr>
                <a:schemeClr val="accent1"/>
              </a:buClr>
              <a:buSzPct val="62000"/>
              <a:buFont typeface="Monotype Sorts" pitchFamily="2" charset="2"/>
              <a:buNone/>
            </a:pPr>
            <a:r>
              <a:rPr lang="en-GB" altLang="en-US" sz="3200" dirty="0">
                <a:sym typeface="Symbol" pitchFamily="18" charset="2"/>
              </a:rPr>
              <a:t>(</a:t>
            </a:r>
            <a:r>
              <a:rPr lang="en-GB" altLang="en-US" sz="3200" i="1" dirty="0">
                <a:sym typeface="Symbol" pitchFamily="18" charset="2"/>
              </a:rPr>
              <a:t>x, y</a:t>
            </a:r>
            <a:r>
              <a:rPr lang="en-GB" altLang="en-US" sz="3200" dirty="0">
                <a:sym typeface="Symbol" pitchFamily="18" charset="2"/>
              </a:rPr>
              <a:t>, 1)  (</a:t>
            </a:r>
            <a:r>
              <a:rPr lang="en-GB" altLang="en-US" sz="3200" i="1" dirty="0">
                <a:sym typeface="Symbol" pitchFamily="18" charset="2"/>
              </a:rPr>
              <a:t>a, b, c</a:t>
            </a:r>
            <a:r>
              <a:rPr lang="en-GB" altLang="en-US" sz="3200" dirty="0">
                <a:sym typeface="Symbol" pitchFamily="18" charset="2"/>
              </a:rPr>
              <a:t>) = 0</a:t>
            </a:r>
            <a:endParaRPr lang="hu-HU" altLang="en-US" sz="3200" dirty="0">
              <a:sym typeface="Symbol" pitchFamily="18" charset="2"/>
            </a:endParaRPr>
          </a:p>
        </p:txBody>
      </p:sp>
      <p:sp>
        <p:nvSpPr>
          <p:cNvPr id="14340" name="Line 5"/>
          <p:cNvSpPr>
            <a:spLocks noChangeShapeType="1"/>
          </p:cNvSpPr>
          <p:nvPr/>
        </p:nvSpPr>
        <p:spPr bwMode="auto">
          <a:xfrm flipV="1">
            <a:off x="757238" y="2130425"/>
            <a:ext cx="3024187" cy="7207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4341" name="Line 6"/>
          <p:cNvSpPr>
            <a:spLocks noChangeShapeType="1"/>
          </p:cNvSpPr>
          <p:nvPr/>
        </p:nvSpPr>
        <p:spPr bwMode="auto">
          <a:xfrm flipV="1">
            <a:off x="466725" y="1924050"/>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2" name="Line 7"/>
          <p:cNvSpPr>
            <a:spLocks noChangeShapeType="1"/>
          </p:cNvSpPr>
          <p:nvPr/>
        </p:nvSpPr>
        <p:spPr bwMode="auto">
          <a:xfrm>
            <a:off x="466725" y="4057650"/>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3" name="Oval 8"/>
          <p:cNvSpPr>
            <a:spLocks noChangeArrowheads="1"/>
          </p:cNvSpPr>
          <p:nvPr/>
        </p:nvSpPr>
        <p:spPr bwMode="auto">
          <a:xfrm>
            <a:off x="1333500" y="263525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344" name="Text Box 12"/>
          <p:cNvSpPr txBox="1">
            <a:spLocks noChangeArrowheads="1"/>
          </p:cNvSpPr>
          <p:nvPr/>
        </p:nvSpPr>
        <p:spPr bwMode="auto">
          <a:xfrm>
            <a:off x="107950" y="19145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a:t>
            </a:r>
            <a:endParaRPr lang="hu-HU" altLang="en-US"/>
          </a:p>
        </p:txBody>
      </p:sp>
      <p:sp>
        <p:nvSpPr>
          <p:cNvPr id="14346" name="Rectangle 16"/>
          <p:cNvSpPr>
            <a:spLocks noChangeArrowheads="1"/>
          </p:cNvSpPr>
          <p:nvPr/>
        </p:nvSpPr>
        <p:spPr bwMode="auto">
          <a:xfrm>
            <a:off x="900113" y="21304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sym typeface="Symbol" pitchFamily="18" charset="2"/>
              </a:rPr>
              <a:t>r</a:t>
            </a:r>
            <a:r>
              <a:rPr lang="en-GB" altLang="en-US" baseline="-25000">
                <a:sym typeface="Symbol" pitchFamily="18" charset="2"/>
              </a:rPr>
              <a:t>0</a:t>
            </a:r>
            <a:endParaRPr lang="hu-HU" altLang="en-US" baseline="-25000">
              <a:sym typeface="Symbol" pitchFamily="18" charset="2"/>
            </a:endParaRPr>
          </a:p>
        </p:txBody>
      </p:sp>
      <p:sp>
        <p:nvSpPr>
          <p:cNvPr id="14347" name="Rectangle 17"/>
          <p:cNvSpPr>
            <a:spLocks noChangeArrowheads="1"/>
          </p:cNvSpPr>
          <p:nvPr/>
        </p:nvSpPr>
        <p:spPr bwMode="auto">
          <a:xfrm>
            <a:off x="3205163" y="2346325"/>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sym typeface="Symbol" pitchFamily="18" charset="2"/>
              </a:rPr>
              <a:t>r</a:t>
            </a:r>
            <a:endParaRPr lang="hu-HU" altLang="en-US" b="1" i="1">
              <a:sym typeface="Symbol" pitchFamily="18" charset="2"/>
            </a:endParaRPr>
          </a:p>
        </p:txBody>
      </p:sp>
      <p:sp>
        <p:nvSpPr>
          <p:cNvPr id="14348" name="Oval 18"/>
          <p:cNvSpPr>
            <a:spLocks noChangeArrowheads="1"/>
          </p:cNvSpPr>
          <p:nvPr/>
        </p:nvSpPr>
        <p:spPr bwMode="auto">
          <a:xfrm>
            <a:off x="3133725" y="2203450"/>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349" name="Line 19"/>
          <p:cNvSpPr>
            <a:spLocks noChangeShapeType="1"/>
          </p:cNvSpPr>
          <p:nvPr/>
        </p:nvSpPr>
        <p:spPr bwMode="auto">
          <a:xfrm flipV="1">
            <a:off x="468313" y="2346325"/>
            <a:ext cx="2665412" cy="17287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50" name="Line 20"/>
          <p:cNvSpPr>
            <a:spLocks noChangeShapeType="1"/>
          </p:cNvSpPr>
          <p:nvPr/>
        </p:nvSpPr>
        <p:spPr bwMode="auto">
          <a:xfrm flipV="1">
            <a:off x="2052638" y="2058988"/>
            <a:ext cx="1008062" cy="215900"/>
          </a:xfrm>
          <a:prstGeom prst="line">
            <a:avLst/>
          </a:prstGeom>
          <a:noFill/>
          <a:ln w="57150">
            <a:solidFill>
              <a:srgbClr val="CC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51" name="Rectangle 21"/>
          <p:cNvSpPr>
            <a:spLocks noChangeArrowheads="1"/>
          </p:cNvSpPr>
          <p:nvPr/>
        </p:nvSpPr>
        <p:spPr bwMode="auto">
          <a:xfrm>
            <a:off x="1982788" y="1554163"/>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sym typeface="Symbol" pitchFamily="18" charset="2"/>
              </a:rPr>
              <a:t>v</a:t>
            </a:r>
            <a:r>
              <a:rPr lang="en-GB" altLang="en-US" b="1" i="1">
                <a:sym typeface="Symbol" pitchFamily="18" charset="2"/>
              </a:rPr>
              <a:t> </a:t>
            </a:r>
            <a:r>
              <a:rPr lang="hu-HU" altLang="en-US" b="1">
                <a:sym typeface="Symbol" pitchFamily="18" charset="2"/>
              </a:rPr>
              <a:t>irány vektor</a:t>
            </a:r>
          </a:p>
        </p:txBody>
      </p:sp>
      <p:sp>
        <p:nvSpPr>
          <p:cNvPr id="14352" name="Rectangle 22"/>
          <p:cNvSpPr>
            <a:spLocks noChangeArrowheads="1"/>
          </p:cNvSpPr>
          <p:nvPr/>
        </p:nvSpPr>
        <p:spPr bwMode="auto">
          <a:xfrm>
            <a:off x="276225" y="979488"/>
            <a:ext cx="2322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sym typeface="Symbol" pitchFamily="18" charset="2"/>
              </a:rPr>
              <a:t>n</a:t>
            </a:r>
            <a:r>
              <a:rPr lang="en-GB" altLang="en-US" b="1" i="1">
                <a:sym typeface="Symbol" pitchFamily="18" charset="2"/>
              </a:rPr>
              <a:t> </a:t>
            </a:r>
            <a:r>
              <a:rPr lang="en-US" altLang="en-US" b="1">
                <a:sym typeface="Symbol" pitchFamily="18" charset="2"/>
              </a:rPr>
              <a:t>norm</a:t>
            </a:r>
            <a:r>
              <a:rPr lang="hu-HU" altLang="en-US" b="1">
                <a:sym typeface="Symbol" pitchFamily="18" charset="2"/>
              </a:rPr>
              <a:t>á</a:t>
            </a:r>
            <a:r>
              <a:rPr lang="en-US" altLang="en-US" b="1">
                <a:sym typeface="Symbol" pitchFamily="18" charset="2"/>
              </a:rPr>
              <a:t>l ve</a:t>
            </a:r>
            <a:r>
              <a:rPr lang="hu-HU" altLang="en-US" b="1">
                <a:sym typeface="Symbol" pitchFamily="18" charset="2"/>
              </a:rPr>
              <a:t>k</a:t>
            </a:r>
            <a:r>
              <a:rPr lang="en-US" altLang="en-US" b="1">
                <a:sym typeface="Symbol" pitchFamily="18" charset="2"/>
              </a:rPr>
              <a:t>tor</a:t>
            </a:r>
            <a:endParaRPr lang="hu-HU" altLang="en-US" b="1">
              <a:sym typeface="Symbol" pitchFamily="18" charset="2"/>
            </a:endParaRPr>
          </a:p>
        </p:txBody>
      </p:sp>
      <p:sp>
        <p:nvSpPr>
          <p:cNvPr id="14353" name="Line 23"/>
          <p:cNvSpPr>
            <a:spLocks noChangeShapeType="1"/>
          </p:cNvSpPr>
          <p:nvPr/>
        </p:nvSpPr>
        <p:spPr bwMode="auto">
          <a:xfrm flipH="1" flipV="1">
            <a:off x="1476375" y="1411288"/>
            <a:ext cx="215900" cy="935037"/>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54" name="Rectangle 25"/>
          <p:cNvSpPr>
            <a:spLocks noChangeArrowheads="1"/>
          </p:cNvSpPr>
          <p:nvPr/>
        </p:nvSpPr>
        <p:spPr bwMode="auto">
          <a:xfrm>
            <a:off x="4321175" y="1228725"/>
            <a:ext cx="4679950" cy="23780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355" name="Text Box 28"/>
          <p:cNvSpPr txBox="1">
            <a:spLocks noChangeArrowheads="1"/>
          </p:cNvSpPr>
          <p:nvPr/>
        </p:nvSpPr>
        <p:spPr bwMode="auto">
          <a:xfrm>
            <a:off x="2052638" y="3571875"/>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x</a:t>
            </a:r>
            <a:endParaRPr lang="hu-HU" altLang="en-US"/>
          </a:p>
        </p:txBody>
      </p:sp>
      <p:sp>
        <p:nvSpPr>
          <p:cNvPr id="14356" name="Szövegdoboz 19"/>
          <p:cNvSpPr txBox="1">
            <a:spLocks noChangeArrowheads="1"/>
          </p:cNvSpPr>
          <p:nvPr/>
        </p:nvSpPr>
        <p:spPr bwMode="auto">
          <a:xfrm>
            <a:off x="117475" y="4508500"/>
            <a:ext cx="377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u="sng"/>
              <a:t>2D egyenestől mért távolság:</a:t>
            </a:r>
          </a:p>
        </p:txBody>
      </p:sp>
      <p:sp>
        <p:nvSpPr>
          <p:cNvPr id="14357" name="Line 5"/>
          <p:cNvSpPr>
            <a:spLocks noChangeShapeType="1"/>
          </p:cNvSpPr>
          <p:nvPr/>
        </p:nvSpPr>
        <p:spPr bwMode="auto">
          <a:xfrm flipV="1">
            <a:off x="539750" y="5805488"/>
            <a:ext cx="3024188" cy="7207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4358" name="Oval 8"/>
          <p:cNvSpPr>
            <a:spLocks noChangeArrowheads="1"/>
          </p:cNvSpPr>
          <p:nvPr/>
        </p:nvSpPr>
        <p:spPr bwMode="auto">
          <a:xfrm>
            <a:off x="1116013" y="631031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359" name="Line 23"/>
          <p:cNvSpPr>
            <a:spLocks noChangeShapeType="1"/>
          </p:cNvSpPr>
          <p:nvPr/>
        </p:nvSpPr>
        <p:spPr bwMode="auto">
          <a:xfrm flipH="1" flipV="1">
            <a:off x="2700338" y="5013325"/>
            <a:ext cx="215900" cy="935038"/>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60" name="Rectangle 16"/>
          <p:cNvSpPr>
            <a:spLocks noChangeArrowheads="1"/>
          </p:cNvSpPr>
          <p:nvPr/>
        </p:nvSpPr>
        <p:spPr bwMode="auto">
          <a:xfrm>
            <a:off x="900113" y="580548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sym typeface="Symbol" pitchFamily="18" charset="2"/>
              </a:rPr>
              <a:t>r</a:t>
            </a:r>
            <a:r>
              <a:rPr lang="en-GB" altLang="en-US" baseline="-25000">
                <a:sym typeface="Symbol" pitchFamily="18" charset="2"/>
              </a:rPr>
              <a:t>0</a:t>
            </a:r>
            <a:endParaRPr lang="hu-HU" altLang="en-US" baseline="-25000">
              <a:sym typeface="Symbol" pitchFamily="18" charset="2"/>
            </a:endParaRPr>
          </a:p>
        </p:txBody>
      </p:sp>
      <p:sp>
        <p:nvSpPr>
          <p:cNvPr id="14362" name="Oval 18"/>
          <p:cNvSpPr>
            <a:spLocks noChangeArrowheads="1"/>
          </p:cNvSpPr>
          <p:nvPr/>
        </p:nvSpPr>
        <p:spPr bwMode="auto">
          <a:xfrm>
            <a:off x="2700338" y="5300663"/>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363" name="Rectangle 17"/>
          <p:cNvSpPr>
            <a:spLocks noChangeArrowheads="1"/>
          </p:cNvSpPr>
          <p:nvPr/>
        </p:nvSpPr>
        <p:spPr bwMode="auto">
          <a:xfrm>
            <a:off x="2843213" y="5084763"/>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sym typeface="Symbol" pitchFamily="18" charset="2"/>
              </a:rPr>
              <a:t>r</a:t>
            </a:r>
            <a:endParaRPr lang="hu-HU" altLang="en-US" b="1" i="1">
              <a:sym typeface="Symbol" pitchFamily="18" charset="2"/>
            </a:endParaRPr>
          </a:p>
        </p:txBody>
      </p:sp>
      <p:sp>
        <p:nvSpPr>
          <p:cNvPr id="14364" name="Rectangle 22"/>
          <p:cNvSpPr>
            <a:spLocks noChangeArrowheads="1"/>
          </p:cNvSpPr>
          <p:nvPr/>
        </p:nvSpPr>
        <p:spPr bwMode="auto">
          <a:xfrm>
            <a:off x="377825" y="4941888"/>
            <a:ext cx="2322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sym typeface="Symbol" pitchFamily="18" charset="2"/>
              </a:rPr>
              <a:t>n</a:t>
            </a:r>
            <a:r>
              <a:rPr lang="en-GB" altLang="en-US" b="1" i="1">
                <a:sym typeface="Symbol" pitchFamily="18" charset="2"/>
              </a:rPr>
              <a:t> </a:t>
            </a:r>
            <a:r>
              <a:rPr lang="en-US" altLang="en-US" b="1">
                <a:sym typeface="Symbol" pitchFamily="18" charset="2"/>
              </a:rPr>
              <a:t>norm</a:t>
            </a:r>
            <a:r>
              <a:rPr lang="hu-HU" altLang="en-US" b="1">
                <a:sym typeface="Symbol" pitchFamily="18" charset="2"/>
              </a:rPr>
              <a:t>á</a:t>
            </a:r>
            <a:r>
              <a:rPr lang="en-US" altLang="en-US" b="1">
                <a:sym typeface="Symbol" pitchFamily="18" charset="2"/>
              </a:rPr>
              <a:t>l ve</a:t>
            </a:r>
            <a:r>
              <a:rPr lang="hu-HU" altLang="en-US" b="1">
                <a:sym typeface="Symbol" pitchFamily="18" charset="2"/>
              </a:rPr>
              <a:t>k</a:t>
            </a:r>
            <a:r>
              <a:rPr lang="en-US" altLang="en-US" b="1">
                <a:sym typeface="Symbol" pitchFamily="18" charset="2"/>
              </a:rPr>
              <a:t>tor</a:t>
            </a:r>
            <a:endParaRPr lang="hu-HU" altLang="en-US" b="1">
              <a:sym typeface="Symbol" pitchFamily="18" charset="2"/>
            </a:endParaRPr>
          </a:p>
        </p:txBody>
      </p:sp>
      <p:sp>
        <p:nvSpPr>
          <p:cNvPr id="14365" name="Szövegdoboz 28"/>
          <p:cNvSpPr txBox="1">
            <a:spLocks noChangeArrowheads="1"/>
          </p:cNvSpPr>
          <p:nvPr/>
        </p:nvSpPr>
        <p:spPr bwMode="auto">
          <a:xfrm>
            <a:off x="4067175" y="4868863"/>
            <a:ext cx="4833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t>n</a:t>
            </a:r>
            <a:r>
              <a:rPr lang="en-GB" altLang="en-US">
                <a:sym typeface="Symbol" pitchFamily="18" charset="2"/>
              </a:rPr>
              <a:t>(</a:t>
            </a:r>
            <a:r>
              <a:rPr lang="en-GB" altLang="en-US" b="1" i="1">
                <a:sym typeface="Symbol" pitchFamily="18" charset="2"/>
              </a:rPr>
              <a:t>r</a:t>
            </a:r>
            <a:r>
              <a:rPr lang="en-GB" altLang="en-US">
                <a:sym typeface="Symbol" pitchFamily="18" charset="2"/>
              </a:rPr>
              <a:t> – </a:t>
            </a:r>
            <a:r>
              <a:rPr lang="en-GB" altLang="en-US" b="1" i="1">
                <a:sym typeface="Symbol" pitchFamily="18" charset="2"/>
              </a:rPr>
              <a:t>r</a:t>
            </a:r>
            <a:r>
              <a:rPr lang="en-GB" altLang="en-US" baseline="-25000">
                <a:sym typeface="Symbol" pitchFamily="18" charset="2"/>
              </a:rPr>
              <a:t>0</a:t>
            </a:r>
            <a:r>
              <a:rPr lang="en-GB" altLang="en-US">
                <a:sym typeface="Symbol" pitchFamily="18" charset="2"/>
              </a:rPr>
              <a:t>) </a:t>
            </a:r>
            <a:r>
              <a:rPr lang="en-US" altLang="en-US">
                <a:sym typeface="Symbol" pitchFamily="18" charset="2"/>
              </a:rPr>
              <a:t>= </a:t>
            </a:r>
            <a:r>
              <a:rPr lang="hu-HU" altLang="en-US"/>
              <a:t>Vetület </a:t>
            </a:r>
            <a:r>
              <a:rPr lang="en-US" altLang="en-US" b="1" i="1"/>
              <a:t>n</a:t>
            </a:r>
            <a:r>
              <a:rPr lang="hu-HU" altLang="en-US"/>
              <a:t>-re</a:t>
            </a:r>
            <a:r>
              <a:rPr lang="en-US" altLang="en-US"/>
              <a:t> * </a:t>
            </a:r>
            <a:r>
              <a:rPr lang="hu-HU" altLang="en-US"/>
              <a:t>az</a:t>
            </a:r>
            <a:r>
              <a:rPr lang="en-US" altLang="en-US"/>
              <a:t> </a:t>
            </a:r>
            <a:r>
              <a:rPr lang="en-US" altLang="en-US" b="1" i="1"/>
              <a:t>n</a:t>
            </a:r>
            <a:r>
              <a:rPr lang="hu-HU" altLang="en-US" b="1" i="1"/>
              <a:t> </a:t>
            </a:r>
            <a:r>
              <a:rPr lang="hu-HU" altLang="en-US"/>
              <a:t>hossza</a:t>
            </a:r>
            <a:endParaRPr lang="en-US" altLang="en-US"/>
          </a:p>
          <a:p>
            <a:endParaRPr lang="en-US" altLang="en-US"/>
          </a:p>
          <a:p>
            <a:r>
              <a:rPr lang="hu-HU" altLang="en-US"/>
              <a:t>Ha</a:t>
            </a:r>
            <a:r>
              <a:rPr lang="en-US" altLang="en-US"/>
              <a:t> </a:t>
            </a:r>
            <a:r>
              <a:rPr lang="en-US" altLang="en-US" b="1" i="1"/>
              <a:t>n</a:t>
            </a:r>
            <a:r>
              <a:rPr lang="en-US" altLang="en-US"/>
              <a:t> </a:t>
            </a:r>
            <a:r>
              <a:rPr lang="hu-HU" altLang="en-US"/>
              <a:t>egységvektor</a:t>
            </a:r>
            <a:r>
              <a:rPr lang="en-US" altLang="en-US"/>
              <a:t>:</a:t>
            </a:r>
          </a:p>
          <a:p>
            <a:r>
              <a:rPr lang="en-GB" altLang="en-US" b="1" i="1"/>
              <a:t>n</a:t>
            </a:r>
            <a:r>
              <a:rPr lang="en-GB" altLang="en-US">
                <a:sym typeface="Symbol" pitchFamily="18" charset="2"/>
              </a:rPr>
              <a:t>(</a:t>
            </a:r>
            <a:r>
              <a:rPr lang="en-GB" altLang="en-US" b="1" i="1">
                <a:sym typeface="Symbol" pitchFamily="18" charset="2"/>
              </a:rPr>
              <a:t>r</a:t>
            </a:r>
            <a:r>
              <a:rPr lang="en-GB" altLang="en-US">
                <a:sym typeface="Symbol" pitchFamily="18" charset="2"/>
              </a:rPr>
              <a:t> – </a:t>
            </a:r>
            <a:r>
              <a:rPr lang="en-GB" altLang="en-US" b="1" i="1">
                <a:sym typeface="Symbol" pitchFamily="18" charset="2"/>
              </a:rPr>
              <a:t>r</a:t>
            </a:r>
            <a:r>
              <a:rPr lang="en-GB" altLang="en-US" baseline="-25000">
                <a:sym typeface="Symbol" pitchFamily="18" charset="2"/>
              </a:rPr>
              <a:t>0</a:t>
            </a:r>
            <a:r>
              <a:rPr lang="en-GB" altLang="en-US">
                <a:sym typeface="Symbol" pitchFamily="18" charset="2"/>
              </a:rPr>
              <a:t>) </a:t>
            </a:r>
            <a:r>
              <a:rPr lang="hu-HU" altLang="en-US">
                <a:sym typeface="Symbol" pitchFamily="18" charset="2"/>
              </a:rPr>
              <a:t>az előjeles távolság</a:t>
            </a:r>
            <a:r>
              <a:rPr lang="en-GB" altLang="en-US">
                <a:sym typeface="Symbol" pitchFamily="18" charset="2"/>
              </a:rPr>
              <a:t>!</a:t>
            </a:r>
            <a:endParaRPr lang="hu-HU" altLang="en-US" b="1" i="1"/>
          </a:p>
        </p:txBody>
      </p:sp>
      <p:sp>
        <p:nvSpPr>
          <p:cNvPr id="14366" name="Szövegdoboz 29"/>
          <p:cNvSpPr txBox="1">
            <a:spLocks noChangeArrowheads="1"/>
          </p:cNvSpPr>
          <p:nvPr/>
        </p:nvSpPr>
        <p:spPr bwMode="auto">
          <a:xfrm>
            <a:off x="6732588" y="798513"/>
            <a:ext cx="227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t>Implicit </a:t>
            </a:r>
            <a:r>
              <a:rPr lang="hu-HU" altLang="en-US"/>
              <a:t>egyenlet</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708400" y="1663725"/>
            <a:ext cx="5146675" cy="2332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825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2" algn="l">
              <a:spcBef>
                <a:spcPct val="20000"/>
              </a:spcBef>
              <a:buClr>
                <a:schemeClr val="accent1"/>
              </a:buClr>
              <a:buSzPct val="62000"/>
              <a:buFont typeface="Monotype Sorts" pitchFamily="2" charset="2"/>
              <a:buNone/>
            </a:pPr>
            <a:r>
              <a:rPr lang="en-GB" altLang="en-US" sz="2800" b="1" i="1" dirty="0"/>
              <a:t>n</a:t>
            </a:r>
            <a:r>
              <a:rPr lang="en-GB" altLang="en-US" sz="2800" dirty="0">
                <a:sym typeface="Symbol" pitchFamily="18" charset="2"/>
              </a:rPr>
              <a:t>(</a:t>
            </a:r>
            <a:r>
              <a:rPr lang="en-GB" altLang="en-US" sz="2800" b="1" i="1" dirty="0">
                <a:sym typeface="Symbol" pitchFamily="18" charset="2"/>
              </a:rPr>
              <a:t>r</a:t>
            </a:r>
            <a:r>
              <a:rPr lang="en-GB" altLang="en-US" sz="2800" dirty="0">
                <a:sym typeface="Symbol" pitchFamily="18" charset="2"/>
              </a:rPr>
              <a:t> – </a:t>
            </a:r>
            <a:r>
              <a:rPr lang="en-GB" altLang="en-US" sz="2800" b="1" i="1" dirty="0">
                <a:sym typeface="Symbol" pitchFamily="18" charset="2"/>
              </a:rPr>
              <a:t>r</a:t>
            </a:r>
            <a:r>
              <a:rPr lang="en-GB" altLang="en-US" sz="2800" baseline="-25000" dirty="0">
                <a:sym typeface="Symbol" pitchFamily="18" charset="2"/>
              </a:rPr>
              <a:t>0</a:t>
            </a:r>
            <a:r>
              <a:rPr lang="en-GB" altLang="en-US" sz="2800" dirty="0">
                <a:sym typeface="Symbol" pitchFamily="18" charset="2"/>
              </a:rPr>
              <a:t>) = 0</a:t>
            </a:r>
          </a:p>
          <a:p>
            <a:pPr lvl="2" algn="l">
              <a:spcBef>
                <a:spcPct val="20000"/>
              </a:spcBef>
              <a:buClr>
                <a:schemeClr val="accent1"/>
              </a:buClr>
              <a:buSzPct val="62000"/>
              <a:buFont typeface="Monotype Sorts" pitchFamily="2" charset="2"/>
              <a:buNone/>
            </a:pPr>
            <a:endParaRPr lang="en-GB" altLang="en-US" sz="1400" i="1" dirty="0">
              <a:sym typeface="Symbol" pitchFamily="18" charset="2"/>
            </a:endParaRPr>
          </a:p>
          <a:p>
            <a:pPr lvl="2" algn="l">
              <a:spcBef>
                <a:spcPct val="20000"/>
              </a:spcBef>
              <a:buClr>
                <a:schemeClr val="accent1"/>
              </a:buClr>
              <a:buSzPct val="62000"/>
              <a:buFont typeface="Monotype Sorts" pitchFamily="2" charset="2"/>
              <a:buNone/>
            </a:pPr>
            <a:r>
              <a:rPr lang="en-GB" altLang="en-US" sz="2800" i="1" dirty="0" err="1">
                <a:sym typeface="Symbol" pitchFamily="18" charset="2"/>
              </a:rPr>
              <a:t>n</a:t>
            </a:r>
            <a:r>
              <a:rPr lang="en-GB" altLang="en-US" sz="2800" i="1" baseline="-25000" dirty="0" err="1">
                <a:sym typeface="Symbol" pitchFamily="18" charset="2"/>
              </a:rPr>
              <a:t>x</a:t>
            </a:r>
            <a:r>
              <a:rPr lang="en-GB" altLang="en-US" sz="2800" i="1" baseline="-25000" dirty="0">
                <a:sym typeface="Symbol" pitchFamily="18" charset="2"/>
              </a:rPr>
              <a:t> </a:t>
            </a:r>
            <a:r>
              <a:rPr lang="en-GB" altLang="en-US" sz="2800" dirty="0">
                <a:sym typeface="Symbol" pitchFamily="18" charset="2"/>
              </a:rPr>
              <a:t>(</a:t>
            </a:r>
            <a:r>
              <a:rPr lang="en-GB" altLang="en-US" sz="2800" i="1" dirty="0">
                <a:sym typeface="Symbol" pitchFamily="18" charset="2"/>
              </a:rPr>
              <a:t>x</a:t>
            </a:r>
            <a:r>
              <a:rPr lang="en-GB" altLang="en-US" sz="2800" dirty="0">
                <a:sym typeface="Symbol" pitchFamily="18" charset="2"/>
              </a:rPr>
              <a:t>–</a:t>
            </a:r>
            <a:r>
              <a:rPr lang="en-GB" altLang="en-US" sz="2800" i="1" dirty="0">
                <a:sym typeface="Symbol" pitchFamily="18" charset="2"/>
              </a:rPr>
              <a:t>x</a:t>
            </a:r>
            <a:r>
              <a:rPr lang="en-GB" altLang="en-US" sz="2800" baseline="-25000" dirty="0">
                <a:sym typeface="Symbol" pitchFamily="18" charset="2"/>
              </a:rPr>
              <a:t>0</a:t>
            </a:r>
            <a:r>
              <a:rPr lang="en-GB" altLang="en-US" sz="2800" dirty="0">
                <a:sym typeface="Symbol" pitchFamily="18" charset="2"/>
              </a:rPr>
              <a:t>) + </a:t>
            </a:r>
            <a:r>
              <a:rPr lang="en-GB" altLang="en-US" sz="2800" i="1" dirty="0" err="1">
                <a:sym typeface="Symbol" pitchFamily="18" charset="2"/>
              </a:rPr>
              <a:t>n</a:t>
            </a:r>
            <a:r>
              <a:rPr lang="en-GB" altLang="en-US" sz="2800" i="1" baseline="-25000" dirty="0" err="1">
                <a:sym typeface="Symbol" pitchFamily="18" charset="2"/>
              </a:rPr>
              <a:t>y</a:t>
            </a:r>
            <a:r>
              <a:rPr lang="en-GB" altLang="en-US" sz="2800" i="1" baseline="-25000" dirty="0">
                <a:sym typeface="Symbol" pitchFamily="18" charset="2"/>
              </a:rPr>
              <a:t> </a:t>
            </a:r>
            <a:r>
              <a:rPr lang="en-GB" altLang="en-US" sz="2800" dirty="0">
                <a:sym typeface="Symbol" pitchFamily="18" charset="2"/>
              </a:rPr>
              <a:t>(</a:t>
            </a:r>
            <a:r>
              <a:rPr lang="en-GB" altLang="en-US" sz="2800" i="1" dirty="0">
                <a:sym typeface="Symbol" pitchFamily="18" charset="2"/>
              </a:rPr>
              <a:t>y</a:t>
            </a:r>
            <a:r>
              <a:rPr lang="en-GB" altLang="en-US" sz="2800" dirty="0">
                <a:sym typeface="Symbol" pitchFamily="18" charset="2"/>
              </a:rPr>
              <a:t>–</a:t>
            </a:r>
            <a:r>
              <a:rPr lang="en-GB" altLang="en-US" sz="2800" i="1" dirty="0">
                <a:sym typeface="Symbol" pitchFamily="18" charset="2"/>
              </a:rPr>
              <a:t>y</a:t>
            </a:r>
            <a:r>
              <a:rPr lang="en-GB" altLang="en-US" sz="2800" baseline="-25000" dirty="0">
                <a:sym typeface="Symbol" pitchFamily="18" charset="2"/>
              </a:rPr>
              <a:t>0</a:t>
            </a:r>
            <a:r>
              <a:rPr lang="en-GB" altLang="en-US" sz="2800" dirty="0">
                <a:sym typeface="Symbol" pitchFamily="18" charset="2"/>
              </a:rPr>
              <a:t>) + </a:t>
            </a:r>
            <a:r>
              <a:rPr lang="en-GB" altLang="en-US" sz="2800" i="1" dirty="0">
                <a:sym typeface="Symbol" pitchFamily="18" charset="2"/>
              </a:rPr>
              <a:t>n</a:t>
            </a:r>
            <a:r>
              <a:rPr lang="hu-HU" altLang="en-US" sz="2800" i="1" baseline="-25000" dirty="0">
                <a:sym typeface="Symbol" pitchFamily="18" charset="2"/>
              </a:rPr>
              <a:t>z</a:t>
            </a:r>
            <a:r>
              <a:rPr lang="en-GB" altLang="en-US" sz="2800" i="1" baseline="-25000" dirty="0">
                <a:sym typeface="Symbol" pitchFamily="18" charset="2"/>
              </a:rPr>
              <a:t> </a:t>
            </a:r>
            <a:r>
              <a:rPr lang="en-GB" altLang="en-US" sz="2800" dirty="0">
                <a:sym typeface="Symbol" pitchFamily="18" charset="2"/>
              </a:rPr>
              <a:t>(</a:t>
            </a:r>
            <a:r>
              <a:rPr lang="hu-HU" altLang="en-US" sz="2800" i="1" dirty="0">
                <a:sym typeface="Symbol" pitchFamily="18" charset="2"/>
              </a:rPr>
              <a:t>z</a:t>
            </a:r>
            <a:r>
              <a:rPr lang="en-GB" altLang="en-US" sz="2800" dirty="0">
                <a:sym typeface="Symbol" pitchFamily="18" charset="2"/>
              </a:rPr>
              <a:t>–</a:t>
            </a:r>
            <a:r>
              <a:rPr lang="hu-HU" altLang="en-US" sz="2800" i="1" dirty="0">
                <a:sym typeface="Symbol" pitchFamily="18" charset="2"/>
              </a:rPr>
              <a:t>z</a:t>
            </a:r>
            <a:r>
              <a:rPr lang="en-GB" altLang="en-US" sz="2800" baseline="-25000" dirty="0">
                <a:sym typeface="Symbol" pitchFamily="18" charset="2"/>
              </a:rPr>
              <a:t>0</a:t>
            </a:r>
            <a:r>
              <a:rPr lang="en-GB" altLang="en-US" sz="2800" dirty="0">
                <a:sym typeface="Symbol" pitchFamily="18" charset="2"/>
              </a:rPr>
              <a:t>) = 0</a:t>
            </a:r>
          </a:p>
          <a:p>
            <a:pPr lvl="2" algn="l">
              <a:spcBef>
                <a:spcPct val="20000"/>
              </a:spcBef>
              <a:buClr>
                <a:schemeClr val="accent1"/>
              </a:buClr>
              <a:buSzPct val="62000"/>
              <a:buFont typeface="Monotype Sorts" pitchFamily="2" charset="2"/>
              <a:buNone/>
            </a:pPr>
            <a:r>
              <a:rPr lang="en-GB" altLang="en-US" sz="2800" i="1" dirty="0" err="1">
                <a:sym typeface="Symbol" pitchFamily="18" charset="2"/>
              </a:rPr>
              <a:t>ax</a:t>
            </a:r>
            <a:r>
              <a:rPr lang="en-GB" altLang="en-US" sz="2800" i="1" dirty="0">
                <a:sym typeface="Symbol" pitchFamily="18" charset="2"/>
              </a:rPr>
              <a:t> + by + c</a:t>
            </a:r>
            <a:r>
              <a:rPr lang="hu-HU" altLang="en-US" sz="2800" i="1" dirty="0">
                <a:sym typeface="Symbol" pitchFamily="18" charset="2"/>
              </a:rPr>
              <a:t>z + d</a:t>
            </a:r>
            <a:r>
              <a:rPr lang="en-GB" altLang="en-US" sz="2800" dirty="0">
                <a:sym typeface="Symbol" pitchFamily="18" charset="2"/>
              </a:rPr>
              <a:t> = 0</a:t>
            </a:r>
          </a:p>
          <a:p>
            <a:pPr lvl="2" algn="l">
              <a:spcBef>
                <a:spcPct val="20000"/>
              </a:spcBef>
              <a:buClr>
                <a:schemeClr val="accent1"/>
              </a:buClr>
              <a:buSzPct val="62000"/>
              <a:buFont typeface="Monotype Sorts" pitchFamily="2" charset="2"/>
              <a:buNone/>
            </a:pPr>
            <a:r>
              <a:rPr lang="en-GB" altLang="en-US" sz="2800" dirty="0">
                <a:sym typeface="Symbol" pitchFamily="18" charset="2"/>
              </a:rPr>
              <a:t>(</a:t>
            </a:r>
            <a:r>
              <a:rPr lang="en-GB" altLang="en-US" sz="2800" i="1" dirty="0">
                <a:sym typeface="Symbol" pitchFamily="18" charset="2"/>
              </a:rPr>
              <a:t>x, y</a:t>
            </a:r>
            <a:r>
              <a:rPr lang="en-GB" altLang="en-US" sz="2800" dirty="0">
                <a:sym typeface="Symbol" pitchFamily="18" charset="2"/>
              </a:rPr>
              <a:t>, </a:t>
            </a:r>
            <a:r>
              <a:rPr lang="hu-HU" altLang="en-US" sz="2800" i="1" dirty="0">
                <a:sym typeface="Symbol" pitchFamily="18" charset="2"/>
              </a:rPr>
              <a:t>z</a:t>
            </a:r>
            <a:r>
              <a:rPr lang="hu-HU" altLang="en-US" sz="2800" dirty="0">
                <a:sym typeface="Symbol" pitchFamily="18" charset="2"/>
              </a:rPr>
              <a:t>, </a:t>
            </a:r>
            <a:r>
              <a:rPr lang="en-GB" altLang="en-US" sz="2800" dirty="0">
                <a:sym typeface="Symbol" pitchFamily="18" charset="2"/>
              </a:rPr>
              <a:t>1)  (</a:t>
            </a:r>
            <a:r>
              <a:rPr lang="en-GB" altLang="en-US" sz="2800" i="1" dirty="0">
                <a:sym typeface="Symbol" pitchFamily="18" charset="2"/>
              </a:rPr>
              <a:t>a, b, c</a:t>
            </a:r>
            <a:r>
              <a:rPr lang="hu-HU" altLang="en-US" sz="2800" i="1" dirty="0">
                <a:sym typeface="Symbol" pitchFamily="18" charset="2"/>
              </a:rPr>
              <a:t>, d</a:t>
            </a:r>
            <a:r>
              <a:rPr lang="en-GB" altLang="en-US" sz="2800" dirty="0">
                <a:sym typeface="Symbol" pitchFamily="18" charset="2"/>
              </a:rPr>
              <a:t>) = 0</a:t>
            </a:r>
            <a:endParaRPr lang="hu-HU" altLang="en-US" sz="2800" dirty="0">
              <a:sym typeface="Symbol" pitchFamily="18" charset="2"/>
            </a:endParaRPr>
          </a:p>
        </p:txBody>
      </p:sp>
      <p:sp>
        <p:nvSpPr>
          <p:cNvPr id="15364" name="Line 7"/>
          <p:cNvSpPr>
            <a:spLocks noChangeShapeType="1"/>
          </p:cNvSpPr>
          <p:nvPr/>
        </p:nvSpPr>
        <p:spPr bwMode="auto">
          <a:xfrm flipV="1">
            <a:off x="896938" y="2174900"/>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65" name="Line 8"/>
          <p:cNvSpPr>
            <a:spLocks noChangeShapeType="1"/>
          </p:cNvSpPr>
          <p:nvPr/>
        </p:nvSpPr>
        <p:spPr bwMode="auto">
          <a:xfrm>
            <a:off x="896938" y="4308500"/>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66" name="Text Box 10"/>
          <p:cNvSpPr txBox="1">
            <a:spLocks noChangeArrowheads="1"/>
          </p:cNvSpPr>
          <p:nvPr/>
        </p:nvSpPr>
        <p:spPr bwMode="auto">
          <a:xfrm>
            <a:off x="2339975" y="38227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a:t>
            </a:r>
            <a:endParaRPr lang="hu-HU" altLang="en-US"/>
          </a:p>
        </p:txBody>
      </p:sp>
      <p:sp>
        <p:nvSpPr>
          <p:cNvPr id="15367" name="Line 11"/>
          <p:cNvSpPr>
            <a:spLocks noChangeShapeType="1"/>
          </p:cNvSpPr>
          <p:nvPr/>
        </p:nvSpPr>
        <p:spPr bwMode="auto">
          <a:xfrm flipV="1">
            <a:off x="898525" y="2957537"/>
            <a:ext cx="936625" cy="13684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68" name="Line 15"/>
          <p:cNvSpPr>
            <a:spLocks noChangeShapeType="1"/>
          </p:cNvSpPr>
          <p:nvPr/>
        </p:nvSpPr>
        <p:spPr bwMode="auto">
          <a:xfrm flipV="1">
            <a:off x="898525" y="2741637"/>
            <a:ext cx="2089150" cy="158432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69" name="Rectangle 18"/>
          <p:cNvSpPr>
            <a:spLocks noChangeArrowheads="1"/>
          </p:cNvSpPr>
          <p:nvPr/>
        </p:nvSpPr>
        <p:spPr bwMode="auto">
          <a:xfrm>
            <a:off x="706438" y="1373212"/>
            <a:ext cx="2322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sym typeface="Symbol" pitchFamily="18" charset="2"/>
              </a:rPr>
              <a:t>n</a:t>
            </a:r>
            <a:r>
              <a:rPr lang="en-GB" altLang="en-US" b="1" i="1">
                <a:sym typeface="Symbol" pitchFamily="18" charset="2"/>
              </a:rPr>
              <a:t> </a:t>
            </a:r>
            <a:r>
              <a:rPr lang="en-US" altLang="en-US" b="1">
                <a:sym typeface="Symbol" pitchFamily="18" charset="2"/>
              </a:rPr>
              <a:t>norm</a:t>
            </a:r>
            <a:r>
              <a:rPr lang="hu-HU" altLang="en-US" b="1">
                <a:sym typeface="Symbol" pitchFamily="18" charset="2"/>
              </a:rPr>
              <a:t>á</a:t>
            </a:r>
            <a:r>
              <a:rPr lang="en-US" altLang="en-US" b="1">
                <a:sym typeface="Symbol" pitchFamily="18" charset="2"/>
              </a:rPr>
              <a:t>l ve</a:t>
            </a:r>
            <a:r>
              <a:rPr lang="hu-HU" altLang="en-US" b="1">
                <a:sym typeface="Symbol" pitchFamily="18" charset="2"/>
              </a:rPr>
              <a:t>k</a:t>
            </a:r>
            <a:r>
              <a:rPr lang="en-US" altLang="en-US" b="1">
                <a:sym typeface="Symbol" pitchFamily="18" charset="2"/>
              </a:rPr>
              <a:t>tor</a:t>
            </a:r>
            <a:endParaRPr lang="hu-HU" altLang="en-US" b="1">
              <a:sym typeface="Symbol" pitchFamily="18" charset="2"/>
            </a:endParaRPr>
          </a:p>
        </p:txBody>
      </p:sp>
      <p:sp>
        <p:nvSpPr>
          <p:cNvPr id="15370" name="Line 23"/>
          <p:cNvSpPr>
            <a:spLocks noChangeShapeType="1"/>
          </p:cNvSpPr>
          <p:nvPr/>
        </p:nvSpPr>
        <p:spPr bwMode="auto">
          <a:xfrm flipH="1">
            <a:off x="395288" y="4325962"/>
            <a:ext cx="503237"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71" name="Text Box 24"/>
          <p:cNvSpPr txBox="1">
            <a:spLocks noChangeArrowheads="1"/>
          </p:cNvSpPr>
          <p:nvPr/>
        </p:nvSpPr>
        <p:spPr bwMode="auto">
          <a:xfrm>
            <a:off x="538163" y="22384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z</a:t>
            </a:r>
            <a:endParaRPr lang="hu-HU" altLang="en-US"/>
          </a:p>
        </p:txBody>
      </p:sp>
      <p:sp>
        <p:nvSpPr>
          <p:cNvPr id="15372" name="Text Box 25"/>
          <p:cNvSpPr txBox="1">
            <a:spLocks noChangeArrowheads="1"/>
          </p:cNvSpPr>
          <p:nvPr/>
        </p:nvSpPr>
        <p:spPr bwMode="auto">
          <a:xfrm>
            <a:off x="250825" y="42545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x</a:t>
            </a:r>
            <a:endParaRPr lang="hu-HU" altLang="en-US"/>
          </a:p>
        </p:txBody>
      </p:sp>
      <p:sp>
        <p:nvSpPr>
          <p:cNvPr id="15373" name="Freeform 26"/>
          <p:cNvSpPr>
            <a:spLocks/>
          </p:cNvSpPr>
          <p:nvPr/>
        </p:nvSpPr>
        <p:spPr bwMode="auto">
          <a:xfrm rot="21271686">
            <a:off x="1042988" y="2454300"/>
            <a:ext cx="2479675" cy="1155700"/>
          </a:xfrm>
          <a:custGeom>
            <a:avLst/>
            <a:gdLst>
              <a:gd name="T0" fmla="*/ 2147483647 w 2061"/>
              <a:gd name="T1" fmla="*/ 2147483647 h 728"/>
              <a:gd name="T2" fmla="*/ 0 w 2061"/>
              <a:gd name="T3" fmla="*/ 2147483647 h 728"/>
              <a:gd name="T4" fmla="*/ 2147483647 w 2061"/>
              <a:gd name="T5" fmla="*/ 2147483647 h 728"/>
              <a:gd name="T6" fmla="*/ 2147483647 w 2061"/>
              <a:gd name="T7" fmla="*/ 0 h 728"/>
              <a:gd name="T8" fmla="*/ 2147483647 w 2061"/>
              <a:gd name="T9" fmla="*/ 2147483647 h 728"/>
              <a:gd name="T10" fmla="*/ 0 60000 65536"/>
              <a:gd name="T11" fmla="*/ 0 60000 65536"/>
              <a:gd name="T12" fmla="*/ 0 60000 65536"/>
              <a:gd name="T13" fmla="*/ 0 60000 65536"/>
              <a:gd name="T14" fmla="*/ 0 60000 65536"/>
              <a:gd name="T15" fmla="*/ 0 w 2061"/>
              <a:gd name="T16" fmla="*/ 0 h 728"/>
              <a:gd name="T17" fmla="*/ 2061 w 2061"/>
              <a:gd name="T18" fmla="*/ 728 h 728"/>
            </a:gdLst>
            <a:ahLst/>
            <a:cxnLst>
              <a:cxn ang="T10">
                <a:pos x="T0" y="T1"/>
              </a:cxn>
              <a:cxn ang="T11">
                <a:pos x="T2" y="T3"/>
              </a:cxn>
              <a:cxn ang="T12">
                <a:pos x="T4" y="T5"/>
              </a:cxn>
              <a:cxn ang="T13">
                <a:pos x="T6" y="T7"/>
              </a:cxn>
              <a:cxn ang="T14">
                <a:pos x="T8" y="T9"/>
              </a:cxn>
            </a:cxnLst>
            <a:rect l="T15" t="T16" r="T17" b="T18"/>
            <a:pathLst>
              <a:path w="2061" h="728">
                <a:moveTo>
                  <a:pt x="454" y="3"/>
                </a:moveTo>
                <a:lnTo>
                  <a:pt x="0" y="728"/>
                </a:lnTo>
                <a:lnTo>
                  <a:pt x="1724" y="728"/>
                </a:lnTo>
                <a:lnTo>
                  <a:pt x="2061" y="0"/>
                </a:lnTo>
                <a:lnTo>
                  <a:pt x="454" y="3"/>
                </a:lnTo>
                <a:close/>
              </a:path>
            </a:pathLst>
          </a:custGeom>
          <a:solidFill>
            <a:schemeClr val="bg1">
              <a:lumMod val="65000"/>
              <a:alpha val="30980"/>
            </a:schemeClr>
          </a:solidFill>
          <a:ln w="12700">
            <a:solidFill>
              <a:schemeClr val="tx1"/>
            </a:solidFill>
            <a:round/>
            <a:headEnd/>
            <a:tailEnd/>
          </a:ln>
        </p:spPr>
        <p:txBody>
          <a:bodyPr/>
          <a:lstStyle/>
          <a:p>
            <a:endParaRPr lang="hu-HU"/>
          </a:p>
        </p:txBody>
      </p:sp>
      <p:sp>
        <p:nvSpPr>
          <p:cNvPr id="15374" name="Line 19"/>
          <p:cNvSpPr>
            <a:spLocks noChangeShapeType="1"/>
          </p:cNvSpPr>
          <p:nvPr/>
        </p:nvSpPr>
        <p:spPr bwMode="auto">
          <a:xfrm flipH="1" flipV="1">
            <a:off x="2268538" y="1805012"/>
            <a:ext cx="69850" cy="936625"/>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75" name="Oval 14"/>
          <p:cNvSpPr>
            <a:spLocks noChangeArrowheads="1"/>
          </p:cNvSpPr>
          <p:nvPr/>
        </p:nvSpPr>
        <p:spPr bwMode="auto">
          <a:xfrm>
            <a:off x="2914650" y="2670200"/>
            <a:ext cx="152400" cy="15240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376" name="Oval 9"/>
          <p:cNvSpPr>
            <a:spLocks noChangeArrowheads="1"/>
          </p:cNvSpPr>
          <p:nvPr/>
        </p:nvSpPr>
        <p:spPr bwMode="auto">
          <a:xfrm>
            <a:off x="1763713" y="28861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377" name="Line 16"/>
          <p:cNvSpPr>
            <a:spLocks noChangeShapeType="1"/>
          </p:cNvSpPr>
          <p:nvPr/>
        </p:nvSpPr>
        <p:spPr bwMode="auto">
          <a:xfrm flipV="1">
            <a:off x="1906588" y="2741637"/>
            <a:ext cx="1008062" cy="215900"/>
          </a:xfrm>
          <a:prstGeom prst="line">
            <a:avLst/>
          </a:prstGeom>
          <a:noFill/>
          <a:ln w="57150">
            <a:solidFill>
              <a:srgbClr val="CC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5378" name="Rectangle 12"/>
          <p:cNvSpPr>
            <a:spLocks noChangeArrowheads="1"/>
          </p:cNvSpPr>
          <p:nvPr/>
        </p:nvSpPr>
        <p:spPr bwMode="auto">
          <a:xfrm>
            <a:off x="1547813" y="24543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sym typeface="Symbol" pitchFamily="18" charset="2"/>
              </a:rPr>
              <a:t>r</a:t>
            </a:r>
            <a:r>
              <a:rPr lang="en-GB" altLang="en-US" baseline="-25000">
                <a:sym typeface="Symbol" pitchFamily="18" charset="2"/>
              </a:rPr>
              <a:t>0</a:t>
            </a:r>
            <a:endParaRPr lang="hu-HU" altLang="en-US" baseline="-25000">
              <a:sym typeface="Symbol" pitchFamily="18" charset="2"/>
            </a:endParaRPr>
          </a:p>
        </p:txBody>
      </p:sp>
      <p:sp>
        <p:nvSpPr>
          <p:cNvPr id="15379" name="Rectangle 13"/>
          <p:cNvSpPr>
            <a:spLocks noChangeArrowheads="1"/>
          </p:cNvSpPr>
          <p:nvPr/>
        </p:nvSpPr>
        <p:spPr bwMode="auto">
          <a:xfrm>
            <a:off x="2914650" y="281307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i="1">
                <a:sym typeface="Symbol" pitchFamily="18" charset="2"/>
              </a:rPr>
              <a:t>r</a:t>
            </a:r>
            <a:endParaRPr lang="hu-HU" altLang="en-US" b="1" i="1">
              <a:sym typeface="Symbol" pitchFamily="18" charset="2"/>
            </a:endParaRPr>
          </a:p>
        </p:txBody>
      </p:sp>
      <p:sp>
        <p:nvSpPr>
          <p:cNvPr id="15380" name="Téglalap 19"/>
          <p:cNvSpPr>
            <a:spLocks noChangeArrowheads="1"/>
          </p:cNvSpPr>
          <p:nvPr/>
        </p:nvSpPr>
        <p:spPr bwMode="auto">
          <a:xfrm>
            <a:off x="611188" y="5407050"/>
            <a:ext cx="7200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a:t>Ha</a:t>
            </a:r>
            <a:r>
              <a:rPr lang="en-US" altLang="en-US" dirty="0"/>
              <a:t> </a:t>
            </a:r>
            <a:r>
              <a:rPr lang="en-US" altLang="en-US" b="1" i="1" dirty="0"/>
              <a:t>n </a:t>
            </a:r>
            <a:r>
              <a:rPr lang="hu-HU" altLang="en-US" dirty="0"/>
              <a:t>egységvektor</a:t>
            </a:r>
            <a:r>
              <a:rPr lang="en-US" altLang="en-US" dirty="0"/>
              <a:t>:</a:t>
            </a:r>
          </a:p>
          <a:p>
            <a:r>
              <a:rPr lang="en-GB" altLang="en-US" b="1" i="1" dirty="0"/>
              <a:t>	n</a:t>
            </a:r>
            <a:r>
              <a:rPr lang="en-GB" altLang="en-US" dirty="0">
                <a:sym typeface="Symbol" pitchFamily="18" charset="2"/>
              </a:rPr>
              <a:t>(</a:t>
            </a:r>
            <a:r>
              <a:rPr lang="en-GB" altLang="en-US" b="1" i="1" dirty="0">
                <a:sym typeface="Symbol" pitchFamily="18" charset="2"/>
              </a:rPr>
              <a:t>r</a:t>
            </a:r>
            <a:r>
              <a:rPr lang="en-GB" altLang="en-US" dirty="0">
                <a:sym typeface="Symbol" pitchFamily="18" charset="2"/>
              </a:rPr>
              <a:t> – </a:t>
            </a:r>
            <a:r>
              <a:rPr lang="en-GB" altLang="en-US" b="1" i="1" dirty="0">
                <a:sym typeface="Symbol" pitchFamily="18" charset="2"/>
              </a:rPr>
              <a:t>r</a:t>
            </a:r>
            <a:r>
              <a:rPr lang="en-GB" altLang="en-US" baseline="-25000" dirty="0">
                <a:sym typeface="Symbol" pitchFamily="18" charset="2"/>
              </a:rPr>
              <a:t>0</a:t>
            </a:r>
            <a:r>
              <a:rPr lang="en-GB" altLang="en-US" dirty="0">
                <a:sym typeface="Symbol" pitchFamily="18" charset="2"/>
              </a:rPr>
              <a:t>) </a:t>
            </a:r>
            <a:r>
              <a:rPr lang="hu-HU" altLang="en-US" dirty="0">
                <a:sym typeface="Symbol" pitchFamily="18" charset="2"/>
              </a:rPr>
              <a:t>a síktól mért </a:t>
            </a:r>
            <a:r>
              <a:rPr lang="en-US" altLang="en-US" dirty="0" smtClean="0">
                <a:sym typeface="Symbol" pitchFamily="18" charset="2"/>
              </a:rPr>
              <a:t>el</a:t>
            </a:r>
            <a:r>
              <a:rPr lang="hu-HU" altLang="en-US" dirty="0" err="1" smtClean="0">
                <a:sym typeface="Symbol" pitchFamily="18" charset="2"/>
              </a:rPr>
              <a:t>őjeles</a:t>
            </a:r>
            <a:r>
              <a:rPr lang="hu-HU" altLang="en-US" dirty="0" smtClean="0">
                <a:sym typeface="Symbol" pitchFamily="18" charset="2"/>
              </a:rPr>
              <a:t> távolság</a:t>
            </a:r>
            <a:r>
              <a:rPr lang="en-GB" altLang="en-US" dirty="0">
                <a:sym typeface="Symbol" pitchFamily="18" charset="2"/>
              </a:rPr>
              <a:t>!</a:t>
            </a:r>
            <a:endParaRPr lang="hu-HU" altLang="en-US" b="1" i="1" dirty="0"/>
          </a:p>
        </p:txBody>
      </p:sp>
      <p:sp>
        <p:nvSpPr>
          <p:cNvPr id="2" name="Cím 1"/>
          <p:cNvSpPr>
            <a:spLocks noGrp="1"/>
          </p:cNvSpPr>
          <p:nvPr>
            <p:ph type="title"/>
          </p:nvPr>
        </p:nvSpPr>
        <p:spPr>
          <a:xfrm>
            <a:off x="457200" y="188640"/>
            <a:ext cx="8229600" cy="1143000"/>
          </a:xfrm>
        </p:spPr>
        <p:txBody>
          <a:bodyPr/>
          <a:lstStyle/>
          <a:p>
            <a:r>
              <a:rPr lang="hu-HU" dirty="0" smtClean="0">
                <a:solidFill>
                  <a:srgbClr val="FF0000"/>
                </a:solidFill>
              </a:rPr>
              <a:t>Sík</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295636" y="0"/>
            <a:ext cx="6788609" cy="1143000"/>
          </a:xfrm>
        </p:spPr>
        <p:txBody>
          <a:bodyPr>
            <a:normAutofit fontScale="90000"/>
          </a:bodyPr>
          <a:lstStyle/>
          <a:p>
            <a:pPr>
              <a:defRPr/>
            </a:pPr>
            <a:r>
              <a:rPr lang="en-GB" dirty="0" err="1" smtClean="0">
                <a:solidFill>
                  <a:srgbClr val="FF0000"/>
                </a:solidFill>
              </a:rPr>
              <a:t>Ve</a:t>
            </a:r>
            <a:r>
              <a:rPr lang="hu-HU" dirty="0" smtClean="0">
                <a:solidFill>
                  <a:srgbClr val="FF0000"/>
                </a:solidFill>
              </a:rPr>
              <a:t>k</a:t>
            </a:r>
            <a:r>
              <a:rPr lang="en-GB" dirty="0" smtClean="0">
                <a:solidFill>
                  <a:srgbClr val="FF0000"/>
                </a:solidFill>
              </a:rPr>
              <a:t>tor/Pont/</a:t>
            </a:r>
            <a:r>
              <a:rPr lang="hu-HU" dirty="0" smtClean="0">
                <a:solidFill>
                  <a:srgbClr val="FF0000"/>
                </a:solidFill>
              </a:rPr>
              <a:t>Sík/RGBA osztály</a:t>
            </a:r>
          </a:p>
        </p:txBody>
      </p:sp>
      <p:sp>
        <p:nvSpPr>
          <p:cNvPr id="4" name="Rectangle 4"/>
          <p:cNvSpPr>
            <a:spLocks noChangeArrowheads="1"/>
          </p:cNvSpPr>
          <p:nvPr/>
        </p:nvSpPr>
        <p:spPr bwMode="auto">
          <a:xfrm>
            <a:off x="93422" y="800708"/>
            <a:ext cx="946785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1600" b="1" u="sng" dirty="0" err="1">
                <a:latin typeface="Courier New" pitchFamily="49" charset="0"/>
              </a:rPr>
              <a:t>struct</a:t>
            </a:r>
            <a:r>
              <a:rPr lang="hu-HU" altLang="en-US" sz="1600" b="1" u="sng" noProof="1">
                <a:latin typeface="Courier New" pitchFamily="49" charset="0"/>
              </a:rPr>
              <a:t> </a:t>
            </a:r>
            <a:r>
              <a:rPr lang="hu-HU" altLang="en-US" sz="1600" b="1" u="sng" noProof="1" smtClean="0">
                <a:latin typeface="Courier New" pitchFamily="49" charset="0"/>
              </a:rPr>
              <a:t>vec4</a:t>
            </a:r>
            <a:r>
              <a:rPr lang="hu-HU" altLang="en-US" sz="1600" b="1" noProof="1" smtClean="0">
                <a:latin typeface="Courier New" pitchFamily="49" charset="0"/>
              </a:rPr>
              <a:t> </a:t>
            </a:r>
            <a:r>
              <a:rPr lang="hu-HU" altLang="en-US" sz="1600" b="1" noProof="1">
                <a:latin typeface="Courier New" pitchFamily="49" charset="0"/>
              </a:rPr>
              <a:t>{</a:t>
            </a:r>
            <a:endParaRPr lang="hu-HU" altLang="en-US" sz="1600" noProof="1">
              <a:latin typeface="Courier New" pitchFamily="49" charset="0"/>
            </a:endParaRPr>
          </a:p>
          <a:p>
            <a:pPr algn="l"/>
            <a:r>
              <a:rPr lang="hu-HU" altLang="en-US" sz="1600" b="1" dirty="0">
                <a:latin typeface="Courier New" pitchFamily="49" charset="0"/>
              </a:rPr>
              <a:t>   </a:t>
            </a:r>
            <a:r>
              <a:rPr lang="hu-HU" altLang="en-US" sz="1600" b="1" noProof="1">
                <a:latin typeface="Courier New" pitchFamily="49" charset="0"/>
              </a:rPr>
              <a:t>float x, y, </a:t>
            </a:r>
            <a:r>
              <a:rPr lang="hu-HU" altLang="en-US" sz="1600" b="1" noProof="1" smtClean="0">
                <a:latin typeface="Courier New" pitchFamily="49" charset="0"/>
              </a:rPr>
              <a:t>z, w;</a:t>
            </a:r>
            <a:endParaRPr lang="en-GB" altLang="en-US" sz="700" b="1" dirty="0">
              <a:latin typeface="Courier New" pitchFamily="49" charset="0"/>
            </a:endParaRPr>
          </a:p>
          <a:p>
            <a:pPr algn="l"/>
            <a:r>
              <a:rPr lang="en-GB" altLang="en-US" sz="1600" b="1" dirty="0">
                <a:latin typeface="Courier New" pitchFamily="49" charset="0"/>
              </a:rPr>
              <a:t>   </a:t>
            </a:r>
            <a:r>
              <a:rPr lang="hu-HU" altLang="en-US" sz="1600" b="1" dirty="0" smtClean="0">
                <a:latin typeface="Courier New" pitchFamily="49" charset="0"/>
              </a:rPr>
              <a:t>vec</a:t>
            </a:r>
            <a:r>
              <a:rPr lang="hu-HU" altLang="en-US" sz="1600" b="1" dirty="0">
                <a:latin typeface="Courier New" pitchFamily="49" charset="0"/>
              </a:rPr>
              <a:t>4</a:t>
            </a:r>
            <a:r>
              <a:rPr lang="en-GB" altLang="en-US" sz="1600" b="1" dirty="0" smtClean="0">
                <a:latin typeface="Courier New" pitchFamily="49" charset="0"/>
              </a:rPr>
              <a:t>(float </a:t>
            </a:r>
            <a:r>
              <a:rPr lang="en-GB" altLang="en-US" sz="1600" b="1" dirty="0">
                <a:latin typeface="Courier New" pitchFamily="49" charset="0"/>
              </a:rPr>
              <a:t>x0, float y0, float </a:t>
            </a:r>
            <a:r>
              <a:rPr lang="en-GB" altLang="en-US" sz="1600" b="1" dirty="0" smtClean="0">
                <a:latin typeface="Courier New" pitchFamily="49" charset="0"/>
              </a:rPr>
              <a:t>z0</a:t>
            </a:r>
            <a:r>
              <a:rPr lang="hu-HU" altLang="en-US" sz="1600" b="1" dirty="0" smtClean="0">
                <a:latin typeface="Courier New" pitchFamily="49" charset="0"/>
              </a:rPr>
              <a:t>, </a:t>
            </a:r>
            <a:r>
              <a:rPr lang="hu-HU" altLang="en-US" sz="1600" b="1" dirty="0" err="1" smtClean="0">
                <a:latin typeface="Courier New" pitchFamily="49" charset="0"/>
              </a:rPr>
              <a:t>float</a:t>
            </a:r>
            <a:r>
              <a:rPr lang="hu-HU" altLang="en-US" sz="1600" b="1" dirty="0" smtClean="0">
                <a:latin typeface="Courier New" pitchFamily="49" charset="0"/>
              </a:rPr>
              <a:t> w0</a:t>
            </a:r>
            <a:r>
              <a:rPr lang="en-GB" altLang="en-US" sz="1600" b="1" dirty="0" smtClean="0">
                <a:latin typeface="Courier New" pitchFamily="49" charset="0"/>
              </a:rPr>
              <a:t>) { </a:t>
            </a:r>
          </a:p>
          <a:p>
            <a:pPr algn="l"/>
            <a:r>
              <a:rPr lang="en-GB" altLang="en-US" sz="1600" b="1" dirty="0">
                <a:latin typeface="Courier New" pitchFamily="49" charset="0"/>
              </a:rPr>
              <a:t>	</a:t>
            </a:r>
            <a:r>
              <a:rPr lang="en-GB" altLang="en-US" sz="1600" b="1" dirty="0" smtClean="0">
                <a:latin typeface="Courier New" pitchFamily="49" charset="0"/>
              </a:rPr>
              <a:t>x = x0</a:t>
            </a:r>
            <a:r>
              <a:rPr lang="en-US" altLang="en-US" sz="1600" b="1" dirty="0">
                <a:latin typeface="Courier New" pitchFamily="49" charset="0"/>
              </a:rPr>
              <a:t>; </a:t>
            </a:r>
            <a:r>
              <a:rPr lang="en-US" altLang="en-US" sz="1600" b="1" dirty="0" smtClean="0">
                <a:latin typeface="Courier New" pitchFamily="49" charset="0"/>
              </a:rPr>
              <a:t>y = y0</a:t>
            </a:r>
            <a:r>
              <a:rPr lang="en-US" altLang="en-US" sz="1600" b="1" dirty="0">
                <a:latin typeface="Courier New" pitchFamily="49" charset="0"/>
              </a:rPr>
              <a:t>; </a:t>
            </a:r>
            <a:r>
              <a:rPr lang="en-US" altLang="en-US" sz="1600" b="1" dirty="0" smtClean="0">
                <a:latin typeface="Courier New" pitchFamily="49" charset="0"/>
              </a:rPr>
              <a:t>z = z0</a:t>
            </a:r>
            <a:r>
              <a:rPr lang="en-US" altLang="en-US" sz="1600" b="1" dirty="0">
                <a:latin typeface="Courier New" pitchFamily="49" charset="0"/>
              </a:rPr>
              <a:t>;</a:t>
            </a:r>
            <a:r>
              <a:rPr lang="hu-HU" altLang="en-US" sz="1600" b="1" dirty="0">
                <a:latin typeface="Courier New" pitchFamily="49" charset="0"/>
              </a:rPr>
              <a:t> </a:t>
            </a:r>
          </a:p>
          <a:p>
            <a:pPr algn="l"/>
            <a:r>
              <a:rPr lang="hu-HU" altLang="en-US" sz="1600" b="1" dirty="0" smtClean="0">
                <a:latin typeface="Courier New" pitchFamily="49" charset="0"/>
              </a:rPr>
              <a:t>	</a:t>
            </a:r>
            <a:r>
              <a:rPr lang="hu-HU" altLang="en-US" sz="1600" b="1" dirty="0" smtClean="0">
                <a:solidFill>
                  <a:srgbClr val="FF0000"/>
                </a:solidFill>
                <a:latin typeface="Courier New" pitchFamily="49" charset="0"/>
              </a:rPr>
              <a:t>w </a:t>
            </a:r>
            <a:r>
              <a:rPr lang="en-US" altLang="en-US" sz="1600" b="1" dirty="0" smtClean="0">
                <a:solidFill>
                  <a:srgbClr val="FF0000"/>
                </a:solidFill>
                <a:latin typeface="Courier New" pitchFamily="49" charset="0"/>
              </a:rPr>
              <a:t>= w0; // vektor:0, </a:t>
            </a:r>
            <a:r>
              <a:rPr lang="en-US" altLang="en-US" sz="1600" b="1" dirty="0" err="1" smtClean="0">
                <a:solidFill>
                  <a:srgbClr val="FF0000"/>
                </a:solidFill>
                <a:latin typeface="Courier New" pitchFamily="49" charset="0"/>
              </a:rPr>
              <a:t>pont</a:t>
            </a:r>
            <a:r>
              <a:rPr lang="en-US" altLang="en-US" sz="1600" b="1" dirty="0" smtClean="0">
                <a:solidFill>
                  <a:srgbClr val="FF0000"/>
                </a:solidFill>
                <a:latin typeface="Courier New" pitchFamily="49" charset="0"/>
              </a:rPr>
              <a:t>: 1, s</a:t>
            </a:r>
            <a:r>
              <a:rPr lang="hu-HU" altLang="en-US" sz="1600" b="1" dirty="0" err="1" smtClean="0">
                <a:solidFill>
                  <a:srgbClr val="FF0000"/>
                </a:solidFill>
                <a:latin typeface="Courier New" pitchFamily="49" charset="0"/>
              </a:rPr>
              <a:t>ík</a:t>
            </a:r>
            <a:r>
              <a:rPr lang="hu-HU" altLang="en-US" sz="1600" b="1" dirty="0" smtClean="0">
                <a:solidFill>
                  <a:srgbClr val="FF0000"/>
                </a:solidFill>
                <a:latin typeface="Courier New" pitchFamily="49" charset="0"/>
              </a:rPr>
              <a:t>: d, RGBA: </a:t>
            </a:r>
            <a:r>
              <a:rPr lang="en-US" altLang="en-US" sz="1600" b="1" dirty="0" err="1" smtClean="0">
                <a:solidFill>
                  <a:srgbClr val="FF0000"/>
                </a:solidFill>
                <a:latin typeface="Courier New" pitchFamily="49" charset="0"/>
              </a:rPr>
              <a:t>Opacit</a:t>
            </a:r>
            <a:r>
              <a:rPr lang="hu-HU" altLang="en-US" sz="1600" b="1" dirty="0" smtClean="0">
                <a:solidFill>
                  <a:srgbClr val="FF0000"/>
                </a:solidFill>
                <a:latin typeface="Courier New" pitchFamily="49" charset="0"/>
              </a:rPr>
              <a:t>ás</a:t>
            </a:r>
          </a:p>
          <a:p>
            <a:pPr algn="l"/>
            <a:r>
              <a:rPr lang="hu-HU" altLang="en-US" sz="1600" b="1" dirty="0">
                <a:latin typeface="Courier New" pitchFamily="49" charset="0"/>
              </a:rPr>
              <a:t> </a:t>
            </a:r>
            <a:r>
              <a:rPr lang="hu-HU" altLang="en-US" sz="1600" b="1" dirty="0" smtClean="0">
                <a:latin typeface="Courier New" pitchFamily="49" charset="0"/>
              </a:rPr>
              <a:t>  </a:t>
            </a:r>
            <a:r>
              <a:rPr lang="en-US" altLang="en-US" sz="1600" b="1" dirty="0" smtClean="0">
                <a:latin typeface="Courier New" pitchFamily="49" charset="0"/>
              </a:rPr>
              <a:t>}</a:t>
            </a:r>
            <a:endParaRPr lang="hu-HU" altLang="hu-HU" sz="700" dirty="0"/>
          </a:p>
          <a:p>
            <a:pPr algn="l"/>
            <a:r>
              <a:rPr lang="hu-HU" altLang="en-US" sz="1600" b="1" dirty="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 </a:t>
            </a:r>
            <a:r>
              <a:rPr lang="en-GB" altLang="en-US" sz="1600" b="1" noProof="1">
                <a:latin typeface="Courier New" pitchFamily="49" charset="0"/>
              </a:rPr>
              <a:t>operator*(</a:t>
            </a:r>
            <a:r>
              <a:rPr lang="en-GB" altLang="en-US" sz="1600" b="1" dirty="0">
                <a:latin typeface="Courier New" pitchFamily="49" charset="0"/>
              </a:rPr>
              <a:t>float</a:t>
            </a:r>
            <a:r>
              <a:rPr lang="en-GB" altLang="en-US" sz="1600" b="1" noProof="1">
                <a:latin typeface="Courier New" pitchFamily="49" charset="0"/>
              </a:rPr>
              <a:t> </a:t>
            </a:r>
            <a:r>
              <a:rPr lang="en-GB" altLang="en-US" sz="1600" b="1" dirty="0">
                <a:latin typeface="Courier New" pitchFamily="49" charset="0"/>
              </a:rPr>
              <a:t>a</a:t>
            </a:r>
            <a:r>
              <a:rPr lang="en-GB" altLang="en-US" sz="1600" b="1" noProof="1">
                <a:latin typeface="Courier New" pitchFamily="49" charset="0"/>
              </a:rPr>
              <a:t>) {</a:t>
            </a:r>
            <a:r>
              <a:rPr lang="en-US" altLang="en-US" sz="1600" b="1" dirty="0">
                <a:latin typeface="Courier New" pitchFamily="49" charset="0"/>
              </a:rPr>
              <a:t> </a:t>
            </a:r>
            <a:r>
              <a:rPr lang="en-US" altLang="en-US" sz="1600" b="1" dirty="0" smtClean="0">
                <a:latin typeface="Courier New" pitchFamily="49" charset="0"/>
              </a:rPr>
              <a:t>return </a:t>
            </a:r>
            <a:r>
              <a:rPr lang="hu-HU" altLang="en-US" sz="1600" b="1" dirty="0" err="1" smtClean="0">
                <a:latin typeface="Courier New" pitchFamily="49" charset="0"/>
              </a:rPr>
              <a:t>vec</a:t>
            </a:r>
            <a:r>
              <a:rPr lang="en-GB" altLang="en-US" sz="1600" b="1" dirty="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en-GB" altLang="en-US" sz="1600" b="1" dirty="0" smtClean="0">
                <a:latin typeface="Courier New" pitchFamily="49" charset="0"/>
              </a:rPr>
              <a:t> </a:t>
            </a:r>
            <a:r>
              <a:rPr lang="en-GB" altLang="en-US" sz="1600" b="1" dirty="0">
                <a:latin typeface="Courier New" pitchFamily="49" charset="0"/>
              </a:rPr>
              <a:t>* a</a:t>
            </a:r>
            <a:r>
              <a:rPr lang="en-US" altLang="en-US" sz="1600" b="1" dirty="0">
                <a:latin typeface="Courier New" pitchFamily="49" charset="0"/>
              </a:rPr>
              <a:t>,</a:t>
            </a:r>
            <a:r>
              <a:rPr lang="en-US" altLang="en-US" sz="1600" b="1" noProof="1">
                <a:latin typeface="Courier New" pitchFamily="49" charset="0"/>
              </a:rPr>
              <a:t> y </a:t>
            </a:r>
            <a:r>
              <a:rPr lang="en-GB" altLang="en-US" sz="1600" b="1" dirty="0">
                <a:latin typeface="Courier New" pitchFamily="49" charset="0"/>
              </a:rPr>
              <a:t>* a,</a:t>
            </a:r>
            <a:r>
              <a:rPr lang="en-GB" altLang="en-US" sz="1600" b="1" noProof="1">
                <a:latin typeface="Courier New" pitchFamily="49" charset="0"/>
              </a:rPr>
              <a:t> z </a:t>
            </a:r>
            <a:r>
              <a:rPr lang="en-GB" altLang="en-US" sz="1600" b="1" dirty="0">
                <a:latin typeface="Courier New" pitchFamily="49" charset="0"/>
              </a:rPr>
              <a:t>* </a:t>
            </a:r>
            <a:r>
              <a:rPr lang="en-GB" altLang="en-US" sz="1600" b="1" dirty="0" smtClean="0">
                <a:latin typeface="Courier New" pitchFamily="49" charset="0"/>
              </a:rPr>
              <a:t>a, w * a)</a:t>
            </a:r>
            <a:r>
              <a:rPr lang="en-GB" altLang="en-US" sz="1600" b="1" noProof="1" smtClean="0">
                <a:latin typeface="Courier New" pitchFamily="49" charset="0"/>
              </a:rPr>
              <a:t>;</a:t>
            </a:r>
            <a:r>
              <a:rPr lang="en-US" altLang="en-US" sz="1600" b="1" dirty="0" smtClean="0">
                <a:latin typeface="Courier New" pitchFamily="49" charset="0"/>
              </a:rPr>
              <a:t> </a:t>
            </a:r>
            <a:r>
              <a:rPr lang="en-US" altLang="en-US" sz="1600" b="1" noProof="1" smtClean="0">
                <a:latin typeface="Courier New" pitchFamily="49" charset="0"/>
              </a:rPr>
              <a:t>}</a:t>
            </a:r>
          </a:p>
          <a:p>
            <a:pPr algn="l"/>
            <a:endParaRPr lang="hu-HU" altLang="hu-HU" sz="800" dirty="0"/>
          </a:p>
          <a:p>
            <a:pPr algn="l"/>
            <a:r>
              <a:rPr lang="hu-HU" altLang="en-US" sz="1600" b="1" dirty="0" smtClean="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dirty="0" smtClean="0">
                <a:latin typeface="Courier New" pitchFamily="49" charset="0"/>
              </a:rPr>
              <a:t> </a:t>
            </a:r>
            <a:r>
              <a:rPr lang="en-GB" altLang="en-US" sz="1600" b="1" noProof="1">
                <a:latin typeface="Courier New" pitchFamily="49" charset="0"/>
              </a:rPr>
              <a:t>operator+(const </a:t>
            </a:r>
            <a:r>
              <a:rPr lang="hu-HU" altLang="en-US" sz="1600" b="1" dirty="0" smtClean="0">
                <a:latin typeface="Courier New" pitchFamily="49" charset="0"/>
              </a:rPr>
              <a:t>vec4</a:t>
            </a:r>
            <a:r>
              <a:rPr lang="en-GB" altLang="en-US" sz="1600" b="1" noProof="1" smtClean="0">
                <a:latin typeface="Courier New" pitchFamily="49" charset="0"/>
              </a:rPr>
              <a:t>&amp; </a:t>
            </a:r>
            <a:r>
              <a:rPr lang="en-GB" altLang="en-US" sz="1600" b="1" noProof="1">
                <a:latin typeface="Courier New" pitchFamily="49" charset="0"/>
              </a:rPr>
              <a:t>v) {</a:t>
            </a:r>
            <a:endParaRPr lang="en-US" altLang="en-US" sz="1600" b="1" dirty="0">
              <a:latin typeface="Courier New" pitchFamily="49" charset="0"/>
            </a:endParaRPr>
          </a:p>
          <a:p>
            <a:pPr algn="l"/>
            <a:r>
              <a:rPr lang="en-US" altLang="en-US" sz="1600" b="1" dirty="0">
                <a:latin typeface="Courier New" pitchFamily="49" charset="0"/>
              </a:rPr>
              <a:t> 	return </a:t>
            </a:r>
            <a:r>
              <a:rPr lang="hu-HU" altLang="en-US" sz="1600" b="1" dirty="0" err="1" smtClean="0">
                <a:latin typeface="Courier New" pitchFamily="49" charset="0"/>
              </a:rPr>
              <a:t>vec</a:t>
            </a:r>
            <a:r>
              <a:rPr lang="en-GB" altLang="en-US" sz="1600" b="1" dirty="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en-US" altLang="en-US" sz="1600" b="1" dirty="0" smtClean="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smtClean="0">
                <a:latin typeface="Courier New" pitchFamily="49" charset="0"/>
              </a:rPr>
              <a:t>v.z</a:t>
            </a:r>
            <a:r>
              <a:rPr lang="hu-HU" altLang="en-US" sz="1600" b="1" dirty="0" smtClean="0">
                <a:latin typeface="Courier New" pitchFamily="49" charset="0"/>
              </a:rPr>
              <a:t>, w </a:t>
            </a:r>
            <a:r>
              <a:rPr lang="en-US" altLang="en-US" sz="1600" b="1" dirty="0" smtClean="0">
                <a:latin typeface="Courier New" pitchFamily="49" charset="0"/>
              </a:rPr>
              <a:t>+ </a:t>
            </a:r>
            <a:r>
              <a:rPr lang="en-US" altLang="en-US" sz="1600" b="1" dirty="0" err="1" smtClean="0">
                <a:latin typeface="Courier New" pitchFamily="49" charset="0"/>
              </a:rPr>
              <a:t>v.w</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noProof="1">
                <a:latin typeface="Courier New" pitchFamily="49" charset="0"/>
              </a:rPr>
              <a:t>}</a:t>
            </a:r>
            <a:endParaRPr lang="en-GB" altLang="en-US" sz="1600" b="1" dirty="0">
              <a:latin typeface="Courier New" pitchFamily="49" charset="0"/>
            </a:endParaRPr>
          </a:p>
          <a:p>
            <a:pPr algn="l"/>
            <a:r>
              <a:rPr lang="en-GB" altLang="en-US" sz="1600" b="1" dirty="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 </a:t>
            </a:r>
            <a:r>
              <a:rPr lang="en-GB" altLang="en-US" sz="1600" b="1" noProof="1">
                <a:latin typeface="Courier New" pitchFamily="49" charset="0"/>
              </a:rPr>
              <a:t>operator</a:t>
            </a:r>
            <a:r>
              <a:rPr lang="en-GB" altLang="en-US" sz="1600" b="1" dirty="0">
                <a:latin typeface="Courier New" pitchFamily="49" charset="0"/>
              </a:rPr>
              <a:t>-</a:t>
            </a:r>
            <a:r>
              <a:rPr lang="en-GB" altLang="en-US" sz="1600" b="1" noProof="1">
                <a:latin typeface="Courier New" pitchFamily="49" charset="0"/>
              </a:rPr>
              <a:t>(const </a:t>
            </a:r>
            <a:r>
              <a:rPr lang="hu-HU" altLang="en-US" sz="1600" b="1" dirty="0" smtClean="0">
                <a:latin typeface="Courier New" pitchFamily="49" charset="0"/>
              </a:rPr>
              <a:t>vec4</a:t>
            </a:r>
            <a:r>
              <a:rPr lang="en-GB" altLang="en-US" sz="1600" b="1" noProof="1" smtClean="0">
                <a:latin typeface="Courier New" pitchFamily="49" charset="0"/>
              </a:rPr>
              <a:t>&amp; </a:t>
            </a:r>
            <a:r>
              <a:rPr lang="en-GB" altLang="en-US" sz="1600" b="1" noProof="1">
                <a:latin typeface="Courier New" pitchFamily="49" charset="0"/>
              </a:rPr>
              <a:t>v) {</a:t>
            </a:r>
            <a:endParaRPr lang="en-US" altLang="en-US" sz="1600" b="1" dirty="0">
              <a:latin typeface="Courier New" pitchFamily="49" charset="0"/>
            </a:endParaRPr>
          </a:p>
          <a:p>
            <a:pPr algn="l"/>
            <a:r>
              <a:rPr lang="en-US" altLang="en-US" sz="1600" b="1" dirty="0">
                <a:latin typeface="Courier New" pitchFamily="49" charset="0"/>
              </a:rPr>
              <a:t> 	return </a:t>
            </a:r>
            <a:r>
              <a:rPr lang="hu-HU" altLang="en-US" sz="1600" b="1" dirty="0" err="1" smtClean="0">
                <a:latin typeface="Courier New" pitchFamily="49" charset="0"/>
              </a:rPr>
              <a:t>vec</a:t>
            </a:r>
            <a:r>
              <a:rPr lang="en-GB" altLang="en-US" sz="1600" b="1" dirty="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en-US" altLang="en-US" sz="1600" b="1" dirty="0" smtClean="0">
                <a:latin typeface="Courier New" pitchFamily="49" charset="0"/>
              </a:rPr>
              <a:t> </a:t>
            </a:r>
            <a:r>
              <a:rPr lang="en-GB" altLang="en-US" sz="1600" b="1" dirty="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a:latin typeface="Courier New" pitchFamily="49" charset="0"/>
              </a:rPr>
              <a:t>- </a:t>
            </a:r>
            <a:r>
              <a:rPr lang="en-GB" altLang="en-US" sz="1600" b="1" dirty="0" err="1" smtClean="0">
                <a:latin typeface="Courier New" pitchFamily="49" charset="0"/>
              </a:rPr>
              <a:t>v.z</a:t>
            </a:r>
            <a:r>
              <a:rPr lang="en-GB" altLang="en-US" sz="1600" b="1" dirty="0" smtClean="0">
                <a:latin typeface="Courier New" pitchFamily="49" charset="0"/>
              </a:rPr>
              <a:t>, w – </a:t>
            </a:r>
            <a:r>
              <a:rPr lang="en-GB" altLang="en-US" sz="1600" b="1" dirty="0" err="1" smtClean="0">
                <a:latin typeface="Courier New" pitchFamily="49" charset="0"/>
              </a:rPr>
              <a:t>v.w</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noProof="1">
                <a:latin typeface="Courier New" pitchFamily="49" charset="0"/>
              </a:rPr>
              <a:t>}</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dirty="0" smtClean="0">
                <a:latin typeface="Courier New" pitchFamily="49" charset="0"/>
              </a:rPr>
              <a: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 operator</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noProof="1">
                <a:latin typeface="Courier New" pitchFamily="49" charset="0"/>
              </a:rPr>
              <a:t>const </a:t>
            </a:r>
            <a:r>
              <a:rPr lang="hu-HU" altLang="en-US" sz="1600" b="1" dirty="0" smtClean="0">
                <a:latin typeface="Courier New" pitchFamily="49" charset="0"/>
              </a:rPr>
              <a:t>vec4</a:t>
            </a:r>
            <a:r>
              <a:rPr lang="en-GB" altLang="en-US" sz="1600" b="1" noProof="1" smtClean="0">
                <a:latin typeface="Courier New" pitchFamily="49" charset="0"/>
              </a:rPr>
              <a:t>&amp; </a:t>
            </a:r>
            <a:r>
              <a:rPr lang="en-GB" altLang="en-US" sz="1600" b="1" noProof="1">
                <a:latin typeface="Courier New" pitchFamily="49" charset="0"/>
              </a:rPr>
              <a:t>v) {</a:t>
            </a:r>
            <a:endParaRPr lang="en-US" altLang="en-US" sz="1600" b="1" dirty="0">
              <a:latin typeface="Courier New" pitchFamily="49" charset="0"/>
            </a:endParaRPr>
          </a:p>
          <a:p>
            <a:pPr algn="l"/>
            <a:r>
              <a:rPr lang="en-US" altLang="en-US" sz="1600" b="1" dirty="0">
                <a:latin typeface="Courier New" pitchFamily="49" charset="0"/>
              </a:rPr>
              <a:t> 	return </a:t>
            </a:r>
            <a:r>
              <a:rPr lang="hu-HU" altLang="en-US" sz="1600" b="1" dirty="0" err="1" smtClean="0">
                <a:latin typeface="Courier New" pitchFamily="49" charset="0"/>
              </a:rPr>
              <a:t>vec</a:t>
            </a:r>
            <a:r>
              <a:rPr lang="en-GB" altLang="en-US" sz="1600" b="1" dirty="0">
                <a:latin typeface="Courier New" pitchFamily="49" charset="0"/>
              </a:rPr>
              <a:t>4</a:t>
            </a:r>
            <a:r>
              <a:rPr lang="en-US" altLang="en-US" sz="1600" b="1" dirty="0" smtClean="0">
                <a:latin typeface="Courier New" pitchFamily="49" charset="0"/>
              </a:rPr>
              <a:t>(</a:t>
            </a:r>
            <a:r>
              <a:rPr lang="en-US" altLang="en-US" sz="1600" b="1" noProof="1" smtClean="0">
                <a:latin typeface="Courier New" pitchFamily="49" charset="0"/>
              </a:rPr>
              <a:t>x</a:t>
            </a:r>
            <a:r>
              <a:rPr lang="en-US" altLang="en-US" sz="1600" b="1" dirty="0" smtClean="0">
                <a:latin typeface="Courier New" pitchFamily="49" charset="0"/>
              </a:rPr>
              <a:t> </a:t>
            </a:r>
            <a:r>
              <a:rPr lang="en-GB" altLang="en-US" sz="1600" b="1" dirty="0" smtClean="0">
                <a:latin typeface="Courier New" pitchFamily="49" charset="0"/>
              </a:rPr>
              <a:t>* </a:t>
            </a:r>
            <a:r>
              <a:rPr lang="en-GB" altLang="en-US" sz="1600" b="1" dirty="0" err="1">
                <a:latin typeface="Courier New" pitchFamily="49" charset="0"/>
              </a:rPr>
              <a:t>v.x</a:t>
            </a:r>
            <a:r>
              <a:rPr lang="en-US" altLang="en-US" sz="1600" b="1" dirty="0">
                <a:latin typeface="Courier New" pitchFamily="49" charset="0"/>
              </a:rPr>
              <a:t>,</a:t>
            </a:r>
            <a:r>
              <a:rPr lang="en-US" altLang="en-US" sz="1600" b="1" noProof="1">
                <a:latin typeface="Courier New" pitchFamily="49" charset="0"/>
              </a:rPr>
              <a:t> y</a:t>
            </a:r>
            <a:r>
              <a:rPr lang="en-US" altLang="en-US" sz="1600" b="1" dirty="0">
                <a:latin typeface="Courier New" pitchFamily="49" charset="0"/>
              </a:rPr>
              <a:t> </a:t>
            </a:r>
            <a:r>
              <a:rPr lang="en-US" altLang="en-US" sz="1600" b="1" dirty="0" smtClean="0">
                <a:latin typeface="Courier New" pitchFamily="49" charset="0"/>
              </a:rPr>
              <a:t>* </a:t>
            </a:r>
            <a:r>
              <a:rPr lang="en-US" altLang="en-US" sz="1600" b="1" dirty="0" err="1">
                <a:latin typeface="Courier New" pitchFamily="49" charset="0"/>
              </a:rPr>
              <a:t>v.y</a:t>
            </a:r>
            <a:r>
              <a:rPr lang="en-GB" altLang="en-US" sz="1600" b="1" dirty="0">
                <a:latin typeface="Courier New" pitchFamily="49" charset="0"/>
              </a:rPr>
              <a:t>,</a:t>
            </a:r>
            <a:r>
              <a:rPr lang="en-GB" altLang="en-US" sz="1600" b="1" noProof="1">
                <a:latin typeface="Courier New" pitchFamily="49" charset="0"/>
              </a:rPr>
              <a:t> z </a:t>
            </a:r>
            <a:r>
              <a:rPr lang="en-GB" altLang="en-US" sz="1600" b="1" dirty="0" smtClean="0">
                <a:latin typeface="Courier New" pitchFamily="49" charset="0"/>
              </a:rPr>
              <a:t>* </a:t>
            </a:r>
            <a:r>
              <a:rPr lang="en-GB" altLang="en-US" sz="1600" b="1" dirty="0" err="1" smtClean="0">
                <a:latin typeface="Courier New" pitchFamily="49" charset="0"/>
              </a:rPr>
              <a:t>v.z</a:t>
            </a:r>
            <a:r>
              <a:rPr lang="en-GB" altLang="en-US" sz="1600" b="1" dirty="0" smtClean="0">
                <a:latin typeface="Courier New" pitchFamily="49" charset="0"/>
              </a:rPr>
              <a:t>, w * </a:t>
            </a:r>
            <a:r>
              <a:rPr lang="en-GB" altLang="en-US" sz="1600" b="1" dirty="0" err="1" smtClean="0">
                <a:latin typeface="Courier New" pitchFamily="49" charset="0"/>
              </a:rPr>
              <a:t>v.w</a:t>
            </a:r>
            <a:r>
              <a:rPr lang="en-GB" altLang="en-US" sz="1600" b="1" dirty="0" smtClean="0">
                <a:latin typeface="Courier New" pitchFamily="49" charset="0"/>
              </a:rPr>
              <a:t>)</a:t>
            </a:r>
            <a:r>
              <a:rPr lang="en-GB" altLang="en-US" sz="1600" b="1" noProof="1" smtClean="0">
                <a:latin typeface="Courier New" pitchFamily="49" charset="0"/>
              </a:rPr>
              <a:t>;</a:t>
            </a:r>
            <a:r>
              <a:rPr lang="en-GB" altLang="en-US" sz="1600" b="1" dirty="0" smtClean="0">
                <a:latin typeface="Courier New" pitchFamily="49" charset="0"/>
              </a:rPr>
              <a:t> </a:t>
            </a:r>
            <a:endParaRPr lang="en-GB" altLang="en-US" sz="1600" b="1" dirty="0">
              <a:latin typeface="Courier New" pitchFamily="49" charset="0"/>
            </a:endParaRPr>
          </a:p>
          <a:p>
            <a:pPr algn="l"/>
            <a:r>
              <a:rPr lang="en-GB" altLang="en-US" sz="1600" b="1" dirty="0">
                <a:latin typeface="Courier New" pitchFamily="49" charset="0"/>
              </a:rPr>
              <a:t>   </a:t>
            </a:r>
            <a:r>
              <a:rPr lang="en-GB" altLang="en-US" sz="1600" b="1" noProof="1">
                <a:latin typeface="Courier New" pitchFamily="49" charset="0"/>
              </a:rPr>
              <a:t>}</a:t>
            </a:r>
            <a:r>
              <a:rPr lang="en-US" altLang="en-US" sz="1600" b="1" dirty="0" smtClean="0">
                <a:latin typeface="Courier New" pitchFamily="49" charset="0"/>
              </a:rPr>
              <a:t>   </a:t>
            </a:r>
          </a:p>
          <a:p>
            <a:pPr algn="l"/>
            <a:r>
              <a:rPr lang="en-US" altLang="en-US" sz="1600" b="1" dirty="0" smtClean="0">
                <a:latin typeface="Courier New" pitchFamily="49" charset="0"/>
              </a:rPr>
              <a:t>};</a:t>
            </a:r>
            <a:endParaRPr lang="hu-HU" altLang="en-US" sz="1600" b="1" dirty="0">
              <a:latin typeface="Courier New" pitchFamily="49" charset="0"/>
            </a:endParaRPr>
          </a:p>
          <a:p>
            <a:pPr algn="l"/>
            <a:endParaRPr lang="en-US" altLang="en-US" sz="700" b="1" dirty="0">
              <a:latin typeface="Courier New" pitchFamily="49" charset="0"/>
            </a:endParaRPr>
          </a:p>
          <a:p>
            <a:pPr algn="l"/>
            <a:r>
              <a:rPr lang="en-US" altLang="en-US" sz="1600" b="1" noProof="1">
                <a:latin typeface="Courier New" pitchFamily="49" charset="0"/>
              </a:rPr>
              <a:t>float dot(const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&amp; </a:t>
            </a:r>
            <a:r>
              <a:rPr lang="en-GB" altLang="en-US" sz="1600" b="1" noProof="1">
                <a:latin typeface="Courier New" pitchFamily="49" charset="0"/>
              </a:rPr>
              <a:t>v1, const </a:t>
            </a:r>
            <a:r>
              <a:rPr lang="hu-HU" altLang="en-US" sz="1600" b="1" dirty="0" err="1" smtClean="0">
                <a:latin typeface="Courier New" pitchFamily="49" charset="0"/>
              </a:rPr>
              <a:t>vec</a:t>
            </a:r>
            <a:r>
              <a:rPr lang="en-GB" altLang="en-US" sz="1600" b="1" dirty="0">
                <a:latin typeface="Courier New" pitchFamily="49" charset="0"/>
              </a:rPr>
              <a:t>4</a:t>
            </a:r>
            <a:r>
              <a:rPr lang="en-GB" altLang="en-US" sz="1600" b="1" noProof="1" smtClean="0">
                <a:latin typeface="Courier New" pitchFamily="49" charset="0"/>
              </a:rPr>
              <a:t>&amp; </a:t>
            </a:r>
            <a:r>
              <a:rPr lang="en-GB" altLang="en-US" sz="1600" b="1" noProof="1">
                <a:latin typeface="Courier New" pitchFamily="49" charset="0"/>
              </a:rPr>
              <a:t>v2) { </a:t>
            </a:r>
            <a:endParaRPr lang="en-US" altLang="en-US" sz="1600" b="1" dirty="0">
              <a:latin typeface="Courier New" pitchFamily="49" charset="0"/>
            </a:endParaRPr>
          </a:p>
          <a:p>
            <a:pPr algn="l"/>
            <a:r>
              <a:rPr lang="en-US" altLang="en-US" sz="1600" b="1" noProof="1">
                <a:latin typeface="Courier New" pitchFamily="49" charset="0"/>
              </a:rPr>
              <a:t>   return (v1.x</a:t>
            </a:r>
            <a:r>
              <a:rPr lang="en-US" altLang="en-US" sz="1600" b="1" dirty="0">
                <a:latin typeface="Courier New" pitchFamily="49" charset="0"/>
              </a:rPr>
              <a:t> </a:t>
            </a:r>
            <a:r>
              <a:rPr lang="en-US" altLang="en-US" sz="1600" b="1" noProof="1">
                <a:latin typeface="Courier New" pitchFamily="49" charset="0"/>
              </a:rPr>
              <a:t>*</a:t>
            </a:r>
            <a:r>
              <a:rPr lang="en-US" altLang="en-US" sz="1600" b="1" dirty="0">
                <a:latin typeface="Courier New" pitchFamily="49" charset="0"/>
              </a:rPr>
              <a:t> </a:t>
            </a:r>
            <a:r>
              <a:rPr lang="en-US" altLang="en-US" sz="1600" b="1" noProof="1">
                <a:latin typeface="Courier New" pitchFamily="49" charset="0"/>
              </a:rPr>
              <a:t>v2.x + v1.y</a:t>
            </a:r>
            <a:r>
              <a:rPr lang="en-US" altLang="en-US" sz="1600" b="1" dirty="0">
                <a:latin typeface="Courier New" pitchFamily="49" charset="0"/>
              </a:rPr>
              <a:t> </a:t>
            </a:r>
            <a:r>
              <a:rPr lang="en-US" altLang="en-US" sz="1600" b="1" noProof="1">
                <a:latin typeface="Courier New" pitchFamily="49" charset="0"/>
              </a:rPr>
              <a:t>*</a:t>
            </a:r>
            <a:r>
              <a:rPr lang="en-US" altLang="en-US" sz="1600" b="1" dirty="0">
                <a:latin typeface="Courier New" pitchFamily="49" charset="0"/>
              </a:rPr>
              <a:t> </a:t>
            </a:r>
            <a:r>
              <a:rPr lang="en-US" altLang="en-US" sz="1600" b="1" noProof="1">
                <a:latin typeface="Courier New" pitchFamily="49" charset="0"/>
              </a:rPr>
              <a:t>v2.y + v1.z</a:t>
            </a:r>
            <a:r>
              <a:rPr lang="en-US" altLang="en-US" sz="1600" b="1" dirty="0">
                <a:latin typeface="Courier New" pitchFamily="49" charset="0"/>
              </a:rPr>
              <a:t> </a:t>
            </a:r>
            <a:r>
              <a:rPr lang="en-US" altLang="en-US" sz="1600" b="1" noProof="1">
                <a:latin typeface="Courier New" pitchFamily="49" charset="0"/>
              </a:rPr>
              <a:t>*</a:t>
            </a:r>
            <a:r>
              <a:rPr lang="en-US" altLang="en-US" sz="1600" b="1" dirty="0">
                <a:latin typeface="Courier New" pitchFamily="49" charset="0"/>
              </a:rPr>
              <a:t> </a:t>
            </a:r>
            <a:r>
              <a:rPr lang="en-US" altLang="en-US" sz="1600" b="1" noProof="1" smtClean="0">
                <a:latin typeface="Courier New" pitchFamily="49" charset="0"/>
              </a:rPr>
              <a:t>v2.z + v1.w * v2.w); </a:t>
            </a:r>
            <a:endParaRPr lang="en-US" altLang="en-US" sz="1600" b="1" dirty="0">
              <a:latin typeface="Courier New" pitchFamily="49" charset="0"/>
            </a:endParaRPr>
          </a:p>
          <a:p>
            <a:pPr algn="l"/>
            <a:r>
              <a:rPr lang="en-US" altLang="en-US" sz="1600" b="1" noProof="1" smtClean="0">
                <a:latin typeface="Courier New" pitchFamily="49" charset="0"/>
              </a:rPr>
              <a:t>}</a:t>
            </a:r>
          </a:p>
          <a:p>
            <a:pPr algn="l"/>
            <a:endParaRPr lang="en-US" altLang="en-US" sz="800" b="1" dirty="0">
              <a:latin typeface="Courier New" pitchFamily="49" charset="0"/>
            </a:endParaRPr>
          </a:p>
          <a:p>
            <a:pPr lvl="0" algn="l"/>
            <a:r>
              <a:rPr lang="en-US" altLang="en-US" sz="1600" b="1" dirty="0" smtClean="0">
                <a:solidFill>
                  <a:prstClr val="black"/>
                </a:solidFill>
                <a:latin typeface="Courier New" pitchFamily="49" charset="0"/>
              </a:rPr>
              <a:t>float </a:t>
            </a:r>
            <a:r>
              <a:rPr lang="en-US" altLang="en-US" sz="1600" b="1" dirty="0">
                <a:latin typeface="Courier New" pitchFamily="49" charset="0"/>
              </a:rPr>
              <a:t>length(</a:t>
            </a:r>
            <a:r>
              <a:rPr lang="en-US" altLang="en-US" sz="1600" b="1" noProof="1">
                <a:latin typeface="Courier New" pitchFamily="49" charset="0"/>
              </a:rPr>
              <a:t>const </a:t>
            </a:r>
            <a:r>
              <a:rPr lang="hu-HU" altLang="en-US" sz="1600" b="1" dirty="0" err="1" smtClean="0">
                <a:latin typeface="Courier New" pitchFamily="49" charset="0"/>
              </a:rPr>
              <a:t>vec</a:t>
            </a:r>
            <a:r>
              <a:rPr lang="en-GB" altLang="en-US" sz="1600" b="1" dirty="0" smtClean="0">
                <a:latin typeface="Courier New" pitchFamily="49" charset="0"/>
              </a:rPr>
              <a:t>4</a:t>
            </a:r>
            <a:r>
              <a:rPr lang="en-GB" altLang="en-US" sz="1600" b="1" noProof="1" smtClean="0">
                <a:latin typeface="Courier New" pitchFamily="49" charset="0"/>
              </a:rPr>
              <a:t>&amp; </a:t>
            </a:r>
            <a:r>
              <a:rPr lang="en-GB" altLang="en-US" sz="1600" b="1" noProof="1">
                <a:latin typeface="Courier New" pitchFamily="49" charset="0"/>
              </a:rPr>
              <a:t>v</a:t>
            </a:r>
            <a:r>
              <a:rPr lang="en-US" altLang="en-US" sz="1600" b="1" dirty="0">
                <a:latin typeface="Courier New" pitchFamily="49" charset="0"/>
              </a:rPr>
              <a:t>) </a:t>
            </a:r>
            <a:r>
              <a:rPr lang="en-US" altLang="en-US" sz="1600" b="1" dirty="0">
                <a:solidFill>
                  <a:prstClr val="black"/>
                </a:solidFill>
                <a:latin typeface="Courier New" pitchFamily="49" charset="0"/>
              </a:rPr>
              <a:t>{ return </a:t>
            </a:r>
            <a:r>
              <a:rPr lang="en-US" altLang="en-US" sz="1600" b="1" dirty="0" err="1">
                <a:solidFill>
                  <a:prstClr val="black"/>
                </a:solidFill>
                <a:latin typeface="Courier New" pitchFamily="49" charset="0"/>
              </a:rPr>
              <a:t>sqrt</a:t>
            </a:r>
            <a:r>
              <a:rPr lang="hu-HU" altLang="en-US" sz="1600" b="1" dirty="0">
                <a:solidFill>
                  <a:prstClr val="black"/>
                </a:solidFill>
                <a:latin typeface="Courier New" pitchFamily="49" charset="0"/>
              </a:rPr>
              <a:t>f</a:t>
            </a:r>
            <a:r>
              <a:rPr lang="en-US" altLang="en-US" sz="1600" b="1" dirty="0">
                <a:solidFill>
                  <a:prstClr val="black"/>
                </a:solidFill>
                <a:latin typeface="Courier New" pitchFamily="49" charset="0"/>
              </a:rPr>
              <a:t>(dot(v, v)); </a:t>
            </a:r>
            <a:r>
              <a:rPr lang="en-US" altLang="en-US" sz="1600" b="1" dirty="0" smtClean="0">
                <a:solidFill>
                  <a:prstClr val="black"/>
                </a:solidFill>
                <a:latin typeface="Courier New" pitchFamily="49" charset="0"/>
              </a:rPr>
              <a:t>}</a:t>
            </a:r>
            <a:endParaRPr lang="hu-HU" altLang="en-US" sz="800" b="1" dirty="0" smtClean="0">
              <a:latin typeface="Courier New" pitchFamily="49" charset="0"/>
            </a:endParaRPr>
          </a:p>
        </p:txBody>
      </p:sp>
    </p:spTree>
    <p:extLst>
      <p:ext uri="{BB962C8B-B14F-4D97-AF65-F5344CB8AC3E}">
        <p14:creationId xmlns:p14="http://schemas.microsoft.com/office/powerpoint/2010/main" val="3254175670"/>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SSE, 3</a:t>
            </a:r>
            <a:r>
              <a:rPr lang="en-US" dirty="0" err="1" smtClean="0">
                <a:solidFill>
                  <a:srgbClr val="FF0000"/>
                </a:solidFill>
              </a:rPr>
              <a:t>Dn</a:t>
            </a:r>
            <a:r>
              <a:rPr lang="hu-HU" dirty="0" err="1" smtClean="0">
                <a:solidFill>
                  <a:srgbClr val="FF0000"/>
                </a:solidFill>
              </a:rPr>
              <a:t>ow</a:t>
            </a:r>
            <a:r>
              <a:rPr lang="en-US" dirty="0" smtClean="0">
                <a:solidFill>
                  <a:srgbClr val="FF0000"/>
                </a:solidFill>
              </a:rPr>
              <a:t>!</a:t>
            </a:r>
            <a:endParaRPr lang="en-US" dirty="0">
              <a:solidFill>
                <a:srgbClr val="FF0000"/>
              </a:solidFill>
            </a:endParaRPr>
          </a:p>
        </p:txBody>
      </p:sp>
      <p:sp>
        <p:nvSpPr>
          <p:cNvPr id="4" name="Rectangle 7"/>
          <p:cNvSpPr>
            <a:spLocks noChangeArrowheads="1"/>
          </p:cNvSpPr>
          <p:nvPr/>
        </p:nvSpPr>
        <p:spPr bwMode="auto">
          <a:xfrm>
            <a:off x="1115616" y="1718502"/>
            <a:ext cx="6552728" cy="4486275"/>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sz="1800" b="1" dirty="0" err="1">
                <a:latin typeface="Courier New" pitchFamily="49" charset="0"/>
              </a:rPr>
              <a:t>struct</a:t>
            </a:r>
            <a:r>
              <a:rPr lang="hu-HU" altLang="en-US" sz="1800" b="1" noProof="1">
                <a:latin typeface="Courier New" pitchFamily="49" charset="0"/>
              </a:rPr>
              <a:t> </a:t>
            </a:r>
            <a:r>
              <a:rPr lang="en-US" altLang="en-US" sz="1800" b="1" noProof="1" smtClean="0">
                <a:latin typeface="Courier New" pitchFamily="49" charset="0"/>
              </a:rPr>
              <a:t>vec4</a:t>
            </a:r>
            <a:r>
              <a:rPr lang="hu-HU" altLang="en-US" sz="1800" b="1" noProof="1" smtClean="0">
                <a:latin typeface="Courier New" pitchFamily="49" charset="0"/>
              </a:rPr>
              <a:t> </a:t>
            </a:r>
            <a:r>
              <a:rPr lang="hu-HU" altLang="en-US" sz="1800" b="1" noProof="1">
                <a:latin typeface="Courier New" pitchFamily="49" charset="0"/>
              </a:rPr>
              <a:t>{</a:t>
            </a:r>
          </a:p>
          <a:p>
            <a:pPr algn="l"/>
            <a:r>
              <a:rPr lang="hu-HU" altLang="en-US" sz="1800" b="1" dirty="0">
                <a:latin typeface="Courier New" pitchFamily="49" charset="0"/>
              </a:rPr>
              <a:t>   </a:t>
            </a:r>
            <a:r>
              <a:rPr lang="hu-HU" altLang="en-US" sz="1800" b="1" noProof="1">
                <a:latin typeface="Courier New" pitchFamily="49" charset="0"/>
              </a:rPr>
              <a:t>float x, y, z</a:t>
            </a:r>
            <a:r>
              <a:rPr lang="en-US" altLang="en-US" sz="1800" b="1" dirty="0">
                <a:latin typeface="Courier New" pitchFamily="49" charset="0"/>
              </a:rPr>
              <a:t>, w</a:t>
            </a:r>
            <a:r>
              <a:rPr lang="en-US" altLang="en-US" sz="1800" b="1" noProof="1">
                <a:latin typeface="Courier New" pitchFamily="49" charset="0"/>
              </a:rPr>
              <a:t>;</a:t>
            </a:r>
          </a:p>
          <a:p>
            <a:pPr algn="l"/>
            <a:r>
              <a:rPr lang="en-US" altLang="en-US" sz="1800" b="1" noProof="1">
                <a:latin typeface="Courier New" pitchFamily="49" charset="0"/>
              </a:rPr>
              <a:t>public:</a:t>
            </a:r>
            <a:endParaRPr lang="en-GB" altLang="en-US" sz="1800" b="1" dirty="0">
              <a:latin typeface="Courier New" pitchFamily="49" charset="0"/>
            </a:endParaRPr>
          </a:p>
          <a:p>
            <a:pPr algn="l"/>
            <a:r>
              <a:rPr lang="en-GB" altLang="en-US" sz="1800" b="1" dirty="0">
                <a:latin typeface="Courier New" pitchFamily="49" charset="0"/>
              </a:rPr>
              <a:t>  </a:t>
            </a:r>
            <a:r>
              <a:rPr lang="en-GB" altLang="en-US" sz="1800" b="1" dirty="0" smtClean="0">
                <a:latin typeface="Courier New" pitchFamily="49" charset="0"/>
              </a:rPr>
              <a:t> </a:t>
            </a:r>
            <a:r>
              <a:rPr lang="en-US" altLang="en-US" sz="1800" b="1" noProof="1" smtClean="0">
                <a:latin typeface="Courier New" pitchFamily="49" charset="0"/>
              </a:rPr>
              <a:t>vec4</a:t>
            </a:r>
            <a:r>
              <a:rPr lang="en-GB" altLang="en-US" sz="1800" b="1" noProof="1" smtClean="0">
                <a:latin typeface="Courier New" pitchFamily="49" charset="0"/>
              </a:rPr>
              <a:t> </a:t>
            </a:r>
            <a:r>
              <a:rPr lang="en-GB" altLang="en-US" sz="1800" b="1" noProof="1">
                <a:latin typeface="Courier New" pitchFamily="49" charset="0"/>
              </a:rPr>
              <a:t>operator</a:t>
            </a:r>
            <a:r>
              <a:rPr lang="en-GB" altLang="en-US" sz="1800" b="1" noProof="1" smtClean="0">
                <a:latin typeface="Courier New" pitchFamily="49" charset="0"/>
              </a:rPr>
              <a:t>+(</a:t>
            </a:r>
            <a:r>
              <a:rPr lang="hu-HU" altLang="en-US" sz="1800" b="1" noProof="1" smtClean="0">
                <a:latin typeface="Courier New" pitchFamily="49" charset="0"/>
              </a:rPr>
              <a:t> const </a:t>
            </a:r>
            <a:r>
              <a:rPr lang="en-US" altLang="en-US" sz="1800" b="1" noProof="1" smtClean="0">
                <a:latin typeface="Courier New" pitchFamily="49" charset="0"/>
              </a:rPr>
              <a:t>vec4</a:t>
            </a:r>
            <a:r>
              <a:rPr lang="en-GB" altLang="en-US" sz="1800" b="1" noProof="1" smtClean="0">
                <a:latin typeface="Courier New" pitchFamily="49" charset="0"/>
              </a:rPr>
              <a:t>&amp; </a:t>
            </a:r>
            <a:r>
              <a:rPr lang="en-GB" altLang="en-US" sz="1800" b="1" noProof="1">
                <a:latin typeface="Courier New" pitchFamily="49" charset="0"/>
              </a:rPr>
              <a:t>v ) { </a:t>
            </a:r>
          </a:p>
          <a:p>
            <a:pPr algn="l"/>
            <a:r>
              <a:rPr lang="en-US" altLang="en-US" sz="1800" b="1" dirty="0">
                <a:latin typeface="Courier New" pitchFamily="49" charset="0"/>
              </a:rPr>
              <a:t>   	</a:t>
            </a:r>
            <a:r>
              <a:rPr lang="en-US" altLang="en-US" sz="1800" b="1" noProof="1">
                <a:solidFill>
                  <a:srgbClr val="00B050"/>
                </a:solidFill>
                <a:latin typeface="Courier New" pitchFamily="49" charset="0"/>
              </a:rPr>
              <a:t>__declspec(align(16)) </a:t>
            </a:r>
            <a:r>
              <a:rPr lang="en-US" altLang="en-US" sz="1800" b="1" noProof="1">
                <a:latin typeface="Courier New" pitchFamily="49" charset="0"/>
              </a:rPr>
              <a:t>vec4</a:t>
            </a:r>
            <a:r>
              <a:rPr lang="en-US" altLang="en-US" sz="1800" b="1" noProof="1" smtClean="0">
                <a:latin typeface="Courier New" pitchFamily="49" charset="0"/>
              </a:rPr>
              <a:t> </a:t>
            </a:r>
            <a:r>
              <a:rPr lang="en-US" altLang="en-US" sz="1800" b="1" noProof="1">
                <a:latin typeface="Courier New" pitchFamily="49" charset="0"/>
              </a:rPr>
              <a:t>res;</a:t>
            </a:r>
          </a:p>
          <a:p>
            <a:pPr algn="l"/>
            <a:r>
              <a:rPr lang="en-US" altLang="en-US" sz="1800" b="1" dirty="0">
                <a:latin typeface="Courier New" pitchFamily="49" charset="0"/>
              </a:rPr>
              <a:t>	</a:t>
            </a:r>
            <a:r>
              <a:rPr lang="en-US" altLang="en-US" sz="1800" b="1" noProof="1">
                <a:latin typeface="Courier New" pitchFamily="49" charset="0"/>
              </a:rPr>
              <a:t>__asm {</a:t>
            </a:r>
          </a:p>
          <a:p>
            <a:pPr algn="l"/>
            <a:r>
              <a:rPr lang="en-US" altLang="en-US" sz="1800" b="1" dirty="0">
                <a:latin typeface="Courier New" pitchFamily="49" charset="0"/>
              </a:rPr>
              <a:t>	   </a:t>
            </a:r>
            <a:r>
              <a:rPr lang="en-US" altLang="en-US" sz="1800" b="1" noProof="1">
                <a:latin typeface="Courier New" pitchFamily="49" charset="0"/>
              </a:rPr>
              <a:t>mov	</a:t>
            </a:r>
            <a:r>
              <a:rPr lang="en-GB" altLang="en-US" sz="1800" b="1" dirty="0">
                <a:latin typeface="Courier New" pitchFamily="49" charset="0"/>
              </a:rPr>
              <a:t>	</a:t>
            </a:r>
            <a:r>
              <a:rPr lang="en-GB" altLang="en-US" sz="1800" b="1" noProof="1">
                <a:latin typeface="Courier New" pitchFamily="49" charset="0"/>
              </a:rPr>
              <a:t>esi, this</a:t>
            </a:r>
          </a:p>
          <a:p>
            <a:pPr algn="l"/>
            <a:r>
              <a:rPr lang="en-GB" altLang="en-US" sz="1800" b="1" noProof="1">
                <a:latin typeface="Courier New" pitchFamily="49" charset="0"/>
              </a:rPr>
              <a:t>	</a:t>
            </a:r>
            <a:r>
              <a:rPr lang="en-GB" altLang="en-US" sz="1800" b="1" dirty="0">
                <a:latin typeface="Courier New" pitchFamily="49" charset="0"/>
              </a:rPr>
              <a:t>   </a:t>
            </a:r>
            <a:r>
              <a:rPr lang="en-GB" altLang="en-US" sz="1800" b="1" noProof="1">
                <a:latin typeface="Courier New" pitchFamily="49" charset="0"/>
              </a:rPr>
              <a:t>mov	</a:t>
            </a:r>
            <a:r>
              <a:rPr lang="en-GB" altLang="en-US" sz="1800" b="1" dirty="0">
                <a:latin typeface="Courier New" pitchFamily="49" charset="0"/>
              </a:rPr>
              <a:t>	</a:t>
            </a:r>
            <a:r>
              <a:rPr lang="en-GB" altLang="en-US" sz="1800" b="1" noProof="1">
                <a:latin typeface="Courier New" pitchFamily="49" charset="0"/>
              </a:rPr>
              <a:t>edi, v</a:t>
            </a:r>
          </a:p>
          <a:p>
            <a:pPr algn="l"/>
            <a:r>
              <a:rPr lang="en-GB" altLang="en-US" sz="1800" b="1" noProof="1">
                <a:latin typeface="Courier New" pitchFamily="49" charset="0"/>
              </a:rPr>
              <a:t>	</a:t>
            </a:r>
            <a:r>
              <a:rPr lang="en-GB" altLang="en-US" sz="1800" b="1" dirty="0">
                <a:latin typeface="Courier New" pitchFamily="49" charset="0"/>
              </a:rPr>
              <a:t>   </a:t>
            </a:r>
            <a:r>
              <a:rPr lang="en-GB" altLang="en-US" sz="1800" b="1" noProof="1">
                <a:latin typeface="Courier New" pitchFamily="49" charset="0"/>
              </a:rPr>
              <a:t>movups	xmm0, [esi]</a:t>
            </a:r>
            <a:r>
              <a:rPr lang="en-GB" altLang="en-US" sz="1800" b="1" dirty="0">
                <a:latin typeface="Courier New" pitchFamily="49" charset="0"/>
              </a:rPr>
              <a:t>	; unaligned</a:t>
            </a:r>
            <a:endParaRPr lang="en-GB" altLang="en-US" sz="1800" b="1" noProof="1">
              <a:latin typeface="Courier New" pitchFamily="49" charset="0"/>
            </a:endParaRPr>
          </a:p>
          <a:p>
            <a:pPr algn="l"/>
            <a:r>
              <a:rPr lang="en-GB" altLang="en-US" sz="1800" b="1" noProof="1">
                <a:latin typeface="Courier New" pitchFamily="49" charset="0"/>
              </a:rPr>
              <a:t>	</a:t>
            </a:r>
            <a:r>
              <a:rPr lang="en-GB" altLang="en-US" sz="1800" b="1" dirty="0">
                <a:latin typeface="Courier New" pitchFamily="49" charset="0"/>
              </a:rPr>
              <a:t>   </a:t>
            </a:r>
            <a:r>
              <a:rPr lang="en-GB" altLang="en-US" sz="1800" b="1" noProof="1">
                <a:latin typeface="Courier New" pitchFamily="49" charset="0"/>
              </a:rPr>
              <a:t>movups	xmm1, [edi]</a:t>
            </a:r>
          </a:p>
          <a:p>
            <a:pPr algn="l"/>
            <a:r>
              <a:rPr lang="en-GB" altLang="en-US" sz="1800" b="1" noProof="1">
                <a:latin typeface="Courier New" pitchFamily="49" charset="0"/>
              </a:rPr>
              <a:t>	</a:t>
            </a:r>
            <a:r>
              <a:rPr lang="en-GB" altLang="en-US" sz="1800" b="1" dirty="0">
                <a:latin typeface="Courier New" pitchFamily="49" charset="0"/>
              </a:rPr>
              <a:t>   </a:t>
            </a:r>
            <a:r>
              <a:rPr lang="en-GB" altLang="en-US" sz="1800" b="1" noProof="1">
                <a:solidFill>
                  <a:srgbClr val="FF0000"/>
                </a:solidFill>
                <a:latin typeface="Courier New" pitchFamily="49" charset="0"/>
              </a:rPr>
              <a:t>addps	xmm0, xmm1</a:t>
            </a:r>
          </a:p>
          <a:p>
            <a:pPr algn="l"/>
            <a:r>
              <a:rPr lang="en-GB" altLang="en-US" sz="1800" b="1" noProof="1">
                <a:latin typeface="Courier New" pitchFamily="49" charset="0"/>
              </a:rPr>
              <a:t>	</a:t>
            </a:r>
            <a:r>
              <a:rPr lang="en-GB" altLang="en-US" sz="1800" b="1" dirty="0">
                <a:latin typeface="Courier New" pitchFamily="49" charset="0"/>
              </a:rPr>
              <a:t>   </a:t>
            </a:r>
            <a:r>
              <a:rPr lang="en-GB" altLang="en-US" sz="1800" b="1" noProof="1">
                <a:solidFill>
                  <a:srgbClr val="00B050"/>
                </a:solidFill>
                <a:latin typeface="Courier New" pitchFamily="49" charset="0"/>
              </a:rPr>
              <a:t>movaps</a:t>
            </a:r>
            <a:r>
              <a:rPr lang="en-GB" altLang="en-US" sz="1800" b="1" noProof="1">
                <a:latin typeface="Courier New" pitchFamily="49" charset="0"/>
              </a:rPr>
              <a:t>	res, xmm0</a:t>
            </a:r>
            <a:r>
              <a:rPr lang="en-GB" altLang="en-US" sz="1800" b="1" dirty="0">
                <a:latin typeface="Courier New" pitchFamily="49" charset="0"/>
              </a:rPr>
              <a:t>	; </a:t>
            </a:r>
            <a:r>
              <a:rPr lang="en-GB" altLang="en-US" sz="1800" b="1" dirty="0">
                <a:solidFill>
                  <a:srgbClr val="00B050"/>
                </a:solidFill>
                <a:latin typeface="Courier New" pitchFamily="49" charset="0"/>
              </a:rPr>
              <a:t>aligned</a:t>
            </a:r>
            <a:endParaRPr lang="en-GB" altLang="en-US" sz="1800" b="1" noProof="1">
              <a:solidFill>
                <a:srgbClr val="00B050"/>
              </a:solidFill>
              <a:latin typeface="Courier New" pitchFamily="49" charset="0"/>
            </a:endParaRPr>
          </a:p>
          <a:p>
            <a:pPr algn="l"/>
            <a:r>
              <a:rPr lang="en-US" altLang="en-US" sz="1800" b="1" dirty="0">
                <a:latin typeface="Courier New" pitchFamily="49" charset="0"/>
              </a:rPr>
              <a:t>   	</a:t>
            </a:r>
            <a:r>
              <a:rPr lang="en-US" altLang="en-US" sz="1800" b="1" noProof="1">
                <a:latin typeface="Courier New" pitchFamily="49" charset="0"/>
              </a:rPr>
              <a:t>}</a:t>
            </a:r>
          </a:p>
          <a:p>
            <a:pPr algn="l"/>
            <a:r>
              <a:rPr lang="hu-HU" altLang="en-US" sz="1800" b="1" dirty="0">
                <a:latin typeface="Courier New" pitchFamily="49" charset="0"/>
              </a:rPr>
              <a:t>	</a:t>
            </a:r>
            <a:r>
              <a:rPr lang="hu-HU" altLang="en-US" sz="1800" b="1" noProof="1">
                <a:latin typeface="Courier New" pitchFamily="49" charset="0"/>
              </a:rPr>
              <a:t>return res;</a:t>
            </a:r>
          </a:p>
          <a:p>
            <a:pPr algn="l"/>
            <a:r>
              <a:rPr lang="en-GB" altLang="en-US" sz="1800" b="1" dirty="0">
                <a:latin typeface="Courier New" pitchFamily="49" charset="0"/>
              </a:rPr>
              <a:t>   </a:t>
            </a:r>
            <a:r>
              <a:rPr lang="en-GB" altLang="en-US" sz="1800" b="1" noProof="1">
                <a:latin typeface="Courier New" pitchFamily="49" charset="0"/>
              </a:rPr>
              <a:t>}</a:t>
            </a:r>
            <a:endParaRPr lang="en-US" altLang="en-US" sz="1800" b="1" dirty="0">
              <a:latin typeface="Courier New" pitchFamily="49" charset="0"/>
            </a:endParaRPr>
          </a:p>
          <a:p>
            <a:pPr algn="l"/>
            <a:r>
              <a:rPr lang="en-US" altLang="en-US" sz="1800" b="1" dirty="0">
                <a:latin typeface="Courier New" pitchFamily="49" charset="0"/>
              </a:rPr>
              <a:t>}</a:t>
            </a:r>
            <a:r>
              <a:rPr lang="en-GB" altLang="en-US" sz="1800" b="1" dirty="0">
                <a:latin typeface="Courier New" pitchFamily="49" charset="0"/>
              </a:rPr>
              <a:t>;</a:t>
            </a:r>
            <a:endParaRPr lang="en-GB" altLang="en-US" sz="1800" b="1" noProof="1">
              <a:latin typeface="Courier New" pitchFamily="49" charset="0"/>
            </a:endParaRPr>
          </a:p>
        </p:txBody>
      </p:sp>
    </p:spTree>
    <p:extLst>
      <p:ext uri="{BB962C8B-B14F-4D97-AF65-F5344CB8AC3E}">
        <p14:creationId xmlns:p14="http://schemas.microsoft.com/office/powerpoint/2010/main" val="3233485921"/>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115888"/>
            <a:ext cx="7772400" cy="1143000"/>
          </a:xfrm>
        </p:spPr>
        <p:txBody>
          <a:bodyPr/>
          <a:lstStyle/>
          <a:p>
            <a:pPr>
              <a:defRPr/>
            </a:pPr>
            <a:r>
              <a:rPr lang="hu-HU" dirty="0" smtClean="0">
                <a:solidFill>
                  <a:srgbClr val="FF0000"/>
                </a:solidFill>
              </a:rPr>
              <a:t>Kör a síkon</a:t>
            </a:r>
            <a:endParaRPr lang="hu-HU" dirty="0">
              <a:solidFill>
                <a:srgbClr val="FF0000"/>
              </a:solidFill>
            </a:endParaRPr>
          </a:p>
        </p:txBody>
      </p:sp>
      <p:sp>
        <p:nvSpPr>
          <p:cNvPr id="16387" name="Szövegdoboz 2"/>
          <p:cNvSpPr txBox="1">
            <a:spLocks noChangeArrowheads="1"/>
          </p:cNvSpPr>
          <p:nvPr/>
        </p:nvSpPr>
        <p:spPr bwMode="auto">
          <a:xfrm>
            <a:off x="179388" y="1052513"/>
            <a:ext cx="9118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b="1" u="sng" dirty="0">
                <a:latin typeface="+mn-lt"/>
              </a:rPr>
              <a:t>Implicit </a:t>
            </a:r>
            <a:r>
              <a:rPr lang="hu-HU" altLang="en-US" b="1" u="sng" dirty="0">
                <a:latin typeface="+mn-lt"/>
              </a:rPr>
              <a:t>egyenlet</a:t>
            </a:r>
            <a:r>
              <a:rPr lang="en-US" altLang="en-US" b="1" u="sng" dirty="0">
                <a:latin typeface="+mn-lt"/>
              </a:rPr>
              <a:t>:</a:t>
            </a:r>
          </a:p>
          <a:p>
            <a:pPr algn="l"/>
            <a:r>
              <a:rPr lang="hu-HU" altLang="en-US" dirty="0">
                <a:latin typeface="+mn-lt"/>
              </a:rPr>
              <a:t>Azon </a:t>
            </a:r>
            <a:r>
              <a:rPr lang="en-US" altLang="en-US" b="1" i="1" dirty="0"/>
              <a:t>r</a:t>
            </a:r>
            <a:r>
              <a:rPr lang="en-US" altLang="en-US" dirty="0"/>
              <a:t>(</a:t>
            </a:r>
            <a:r>
              <a:rPr lang="en-US" altLang="en-US" i="1" dirty="0"/>
              <a:t>x, y</a:t>
            </a:r>
            <a:r>
              <a:rPr lang="en-US" altLang="en-US" dirty="0"/>
              <a:t>) </a:t>
            </a:r>
            <a:r>
              <a:rPr lang="hu-HU" altLang="en-US" dirty="0">
                <a:latin typeface="+mn-lt"/>
              </a:rPr>
              <a:t>pontok mértani helye, amelyek a </a:t>
            </a:r>
            <a:r>
              <a:rPr lang="en-US" altLang="en-US" b="1" i="1" dirty="0">
                <a:cs typeface="Times New Roman" panose="02020603050405020304" pitchFamily="18" charset="0"/>
              </a:rPr>
              <a:t>c</a:t>
            </a:r>
            <a:r>
              <a:rPr lang="en-US" altLang="en-US" dirty="0">
                <a:cs typeface="Times New Roman" panose="02020603050405020304" pitchFamily="18" charset="0"/>
              </a:rPr>
              <a:t>(</a:t>
            </a:r>
            <a:r>
              <a:rPr lang="en-US" altLang="en-US" i="1" dirty="0">
                <a:cs typeface="Times New Roman" panose="02020603050405020304" pitchFamily="18" charset="0"/>
              </a:rPr>
              <a:t>c</a:t>
            </a:r>
            <a:r>
              <a:rPr lang="en-US" altLang="en-US" i="1" baseline="-25000" dirty="0">
                <a:cs typeface="Times New Roman" panose="02020603050405020304" pitchFamily="18" charset="0"/>
              </a:rPr>
              <a:t>x</a:t>
            </a:r>
            <a:r>
              <a:rPr lang="en-US" altLang="en-US" i="1" dirty="0">
                <a:cs typeface="Times New Roman" panose="02020603050405020304" pitchFamily="18" charset="0"/>
              </a:rPr>
              <a:t>, c</a:t>
            </a:r>
            <a:r>
              <a:rPr lang="en-US" altLang="en-US" i="1" baseline="-25000" dirty="0">
                <a:cs typeface="Times New Roman" panose="02020603050405020304" pitchFamily="18" charset="0"/>
              </a:rPr>
              <a:t>y</a:t>
            </a:r>
            <a:r>
              <a:rPr lang="en-US" altLang="en-US" dirty="0">
                <a:cs typeface="Times New Roman" panose="02020603050405020304" pitchFamily="18" charset="0"/>
              </a:rPr>
              <a:t>) </a:t>
            </a:r>
            <a:r>
              <a:rPr lang="hu-HU" altLang="en-US" dirty="0">
                <a:latin typeface="+mn-lt"/>
              </a:rPr>
              <a:t>középponttól </a:t>
            </a:r>
            <a:r>
              <a:rPr lang="en-US" altLang="en-US" i="1" dirty="0">
                <a:cs typeface="Times New Roman" panose="02020603050405020304" pitchFamily="18" charset="0"/>
              </a:rPr>
              <a:t>R</a:t>
            </a:r>
            <a:r>
              <a:rPr lang="hu-HU" altLang="en-US" dirty="0">
                <a:latin typeface="+mn-lt"/>
              </a:rPr>
              <a:t> távolságra vannak:</a:t>
            </a:r>
          </a:p>
          <a:p>
            <a:pPr algn="l"/>
            <a:r>
              <a:rPr lang="hu-HU" altLang="en-US" dirty="0"/>
              <a:t> </a:t>
            </a:r>
            <a:r>
              <a:rPr lang="hu-HU" altLang="en-US" dirty="0" smtClean="0"/>
              <a:t>     </a:t>
            </a:r>
            <a:r>
              <a:rPr lang="en-US" altLang="en-US" dirty="0" smtClean="0"/>
              <a:t> </a:t>
            </a:r>
            <a:r>
              <a:rPr lang="en-US" altLang="en-US" dirty="0"/>
              <a:t>|</a:t>
            </a:r>
            <a:r>
              <a:rPr lang="en-US" altLang="en-US" b="1" i="1" dirty="0"/>
              <a:t>r</a:t>
            </a:r>
            <a:r>
              <a:rPr lang="en-US" altLang="en-US" dirty="0"/>
              <a:t> – </a:t>
            </a:r>
            <a:r>
              <a:rPr lang="en-US" altLang="en-US" b="1" i="1" dirty="0"/>
              <a:t>c</a:t>
            </a:r>
            <a:r>
              <a:rPr lang="en-US" altLang="en-US" dirty="0"/>
              <a:t>| = </a:t>
            </a:r>
            <a:r>
              <a:rPr lang="en-US" altLang="en-US" i="1" dirty="0"/>
              <a:t>R    </a:t>
            </a:r>
            <a:r>
              <a:rPr lang="en-US" altLang="en-US" dirty="0">
                <a:sym typeface="Symbol" pitchFamily="18" charset="2"/>
              </a:rPr>
              <a:t> </a:t>
            </a:r>
            <a:r>
              <a:rPr lang="en-US" altLang="en-US" dirty="0"/>
              <a:t>  (</a:t>
            </a:r>
            <a:r>
              <a:rPr lang="en-US" altLang="en-US" b="1" i="1" dirty="0"/>
              <a:t>r</a:t>
            </a:r>
            <a:r>
              <a:rPr lang="en-US" altLang="en-US" dirty="0"/>
              <a:t> – </a:t>
            </a:r>
            <a:r>
              <a:rPr lang="en-US" altLang="en-US" b="1" i="1" dirty="0"/>
              <a:t>c</a:t>
            </a:r>
            <a:r>
              <a:rPr lang="en-US" altLang="en-US" dirty="0"/>
              <a:t>)</a:t>
            </a:r>
            <a:r>
              <a:rPr lang="en-US" altLang="en-US" baseline="30000" dirty="0"/>
              <a:t>2</a:t>
            </a:r>
            <a:r>
              <a:rPr lang="en-US" altLang="en-US" dirty="0"/>
              <a:t> = </a:t>
            </a:r>
            <a:r>
              <a:rPr lang="en-US" altLang="en-US" i="1" dirty="0"/>
              <a:t>R</a:t>
            </a:r>
            <a:r>
              <a:rPr lang="en-US" altLang="en-US" baseline="30000" dirty="0"/>
              <a:t>2</a:t>
            </a:r>
            <a:r>
              <a:rPr lang="en-US" altLang="en-US" i="1" dirty="0"/>
              <a:t>     </a:t>
            </a:r>
            <a:r>
              <a:rPr lang="en-US" altLang="en-US" dirty="0">
                <a:sym typeface="Symbol" pitchFamily="18" charset="2"/>
              </a:rPr>
              <a:t> </a:t>
            </a:r>
            <a:r>
              <a:rPr lang="en-US" altLang="en-US" dirty="0"/>
              <a:t>  (</a:t>
            </a:r>
            <a:r>
              <a:rPr lang="en-US" altLang="en-US" i="1" dirty="0"/>
              <a:t>x</a:t>
            </a:r>
            <a:r>
              <a:rPr lang="en-US" altLang="en-US" dirty="0"/>
              <a:t> – </a:t>
            </a:r>
            <a:r>
              <a:rPr lang="en-US" altLang="en-US" i="1" dirty="0"/>
              <a:t>c</a:t>
            </a:r>
            <a:r>
              <a:rPr lang="en-US" altLang="en-US" i="1" baseline="-25000" dirty="0"/>
              <a:t>x</a:t>
            </a:r>
            <a:r>
              <a:rPr lang="en-US" altLang="en-US" dirty="0"/>
              <a:t>)</a:t>
            </a:r>
            <a:r>
              <a:rPr lang="en-US" altLang="en-US" baseline="30000" dirty="0"/>
              <a:t>2</a:t>
            </a:r>
            <a:r>
              <a:rPr lang="en-US" altLang="en-US" dirty="0"/>
              <a:t> + (</a:t>
            </a:r>
            <a:r>
              <a:rPr lang="en-US" altLang="en-US" i="1" dirty="0"/>
              <a:t>y</a:t>
            </a:r>
            <a:r>
              <a:rPr lang="en-US" altLang="en-US" dirty="0"/>
              <a:t> – </a:t>
            </a:r>
            <a:r>
              <a:rPr lang="en-US" altLang="en-US" i="1" dirty="0"/>
              <a:t>c</a:t>
            </a:r>
            <a:r>
              <a:rPr lang="en-US" altLang="en-US" i="1" baseline="-25000" dirty="0"/>
              <a:t>y</a:t>
            </a:r>
            <a:r>
              <a:rPr lang="en-US" altLang="en-US" dirty="0"/>
              <a:t>)</a:t>
            </a:r>
            <a:r>
              <a:rPr lang="en-US" altLang="en-US" baseline="30000" dirty="0"/>
              <a:t>2</a:t>
            </a:r>
            <a:r>
              <a:rPr lang="en-US" altLang="en-US" dirty="0"/>
              <a:t> = </a:t>
            </a:r>
            <a:r>
              <a:rPr lang="en-US" altLang="en-US" i="1" dirty="0"/>
              <a:t>R</a:t>
            </a:r>
            <a:r>
              <a:rPr lang="en-US" altLang="en-US" baseline="30000" dirty="0"/>
              <a:t>2</a:t>
            </a:r>
            <a:r>
              <a:rPr lang="en-US" altLang="en-US" i="1" dirty="0"/>
              <a:t> </a:t>
            </a:r>
            <a:endParaRPr lang="hu-HU" altLang="en-US" i="1" dirty="0" smtClean="0"/>
          </a:p>
          <a:p>
            <a:pPr algn="l"/>
            <a:endParaRPr lang="en-US" altLang="en-US" sz="2800" i="1" dirty="0"/>
          </a:p>
          <a:p>
            <a:pPr algn="l"/>
            <a:r>
              <a:rPr lang="en-US" altLang="en-US" b="1" u="sng" dirty="0" err="1">
                <a:latin typeface="+mn-lt"/>
              </a:rPr>
              <a:t>Param</a:t>
            </a:r>
            <a:r>
              <a:rPr lang="hu-HU" altLang="en-US" b="1" u="sng" dirty="0">
                <a:latin typeface="+mn-lt"/>
              </a:rPr>
              <a:t>éteres egyenlet</a:t>
            </a:r>
            <a:r>
              <a:rPr lang="en-US" altLang="en-US" b="1" u="sng" dirty="0">
                <a:latin typeface="+mn-lt"/>
              </a:rPr>
              <a:t>:</a:t>
            </a:r>
          </a:p>
          <a:p>
            <a:pPr algn="l"/>
            <a:r>
              <a:rPr lang="hu-HU" altLang="en-US" dirty="0" smtClean="0">
                <a:latin typeface="+mn-lt"/>
              </a:rPr>
              <a:t>A </a:t>
            </a:r>
            <a:r>
              <a:rPr lang="en-US" altLang="en-US" dirty="0" smtClean="0"/>
              <a:t>sin</a:t>
            </a:r>
            <a:r>
              <a:rPr lang="en-US" altLang="en-US" dirty="0"/>
              <a:t>(</a:t>
            </a:r>
            <a:r>
              <a:rPr lang="en-US" altLang="en-US" dirty="0">
                <a:sym typeface="Symbol" pitchFamily="18" charset="2"/>
              </a:rPr>
              <a:t></a:t>
            </a:r>
            <a:r>
              <a:rPr lang="en-US" altLang="en-US" dirty="0"/>
              <a:t>) </a:t>
            </a:r>
            <a:r>
              <a:rPr lang="hu-HU" altLang="en-US" dirty="0">
                <a:latin typeface="+mn-lt"/>
              </a:rPr>
              <a:t>és</a:t>
            </a:r>
            <a:r>
              <a:rPr lang="en-US" altLang="en-US" dirty="0">
                <a:latin typeface="+mn-lt"/>
              </a:rPr>
              <a:t> </a:t>
            </a:r>
            <a:r>
              <a:rPr lang="en-US" altLang="en-US" dirty="0"/>
              <a:t>cos(</a:t>
            </a:r>
            <a:r>
              <a:rPr lang="en-US" altLang="en-US" dirty="0">
                <a:sym typeface="Symbol" pitchFamily="18" charset="2"/>
              </a:rPr>
              <a:t></a:t>
            </a:r>
            <a:r>
              <a:rPr lang="en-US" altLang="en-US" dirty="0"/>
              <a:t>)</a:t>
            </a:r>
            <a:r>
              <a:rPr lang="hu-HU" altLang="en-US" dirty="0"/>
              <a:t> </a:t>
            </a:r>
            <a:r>
              <a:rPr lang="hu-HU" altLang="en-US" dirty="0">
                <a:latin typeface="+mn-lt"/>
              </a:rPr>
              <a:t>definíciója</a:t>
            </a:r>
            <a:r>
              <a:rPr lang="en-US" altLang="en-US" dirty="0">
                <a:latin typeface="+mn-lt"/>
              </a:rPr>
              <a:t>: </a:t>
            </a:r>
            <a:r>
              <a:rPr lang="en-US" altLang="en-US" dirty="0" smtClean="0">
                <a:latin typeface="+mn-lt"/>
              </a:rPr>
              <a:t>				</a:t>
            </a:r>
            <a:r>
              <a:rPr lang="en-US" altLang="en-US" sz="2000" dirty="0" smtClean="0">
                <a:latin typeface="+mn-lt"/>
              </a:rPr>
              <a:t>M</a:t>
            </a:r>
            <a:r>
              <a:rPr lang="hu-HU" altLang="en-US" sz="2000" dirty="0" err="1" smtClean="0">
                <a:latin typeface="+mn-lt"/>
              </a:rPr>
              <a:t>ásik</a:t>
            </a:r>
            <a:r>
              <a:rPr lang="hu-HU" altLang="en-US" sz="2000" dirty="0">
                <a:latin typeface="+mn-lt"/>
              </a:rPr>
              <a:t> </a:t>
            </a:r>
            <a:r>
              <a:rPr lang="hu-HU" altLang="en-US" sz="2000" dirty="0" smtClean="0">
                <a:latin typeface="+mn-lt"/>
              </a:rPr>
              <a:t>paraméterezés, 							amely racionális 								(számítógép által 								kiszámítható) számokat 							használ.</a:t>
            </a:r>
            <a:endParaRPr lang="en-US" altLang="en-US" dirty="0">
              <a:latin typeface="+mn-lt"/>
            </a:endParaRPr>
          </a:p>
          <a:p>
            <a:pPr algn="l"/>
            <a:endParaRPr lang="en-US" altLang="en-US" dirty="0"/>
          </a:p>
          <a:p>
            <a:pPr algn="l"/>
            <a:r>
              <a:rPr lang="en-US" altLang="en-US" i="1" dirty="0"/>
              <a:t>			</a:t>
            </a:r>
            <a:endParaRPr lang="en-US" altLang="en-US" dirty="0"/>
          </a:p>
        </p:txBody>
      </p:sp>
      <p:sp>
        <p:nvSpPr>
          <p:cNvPr id="16388" name="Téglalap 3"/>
          <p:cNvSpPr>
            <a:spLocks noChangeArrowheads="1"/>
          </p:cNvSpPr>
          <p:nvPr/>
        </p:nvSpPr>
        <p:spPr bwMode="auto">
          <a:xfrm>
            <a:off x="467544" y="5589240"/>
            <a:ext cx="2592387" cy="1200329"/>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16389" name="Egyenes összekötő nyíllal 5"/>
          <p:cNvCxnSpPr>
            <a:cxnSpLocks noChangeShapeType="1"/>
          </p:cNvCxnSpPr>
          <p:nvPr/>
        </p:nvCxnSpPr>
        <p:spPr bwMode="auto">
          <a:xfrm flipV="1">
            <a:off x="1755774" y="3662720"/>
            <a:ext cx="0" cy="19161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0" name="Egyenes összekötő nyíllal 6"/>
          <p:cNvCxnSpPr>
            <a:cxnSpLocks noChangeShapeType="1"/>
          </p:cNvCxnSpPr>
          <p:nvPr/>
        </p:nvCxnSpPr>
        <p:spPr bwMode="auto">
          <a:xfrm>
            <a:off x="819149" y="4670782"/>
            <a:ext cx="1944688"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1" name="Ellipszis 9"/>
          <p:cNvSpPr>
            <a:spLocks noChangeArrowheads="1"/>
          </p:cNvSpPr>
          <p:nvPr/>
        </p:nvSpPr>
        <p:spPr bwMode="auto">
          <a:xfrm>
            <a:off x="963612" y="3905607"/>
            <a:ext cx="1584325" cy="1557338"/>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16392" name="Egyenes összekötő nyíllal 12"/>
          <p:cNvCxnSpPr>
            <a:cxnSpLocks noChangeShapeType="1"/>
            <a:endCxn id="16391" idx="7"/>
          </p:cNvCxnSpPr>
          <p:nvPr/>
        </p:nvCxnSpPr>
        <p:spPr bwMode="auto">
          <a:xfrm flipV="1">
            <a:off x="1755774" y="4134207"/>
            <a:ext cx="558800" cy="53657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393" name="Téglalap 15"/>
          <p:cNvSpPr>
            <a:spLocks noChangeArrowheads="1"/>
          </p:cNvSpPr>
          <p:nvPr/>
        </p:nvSpPr>
        <p:spPr bwMode="auto">
          <a:xfrm>
            <a:off x="2114549" y="4238982"/>
            <a:ext cx="34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a:sym typeface="Symbol" pitchFamily="18" charset="2"/>
              </a:rPr>
              <a:t></a:t>
            </a:r>
            <a:endParaRPr lang="hu-HU" altLang="en-US" dirty="0"/>
          </a:p>
        </p:txBody>
      </p:sp>
      <p:sp>
        <p:nvSpPr>
          <p:cNvPr id="3" name="Szövegdoboz 2"/>
          <p:cNvSpPr txBox="1"/>
          <p:nvPr/>
        </p:nvSpPr>
        <p:spPr>
          <a:xfrm>
            <a:off x="467544" y="5589240"/>
            <a:ext cx="2608406" cy="1200329"/>
          </a:xfrm>
          <a:prstGeom prst="rect">
            <a:avLst/>
          </a:prstGeom>
          <a:noFill/>
        </p:spPr>
        <p:txBody>
          <a:bodyPr wrap="none" rtlCol="0">
            <a:spAutoFit/>
          </a:bodyPr>
          <a:lstStyle/>
          <a:p>
            <a:pPr algn="l"/>
            <a:r>
              <a:rPr lang="en-US" altLang="en-US" i="1" dirty="0"/>
              <a:t>x</a:t>
            </a:r>
            <a:r>
              <a:rPr lang="en-US" altLang="en-US" dirty="0"/>
              <a:t>(</a:t>
            </a:r>
            <a:r>
              <a:rPr lang="en-US" altLang="en-US" dirty="0">
                <a:sym typeface="Symbol" pitchFamily="18" charset="2"/>
              </a:rPr>
              <a:t>) = </a:t>
            </a:r>
            <a:r>
              <a:rPr lang="en-US" altLang="en-US" i="1" dirty="0"/>
              <a:t>c</a:t>
            </a:r>
            <a:r>
              <a:rPr lang="en-US" altLang="en-US" i="1" baseline="-25000" dirty="0"/>
              <a:t>x</a:t>
            </a:r>
            <a:r>
              <a:rPr lang="en-US" altLang="en-US" dirty="0"/>
              <a:t> + </a:t>
            </a:r>
            <a:r>
              <a:rPr lang="en-US" altLang="en-US" i="1" dirty="0"/>
              <a:t>R </a:t>
            </a:r>
            <a:r>
              <a:rPr lang="en-US" altLang="en-US" dirty="0"/>
              <a:t>cos(</a:t>
            </a:r>
            <a:r>
              <a:rPr lang="en-US" altLang="en-US" dirty="0">
                <a:sym typeface="Symbol" pitchFamily="18" charset="2"/>
              </a:rPr>
              <a:t></a:t>
            </a:r>
            <a:r>
              <a:rPr lang="en-US" altLang="en-US" dirty="0"/>
              <a:t>)</a:t>
            </a:r>
          </a:p>
          <a:p>
            <a:pPr algn="l"/>
            <a:r>
              <a:rPr lang="en-US" altLang="en-US" i="1" dirty="0" smtClean="0"/>
              <a:t>y</a:t>
            </a:r>
            <a:r>
              <a:rPr lang="en-US" altLang="en-US" dirty="0"/>
              <a:t>(</a:t>
            </a:r>
            <a:r>
              <a:rPr lang="en-US" altLang="en-US" dirty="0">
                <a:sym typeface="Symbol" pitchFamily="18" charset="2"/>
              </a:rPr>
              <a:t>) = </a:t>
            </a:r>
            <a:r>
              <a:rPr lang="en-US" altLang="en-US" i="1" dirty="0"/>
              <a:t>c</a:t>
            </a:r>
            <a:r>
              <a:rPr lang="en-US" altLang="en-US" i="1" baseline="-25000" dirty="0"/>
              <a:t>y</a:t>
            </a:r>
            <a:r>
              <a:rPr lang="en-US" altLang="en-US" dirty="0"/>
              <a:t> + </a:t>
            </a:r>
            <a:r>
              <a:rPr lang="en-US" altLang="en-US" i="1" dirty="0"/>
              <a:t>R </a:t>
            </a:r>
            <a:r>
              <a:rPr lang="en-US" altLang="en-US" dirty="0"/>
              <a:t>sin(</a:t>
            </a:r>
            <a:r>
              <a:rPr lang="en-US" altLang="en-US" dirty="0">
                <a:sym typeface="Symbol" pitchFamily="18" charset="2"/>
              </a:rPr>
              <a:t></a:t>
            </a:r>
            <a:r>
              <a:rPr lang="en-US" altLang="en-US" dirty="0" smtClean="0"/>
              <a:t>)</a:t>
            </a:r>
            <a:endParaRPr lang="hu-HU" altLang="en-US" dirty="0" smtClean="0"/>
          </a:p>
          <a:p>
            <a:pPr algn="l"/>
            <a:r>
              <a:rPr lang="en-US" altLang="en-US" dirty="0" smtClean="0">
                <a:sym typeface="Symbol" pitchFamily="18" charset="2"/>
              </a:rPr>
              <a:t></a:t>
            </a:r>
            <a:r>
              <a:rPr lang="hu-HU" altLang="en-US" dirty="0" smtClean="0">
                <a:sym typeface="Symbol" pitchFamily="18" charset="2"/>
              </a:rPr>
              <a:t> </a:t>
            </a:r>
            <a:r>
              <a:rPr lang="hu-HU" altLang="en-US" dirty="0" smtClean="0">
                <a:sym typeface="Symbol"/>
              </a:rPr>
              <a:t> </a:t>
            </a:r>
            <a:r>
              <a:rPr lang="en-US" altLang="en-US" dirty="0" smtClean="0">
                <a:sym typeface="Symbol"/>
              </a:rPr>
              <a:t>[0, 2</a:t>
            </a:r>
            <a:r>
              <a:rPr lang="hu-HU" altLang="en-US" dirty="0" smtClean="0">
                <a:sym typeface="Symbol"/>
              </a:rPr>
              <a:t></a:t>
            </a:r>
            <a:r>
              <a:rPr lang="en-US" altLang="en-US" dirty="0">
                <a:sym typeface="Symbol"/>
              </a:rPr>
              <a:t>)</a:t>
            </a:r>
            <a:endParaRPr lang="en-US" altLang="en-US" dirty="0"/>
          </a:p>
        </p:txBody>
      </p:sp>
      <p:cxnSp>
        <p:nvCxnSpPr>
          <p:cNvPr id="11" name="Egyenes összekötő nyíllal 5"/>
          <p:cNvCxnSpPr>
            <a:cxnSpLocks noChangeShapeType="1"/>
          </p:cNvCxnSpPr>
          <p:nvPr/>
        </p:nvCxnSpPr>
        <p:spPr bwMode="auto">
          <a:xfrm flipV="1">
            <a:off x="5616190" y="3662720"/>
            <a:ext cx="0" cy="19161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Egyenes összekötő nyíllal 6"/>
          <p:cNvCxnSpPr>
            <a:cxnSpLocks noChangeShapeType="1"/>
          </p:cNvCxnSpPr>
          <p:nvPr/>
        </p:nvCxnSpPr>
        <p:spPr bwMode="auto">
          <a:xfrm>
            <a:off x="4679565" y="4670782"/>
            <a:ext cx="1944688"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Ellipszis 9"/>
          <p:cNvSpPr>
            <a:spLocks noChangeArrowheads="1"/>
          </p:cNvSpPr>
          <p:nvPr/>
        </p:nvSpPr>
        <p:spPr bwMode="auto">
          <a:xfrm>
            <a:off x="4824028" y="3905607"/>
            <a:ext cx="1584325" cy="1557338"/>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16" name="Egyenes összekötő nyíllal 5"/>
          <p:cNvCxnSpPr>
            <a:cxnSpLocks noChangeShapeType="1"/>
          </p:cNvCxnSpPr>
          <p:nvPr/>
        </p:nvCxnSpPr>
        <p:spPr bwMode="auto">
          <a:xfrm flipH="1" flipV="1">
            <a:off x="6408353" y="2996952"/>
            <a:ext cx="5240" cy="2520278"/>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9" name="Téglalap 15"/>
          <p:cNvSpPr>
            <a:spLocks noChangeArrowheads="1"/>
          </p:cNvSpPr>
          <p:nvPr/>
        </p:nvSpPr>
        <p:spPr bwMode="auto">
          <a:xfrm>
            <a:off x="6071959" y="3052242"/>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i="1" dirty="0">
                <a:sym typeface="Symbol" pitchFamily="18" charset="2"/>
              </a:rPr>
              <a:t>t</a:t>
            </a:r>
            <a:endParaRPr lang="hu-HU" altLang="en-US" i="1" dirty="0"/>
          </a:p>
        </p:txBody>
      </p:sp>
      <p:cxnSp>
        <p:nvCxnSpPr>
          <p:cNvPr id="21" name="Egyenes összekötő nyíllal 5"/>
          <p:cNvCxnSpPr>
            <a:cxnSpLocks noChangeShapeType="1"/>
            <a:stCxn id="13" idx="2"/>
          </p:cNvCxnSpPr>
          <p:nvPr/>
        </p:nvCxnSpPr>
        <p:spPr bwMode="auto">
          <a:xfrm flipV="1">
            <a:off x="4824028" y="3488345"/>
            <a:ext cx="1517557" cy="1195931"/>
          </a:xfrm>
          <a:prstGeom prst="straightConnector1">
            <a:avLst/>
          </a:prstGeom>
          <a:noFill/>
          <a:ln w="12700" algn="ctr">
            <a:solidFill>
              <a:schemeClr val="tx1"/>
            </a:solidFill>
            <a:round/>
            <a:headEnd type="none" w="med" len="med"/>
            <a:tailEnd type="none" w="med" len="med"/>
          </a:ln>
          <a:extLst>
            <a:ext uri="{909E8E84-426E-40DD-AFC4-6F175D3DCCD1}">
              <a14:hiddenFill xmlns:a14="http://schemas.microsoft.com/office/drawing/2010/main">
                <a:noFill/>
              </a14:hiddenFill>
            </a:ext>
          </a:extLst>
        </p:spPr>
      </p:cxnSp>
      <p:sp>
        <p:nvSpPr>
          <p:cNvPr id="18" name="Ellipszis 17"/>
          <p:cNvSpPr/>
          <p:nvPr/>
        </p:nvSpPr>
        <p:spPr>
          <a:xfrm>
            <a:off x="5724128" y="3861048"/>
            <a:ext cx="144016" cy="1807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zis 27"/>
          <p:cNvSpPr/>
          <p:nvPr/>
        </p:nvSpPr>
        <p:spPr>
          <a:xfrm>
            <a:off x="6341585" y="3397993"/>
            <a:ext cx="144016" cy="1807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églalap 3"/>
          <p:cNvSpPr>
            <a:spLocks noChangeArrowheads="1"/>
          </p:cNvSpPr>
          <p:nvPr/>
        </p:nvSpPr>
        <p:spPr bwMode="auto">
          <a:xfrm>
            <a:off x="4474765" y="5650067"/>
            <a:ext cx="3635932" cy="1139501"/>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 name="Szövegdoboz 30"/>
          <p:cNvSpPr txBox="1"/>
          <p:nvPr/>
        </p:nvSpPr>
        <p:spPr>
          <a:xfrm>
            <a:off x="4468023" y="5610229"/>
            <a:ext cx="3749744" cy="1200329"/>
          </a:xfrm>
          <a:prstGeom prst="rect">
            <a:avLst/>
          </a:prstGeom>
          <a:noFill/>
        </p:spPr>
        <p:txBody>
          <a:bodyPr wrap="none" rtlCol="0">
            <a:spAutoFit/>
          </a:bodyPr>
          <a:lstStyle/>
          <a:p>
            <a:pPr algn="l"/>
            <a:r>
              <a:rPr lang="en-US" altLang="en-US" i="1" dirty="0" smtClean="0"/>
              <a:t>x</a:t>
            </a:r>
            <a:r>
              <a:rPr lang="en-US" altLang="en-US" dirty="0" smtClean="0"/>
              <a:t>(</a:t>
            </a:r>
            <a:r>
              <a:rPr lang="hu-HU" altLang="en-US" i="1" dirty="0" smtClean="0">
                <a:sym typeface="Symbol" pitchFamily="18" charset="2"/>
              </a:rPr>
              <a:t>t</a:t>
            </a:r>
            <a:r>
              <a:rPr lang="en-US" altLang="en-US" dirty="0" smtClean="0">
                <a:sym typeface="Symbol" pitchFamily="18" charset="2"/>
              </a:rPr>
              <a:t>) = </a:t>
            </a:r>
            <a:r>
              <a:rPr lang="en-US" altLang="en-US" i="1" dirty="0" smtClean="0"/>
              <a:t>c</a:t>
            </a:r>
            <a:r>
              <a:rPr lang="en-US" altLang="en-US" i="1" baseline="-25000" dirty="0" smtClean="0"/>
              <a:t>x</a:t>
            </a:r>
            <a:r>
              <a:rPr lang="en-US" altLang="en-US" dirty="0" smtClean="0"/>
              <a:t> + </a:t>
            </a:r>
            <a:r>
              <a:rPr lang="en-US" altLang="en-US" i="1" dirty="0" smtClean="0"/>
              <a:t>R</a:t>
            </a:r>
            <a:r>
              <a:rPr lang="hu-HU" altLang="en-US" dirty="0" smtClean="0"/>
              <a:t>(4</a:t>
            </a:r>
            <a:r>
              <a:rPr lang="hu-HU" altLang="en-US" i="1" dirty="0" smtClean="0"/>
              <a:t>R</a:t>
            </a:r>
            <a:r>
              <a:rPr lang="hu-HU" altLang="en-US" baseline="30000" dirty="0" smtClean="0"/>
              <a:t>2</a:t>
            </a:r>
            <a:r>
              <a:rPr lang="hu-HU" altLang="en-US" i="1" dirty="0" smtClean="0"/>
              <a:t>-t</a:t>
            </a:r>
            <a:r>
              <a:rPr lang="hu-HU" altLang="en-US" baseline="30000" dirty="0" smtClean="0"/>
              <a:t>2</a:t>
            </a:r>
            <a:r>
              <a:rPr lang="hu-HU" altLang="en-US" dirty="0" smtClean="0"/>
              <a:t>)</a:t>
            </a:r>
            <a:r>
              <a:rPr lang="hu-HU" altLang="en-US" dirty="0"/>
              <a:t>/</a:t>
            </a:r>
            <a:r>
              <a:rPr lang="hu-HU" altLang="en-US" dirty="0" smtClean="0"/>
              <a:t>(4</a:t>
            </a:r>
            <a:r>
              <a:rPr lang="hu-HU" altLang="en-US" i="1" dirty="0" smtClean="0"/>
              <a:t>R</a:t>
            </a:r>
            <a:r>
              <a:rPr lang="hu-HU" altLang="en-US" baseline="30000" dirty="0" smtClean="0"/>
              <a:t>2</a:t>
            </a:r>
            <a:r>
              <a:rPr lang="hu-HU" altLang="en-US" i="1" dirty="0"/>
              <a:t>+</a:t>
            </a:r>
            <a:r>
              <a:rPr lang="hu-HU" altLang="en-US" i="1" dirty="0" smtClean="0"/>
              <a:t>t</a:t>
            </a:r>
            <a:r>
              <a:rPr lang="hu-HU" altLang="en-US" baseline="30000" dirty="0" smtClean="0"/>
              <a:t>2</a:t>
            </a:r>
            <a:r>
              <a:rPr lang="hu-HU" altLang="en-US" dirty="0" smtClean="0"/>
              <a:t>)</a:t>
            </a:r>
          </a:p>
          <a:p>
            <a:pPr algn="l"/>
            <a:r>
              <a:rPr lang="en-US" altLang="en-US" i="1" dirty="0" smtClean="0"/>
              <a:t>y</a:t>
            </a:r>
            <a:r>
              <a:rPr lang="en-US" altLang="en-US" dirty="0" smtClean="0"/>
              <a:t>(</a:t>
            </a:r>
            <a:r>
              <a:rPr lang="hu-HU" altLang="en-US" i="1" dirty="0" smtClean="0">
                <a:sym typeface="Symbol" pitchFamily="18" charset="2"/>
              </a:rPr>
              <a:t>t</a:t>
            </a:r>
            <a:r>
              <a:rPr lang="en-US" altLang="en-US" dirty="0" smtClean="0">
                <a:sym typeface="Symbol" pitchFamily="18" charset="2"/>
              </a:rPr>
              <a:t>) </a:t>
            </a:r>
            <a:r>
              <a:rPr lang="en-US" altLang="en-US" dirty="0">
                <a:sym typeface="Symbol" pitchFamily="18" charset="2"/>
              </a:rPr>
              <a:t>= </a:t>
            </a:r>
            <a:r>
              <a:rPr lang="en-US" altLang="en-US" i="1" dirty="0"/>
              <a:t>c</a:t>
            </a:r>
            <a:r>
              <a:rPr lang="en-US" altLang="en-US" i="1" baseline="-25000" dirty="0"/>
              <a:t>y</a:t>
            </a:r>
            <a:r>
              <a:rPr lang="en-US" altLang="en-US" dirty="0"/>
              <a:t> + </a:t>
            </a:r>
            <a:r>
              <a:rPr lang="hu-HU" altLang="en-US" dirty="0" smtClean="0"/>
              <a:t>4</a:t>
            </a:r>
            <a:r>
              <a:rPr lang="hu-HU" altLang="en-US" i="1" dirty="0" smtClean="0"/>
              <a:t>R</a:t>
            </a:r>
            <a:r>
              <a:rPr lang="hu-HU" altLang="en-US" baseline="30000" dirty="0" smtClean="0"/>
              <a:t>2</a:t>
            </a:r>
            <a:r>
              <a:rPr lang="hu-HU" altLang="en-US" i="1" dirty="0" smtClean="0"/>
              <a:t>t</a:t>
            </a:r>
            <a:r>
              <a:rPr lang="hu-HU" altLang="en-US" dirty="0" smtClean="0"/>
              <a:t>/(4</a:t>
            </a:r>
            <a:r>
              <a:rPr lang="hu-HU" altLang="en-US" i="1" dirty="0" smtClean="0"/>
              <a:t>R</a:t>
            </a:r>
            <a:r>
              <a:rPr lang="hu-HU" altLang="en-US" baseline="30000" dirty="0" smtClean="0"/>
              <a:t>2</a:t>
            </a:r>
            <a:r>
              <a:rPr lang="hu-HU" altLang="en-US" i="1" dirty="0" smtClean="0"/>
              <a:t>+t</a:t>
            </a:r>
            <a:r>
              <a:rPr lang="hu-HU" altLang="en-US" baseline="30000" dirty="0" smtClean="0"/>
              <a:t>2</a:t>
            </a:r>
            <a:r>
              <a:rPr lang="hu-HU" altLang="en-US" dirty="0" smtClean="0"/>
              <a:t>)</a:t>
            </a:r>
            <a:endParaRPr lang="en-US" altLang="en-US" dirty="0" smtClean="0"/>
          </a:p>
          <a:p>
            <a:pPr algn="l"/>
            <a:r>
              <a:rPr lang="en-US" altLang="en-US" i="1" dirty="0" smtClean="0">
                <a:sym typeface="Symbol" pitchFamily="18" charset="2"/>
              </a:rPr>
              <a:t>t </a:t>
            </a:r>
            <a:r>
              <a:rPr lang="hu-HU" altLang="en-US" dirty="0" smtClean="0">
                <a:sym typeface="Symbol"/>
              </a:rPr>
              <a:t> </a:t>
            </a:r>
            <a:r>
              <a:rPr lang="en-US" altLang="en-US" dirty="0" smtClean="0">
                <a:sym typeface="Symbol"/>
              </a:rPr>
              <a:t>(-, +)</a:t>
            </a:r>
            <a:endParaRPr lang="en-US" altLang="en-US"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Mire jó a vektor algebra? </a:t>
            </a:r>
            <a:br>
              <a:rPr lang="hu-HU" dirty="0" smtClean="0">
                <a:solidFill>
                  <a:srgbClr val="FF0000"/>
                </a:solidFill>
              </a:rPr>
            </a:br>
            <a:r>
              <a:rPr lang="en-US" u="sng" dirty="0" smtClean="0">
                <a:solidFill>
                  <a:srgbClr val="FF0000"/>
                </a:solidFill>
              </a:rPr>
              <a:t>2D </a:t>
            </a:r>
            <a:r>
              <a:rPr lang="hu-HU" u="sng" dirty="0" smtClean="0">
                <a:solidFill>
                  <a:srgbClr val="FF0000"/>
                </a:solidFill>
              </a:rPr>
              <a:t>Tartalmazás teszt</a:t>
            </a:r>
            <a:endParaRPr lang="en-US" u="sng" dirty="0">
              <a:solidFill>
                <a:srgbClr val="FF0000"/>
              </a:solidFill>
            </a:endParaRPr>
          </a:p>
        </p:txBody>
      </p:sp>
      <p:sp>
        <p:nvSpPr>
          <p:cNvPr id="3" name="Tartalom helye 2"/>
          <p:cNvSpPr>
            <a:spLocks noGrp="1"/>
          </p:cNvSpPr>
          <p:nvPr>
            <p:ph idx="1"/>
          </p:nvPr>
        </p:nvSpPr>
        <p:spPr>
          <a:xfrm>
            <a:off x="457200" y="1412776"/>
            <a:ext cx="8507288" cy="4525963"/>
          </a:xfrm>
        </p:spPr>
        <p:txBody>
          <a:bodyPr>
            <a:normAutofit/>
          </a:bodyPr>
          <a:lstStyle/>
          <a:p>
            <a:r>
              <a:rPr lang="hu-HU" sz="2400" u="sng" dirty="0" smtClean="0"/>
              <a:t>Ellipszislemez</a:t>
            </a:r>
            <a:r>
              <a:rPr lang="hu-HU" sz="2400" dirty="0" smtClean="0"/>
              <a:t> azon </a:t>
            </a:r>
            <a:r>
              <a:rPr lang="hu-HU" sz="2400" b="1" dirty="0" smtClean="0"/>
              <a:t>r</a:t>
            </a:r>
            <a:r>
              <a:rPr lang="hu-HU" sz="2400" dirty="0" smtClean="0"/>
              <a:t> pontok </a:t>
            </a:r>
            <a:r>
              <a:rPr lang="en-US" sz="2400" dirty="0"/>
              <a:t>(</a:t>
            </a:r>
            <a:r>
              <a:rPr lang="hu-HU" sz="2400" dirty="0"/>
              <a:t>z</a:t>
            </a:r>
            <a:r>
              <a:rPr lang="en-US" sz="2400" dirty="0"/>
              <a:t>=0, w=1)</a:t>
            </a:r>
            <a:r>
              <a:rPr lang="hu-HU" sz="2400" dirty="0"/>
              <a:t> mértani </a:t>
            </a:r>
            <a:r>
              <a:rPr lang="hu-HU" sz="2400" dirty="0" smtClean="0"/>
              <a:t>helye, amelyeknek </a:t>
            </a:r>
            <a:r>
              <a:rPr lang="en-US" sz="2400" dirty="0" err="1" smtClean="0"/>
              <a:t>az</a:t>
            </a:r>
            <a:r>
              <a:rPr lang="hu-HU" sz="2400" dirty="0" smtClean="0"/>
              <a:t> </a:t>
            </a:r>
            <a:r>
              <a:rPr lang="hu-HU" sz="2400" b="1" dirty="0" smtClean="0"/>
              <a:t>f1</a:t>
            </a:r>
            <a:r>
              <a:rPr lang="hu-HU" sz="2400" dirty="0" smtClean="0"/>
              <a:t>, </a:t>
            </a:r>
            <a:r>
              <a:rPr lang="hu-HU" sz="2400" b="1" dirty="0" smtClean="0"/>
              <a:t>f2</a:t>
            </a:r>
            <a:r>
              <a:rPr lang="hu-HU" sz="2400" dirty="0" smtClean="0"/>
              <a:t> pont</a:t>
            </a:r>
            <a:r>
              <a:rPr lang="en-US" sz="2400" dirty="0" smtClean="0"/>
              <a:t>ok</a:t>
            </a:r>
            <a:r>
              <a:rPr lang="hu-HU" sz="2400" dirty="0" err="1" smtClean="0"/>
              <a:t>tól</a:t>
            </a:r>
            <a:r>
              <a:rPr lang="en-US" sz="2400" dirty="0" smtClean="0"/>
              <a:t> (</a:t>
            </a:r>
            <a:r>
              <a:rPr lang="hu-HU" sz="2400" dirty="0" smtClean="0"/>
              <a:t>z</a:t>
            </a:r>
            <a:r>
              <a:rPr lang="en-US" sz="2400" dirty="0" smtClean="0"/>
              <a:t>=0, w=1)</a:t>
            </a:r>
            <a:r>
              <a:rPr lang="hu-HU" sz="2400" dirty="0" smtClean="0"/>
              <a:t> mért távolságösszege egy adott C értéknél kisebb:</a:t>
            </a:r>
          </a:p>
          <a:p>
            <a:endParaRPr lang="hu-HU" sz="2400" dirty="0"/>
          </a:p>
          <a:p>
            <a:pPr marL="0" indent="0">
              <a:buNone/>
            </a:pPr>
            <a:endParaRPr lang="en-US" sz="1200" dirty="0"/>
          </a:p>
          <a:p>
            <a:pPr marL="0" indent="0">
              <a:buNone/>
            </a:pPr>
            <a:endParaRPr lang="hu-HU" sz="2000" dirty="0"/>
          </a:p>
          <a:p>
            <a:r>
              <a:rPr lang="hu-HU" sz="2400" u="sng" dirty="0" smtClean="0"/>
              <a:t>Parabolalemez</a:t>
            </a:r>
            <a:r>
              <a:rPr lang="hu-HU" sz="2400" dirty="0" smtClean="0"/>
              <a:t> azon </a:t>
            </a:r>
            <a:r>
              <a:rPr lang="hu-HU" sz="2400" b="1" dirty="0"/>
              <a:t>r</a:t>
            </a:r>
            <a:r>
              <a:rPr lang="hu-HU" sz="2400" dirty="0"/>
              <a:t> pontok </a:t>
            </a:r>
            <a:r>
              <a:rPr lang="en-US" sz="2400" dirty="0"/>
              <a:t>(</a:t>
            </a:r>
            <a:r>
              <a:rPr lang="hu-HU" sz="2400" dirty="0"/>
              <a:t>z</a:t>
            </a:r>
            <a:r>
              <a:rPr lang="en-US" sz="2400" dirty="0"/>
              <a:t>=0, w=1)</a:t>
            </a:r>
            <a:r>
              <a:rPr lang="hu-HU" sz="2400" dirty="0"/>
              <a:t> </a:t>
            </a:r>
            <a:r>
              <a:rPr lang="hu-HU" sz="2400" dirty="0" smtClean="0"/>
              <a:t>mértani helye, </a:t>
            </a:r>
            <a:r>
              <a:rPr lang="en-US" sz="2400" dirty="0"/>
              <a:t> </a:t>
            </a:r>
            <a:r>
              <a:rPr lang="en-US" sz="2400" dirty="0" smtClean="0"/>
              <a:t> </a:t>
            </a:r>
            <a:r>
              <a:rPr lang="hu-HU" sz="2400" dirty="0" smtClean="0"/>
              <a:t>amelyek az </a:t>
            </a:r>
            <a:r>
              <a:rPr lang="hu-HU" sz="2400" b="1" dirty="0" smtClean="0"/>
              <a:t>f</a:t>
            </a:r>
            <a:r>
              <a:rPr lang="hu-HU" sz="2400" dirty="0" smtClean="0"/>
              <a:t> fókuszponthoz </a:t>
            </a:r>
            <a:r>
              <a:rPr lang="en-US" sz="2400" dirty="0" smtClean="0"/>
              <a:t>(z=0, w=1) </a:t>
            </a:r>
            <a:r>
              <a:rPr lang="hu-HU" sz="2400" dirty="0" smtClean="0"/>
              <a:t>közelebb vannak, mint a </a:t>
            </a:r>
            <a:r>
              <a:rPr lang="hu-HU" sz="2400" b="1" dirty="0" smtClean="0"/>
              <a:t>p</a:t>
            </a:r>
            <a:r>
              <a:rPr lang="hu-HU" sz="2400" dirty="0" smtClean="0"/>
              <a:t> </a:t>
            </a:r>
            <a:r>
              <a:rPr lang="en-US" sz="2400" dirty="0" err="1" smtClean="0"/>
              <a:t>ponton</a:t>
            </a:r>
            <a:r>
              <a:rPr lang="hu-HU" sz="2400" dirty="0" smtClean="0"/>
              <a:t> (</a:t>
            </a:r>
            <a:r>
              <a:rPr lang="en-US" sz="2400" dirty="0" smtClean="0"/>
              <a:t>z=0, </a:t>
            </a:r>
            <a:r>
              <a:rPr lang="hu-HU" sz="2400" dirty="0" smtClean="0"/>
              <a:t>w</a:t>
            </a:r>
            <a:r>
              <a:rPr lang="en-US" sz="2400" dirty="0" smtClean="0"/>
              <a:t>=1)</a:t>
            </a:r>
            <a:r>
              <a:rPr lang="hu-HU" sz="2400" dirty="0" smtClean="0"/>
              <a:t> átmenő, </a:t>
            </a:r>
            <a:r>
              <a:rPr lang="hu-HU" sz="2400" b="1" dirty="0" smtClean="0"/>
              <a:t>n</a:t>
            </a:r>
            <a:r>
              <a:rPr lang="hu-HU" sz="2400" dirty="0" smtClean="0"/>
              <a:t> normálvektorú</a:t>
            </a:r>
            <a:r>
              <a:rPr lang="en-US" sz="2400" dirty="0" smtClean="0"/>
              <a:t> (z=0, w=0)</a:t>
            </a:r>
            <a:r>
              <a:rPr lang="hu-HU" sz="2400" dirty="0" smtClean="0"/>
              <a:t> egyeneshez</a:t>
            </a:r>
            <a:r>
              <a:rPr lang="en-US" sz="2400" dirty="0" smtClean="0"/>
              <a:t> (x=</a:t>
            </a:r>
            <a:r>
              <a:rPr lang="en-US" sz="2400" b="1" dirty="0" err="1" smtClean="0"/>
              <a:t>n</a:t>
            </a:r>
            <a:r>
              <a:rPr lang="en-US" sz="2400" dirty="0" err="1" smtClean="0"/>
              <a:t>.x</a:t>
            </a:r>
            <a:r>
              <a:rPr lang="en-US" sz="2400" dirty="0" smtClean="0"/>
              <a:t>, y=</a:t>
            </a:r>
            <a:r>
              <a:rPr lang="en-US" sz="2400" b="1" dirty="0" err="1" smtClean="0"/>
              <a:t>n</a:t>
            </a:r>
            <a:r>
              <a:rPr lang="en-US" sz="2400" dirty="0" err="1" smtClean="0"/>
              <a:t>.y</a:t>
            </a:r>
            <a:r>
              <a:rPr lang="en-US" sz="2400" dirty="0" smtClean="0"/>
              <a:t>, z=</a:t>
            </a:r>
            <a:r>
              <a:rPr lang="hu-HU" sz="2400" dirty="0" smtClean="0"/>
              <a:t>0</a:t>
            </a:r>
            <a:r>
              <a:rPr lang="hu-HU" sz="2400" b="1" dirty="0" smtClean="0"/>
              <a:t>,</a:t>
            </a:r>
            <a:r>
              <a:rPr lang="en-US" sz="2400" dirty="0" smtClean="0"/>
              <a:t> w=-dot(</a:t>
            </a:r>
            <a:r>
              <a:rPr lang="en-US" sz="2400" b="1" dirty="0" err="1" smtClean="0"/>
              <a:t>n</a:t>
            </a:r>
            <a:r>
              <a:rPr lang="en-US" sz="2400" dirty="0" err="1" smtClean="0"/>
              <a:t>,</a:t>
            </a:r>
            <a:r>
              <a:rPr lang="en-US" sz="2400" b="1" dirty="0" err="1" smtClean="0"/>
              <a:t>p</a:t>
            </a:r>
            <a:r>
              <a:rPr lang="en-US" sz="2400" dirty="0" smtClean="0"/>
              <a:t>)):</a:t>
            </a:r>
            <a:endParaRPr lang="en-US" sz="2400" dirty="0"/>
          </a:p>
        </p:txBody>
      </p:sp>
      <p:sp>
        <p:nvSpPr>
          <p:cNvPr id="4" name="Rectangle 7"/>
          <p:cNvSpPr>
            <a:spLocks noChangeArrowheads="1"/>
          </p:cNvSpPr>
          <p:nvPr/>
        </p:nvSpPr>
        <p:spPr bwMode="auto">
          <a:xfrm>
            <a:off x="863588" y="2593504"/>
            <a:ext cx="7560840" cy="923330"/>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dirty="0">
                <a:latin typeface="Courier New" pitchFamily="49" charset="0"/>
              </a:rPr>
              <a:t>b</a:t>
            </a:r>
            <a:r>
              <a:rPr lang="en-US" altLang="en-US" sz="1800" b="1" dirty="0" smtClean="0">
                <a:latin typeface="Courier New" pitchFamily="49" charset="0"/>
              </a:rPr>
              <a:t>ool </a:t>
            </a:r>
            <a:r>
              <a:rPr lang="en-US" altLang="en-US" sz="1800" b="1" dirty="0" err="1" smtClean="0">
                <a:latin typeface="Courier New" pitchFamily="49" charset="0"/>
              </a:rPr>
              <a:t>inEllipse</a:t>
            </a:r>
            <a:r>
              <a:rPr lang="en-US" altLang="en-US" sz="1800" b="1" dirty="0" smtClean="0">
                <a:latin typeface="Courier New" pitchFamily="49" charset="0"/>
              </a:rPr>
              <a:t>(</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r, </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f1, </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f2, float C) {</a:t>
            </a:r>
          </a:p>
          <a:p>
            <a:pPr algn="l"/>
            <a:r>
              <a:rPr lang="en-US" altLang="en-US" sz="1800" b="1" dirty="0" smtClean="0">
                <a:latin typeface="Courier New" pitchFamily="49" charset="0"/>
              </a:rPr>
              <a:t>   return (length(r – f1) + length(r – f2) &lt; C);</a:t>
            </a:r>
          </a:p>
          <a:p>
            <a:pPr algn="l"/>
            <a:r>
              <a:rPr lang="en-US" altLang="en-US" sz="1800" b="1" dirty="0" smtClean="0">
                <a:latin typeface="Courier New" pitchFamily="49" charset="0"/>
              </a:rPr>
              <a:t>}</a:t>
            </a:r>
            <a:endParaRPr lang="en-GB" altLang="en-US" sz="1800" b="1" noProof="1">
              <a:latin typeface="Courier New" pitchFamily="49" charset="0"/>
            </a:endParaRPr>
          </a:p>
        </p:txBody>
      </p:sp>
      <p:sp>
        <p:nvSpPr>
          <p:cNvPr id="5" name="Rectangle 7"/>
          <p:cNvSpPr>
            <a:spLocks noChangeArrowheads="1"/>
          </p:cNvSpPr>
          <p:nvPr/>
        </p:nvSpPr>
        <p:spPr bwMode="auto">
          <a:xfrm>
            <a:off x="861229" y="5228036"/>
            <a:ext cx="7560840" cy="1477328"/>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dirty="0">
                <a:latin typeface="Courier New" pitchFamily="49" charset="0"/>
              </a:rPr>
              <a:t>b</a:t>
            </a:r>
            <a:r>
              <a:rPr lang="en-US" altLang="en-US" sz="1800" b="1" dirty="0" smtClean="0">
                <a:latin typeface="Courier New" pitchFamily="49" charset="0"/>
              </a:rPr>
              <a:t>ool </a:t>
            </a:r>
            <a:r>
              <a:rPr lang="en-US" altLang="en-US" sz="1800" b="1" dirty="0" err="1" smtClean="0">
                <a:latin typeface="Courier New" pitchFamily="49" charset="0"/>
              </a:rPr>
              <a:t>inParabola</a:t>
            </a:r>
            <a:r>
              <a:rPr lang="en-US" altLang="en-US" sz="1800" b="1" dirty="0" smtClean="0">
                <a:latin typeface="Courier New" pitchFamily="49" charset="0"/>
              </a:rPr>
              <a:t> (</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r, </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f, </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p, vec4 n) {	</a:t>
            </a:r>
          </a:p>
          <a:p>
            <a:pPr algn="l"/>
            <a:r>
              <a:rPr lang="en-US" altLang="en-US" sz="1800" b="1" dirty="0" smtClean="0">
                <a:latin typeface="Courier New" pitchFamily="49" charset="0"/>
              </a:rPr>
              <a:t>   </a:t>
            </a:r>
            <a:r>
              <a:rPr lang="hu-HU" altLang="en-US" sz="1800" b="1" dirty="0" smtClean="0">
                <a:latin typeface="Courier New" pitchFamily="49" charset="0"/>
              </a:rPr>
              <a:t>n </a:t>
            </a:r>
            <a:r>
              <a:rPr lang="en-US" altLang="en-US" sz="1800" b="1" dirty="0" smtClean="0">
                <a:latin typeface="Courier New" pitchFamily="49" charset="0"/>
              </a:rPr>
              <a:t>= n * (1/length(n)); </a:t>
            </a:r>
          </a:p>
          <a:p>
            <a:pPr algn="l"/>
            <a:r>
              <a:rPr lang="en-US" altLang="en-US" sz="1800" b="1" dirty="0" smtClean="0">
                <a:latin typeface="Courier New" pitchFamily="49" charset="0"/>
              </a:rPr>
              <a:t>   vec4 line(</a:t>
            </a:r>
            <a:r>
              <a:rPr lang="en-US" altLang="en-US" sz="1800" b="1" dirty="0" err="1" smtClean="0">
                <a:latin typeface="Courier New" pitchFamily="49" charset="0"/>
              </a:rPr>
              <a:t>n.x</a:t>
            </a:r>
            <a:r>
              <a:rPr lang="en-US" altLang="en-US" sz="1800" b="1" dirty="0" smtClean="0">
                <a:latin typeface="Courier New" pitchFamily="49" charset="0"/>
              </a:rPr>
              <a:t>, </a:t>
            </a:r>
            <a:r>
              <a:rPr lang="en-US" altLang="en-US" sz="1800" b="1" dirty="0" err="1" smtClean="0">
                <a:latin typeface="Courier New" pitchFamily="49" charset="0"/>
              </a:rPr>
              <a:t>n.y</a:t>
            </a:r>
            <a:r>
              <a:rPr lang="en-US" altLang="en-US" sz="1800" b="1" dirty="0" smtClean="0">
                <a:latin typeface="Courier New" pitchFamily="49" charset="0"/>
              </a:rPr>
              <a:t>, </a:t>
            </a:r>
            <a:r>
              <a:rPr lang="en-US" altLang="en-US" sz="1800" b="1" dirty="0" err="1" smtClean="0">
                <a:latin typeface="Courier New" pitchFamily="49" charset="0"/>
              </a:rPr>
              <a:t>n.z</a:t>
            </a:r>
            <a:r>
              <a:rPr lang="en-US" altLang="en-US" sz="1800" b="1" dirty="0" smtClean="0">
                <a:latin typeface="Courier New" pitchFamily="49" charset="0"/>
              </a:rPr>
              <a:t>, -dot(n, p));  </a:t>
            </a:r>
          </a:p>
          <a:p>
            <a:pPr algn="l"/>
            <a:r>
              <a:rPr lang="en-US" altLang="en-US" sz="1800" b="1" dirty="0" smtClean="0">
                <a:latin typeface="Courier New" pitchFamily="49" charset="0"/>
              </a:rPr>
              <a:t>   return (</a:t>
            </a:r>
            <a:r>
              <a:rPr lang="en-US" altLang="en-US" sz="1800" b="1" dirty="0" err="1" smtClean="0">
                <a:latin typeface="Courier New" pitchFamily="49" charset="0"/>
              </a:rPr>
              <a:t>fabs</a:t>
            </a:r>
            <a:r>
              <a:rPr lang="en-US" altLang="en-US" sz="1800" b="1" dirty="0" smtClean="0">
                <a:latin typeface="Courier New" pitchFamily="49" charset="0"/>
              </a:rPr>
              <a:t>(dot(line, r)) &gt; length(r – f));</a:t>
            </a:r>
          </a:p>
          <a:p>
            <a:pPr algn="l"/>
            <a:r>
              <a:rPr lang="en-US" altLang="en-US" sz="1800" b="1" dirty="0" smtClean="0">
                <a:latin typeface="Courier New" pitchFamily="49" charset="0"/>
              </a:rPr>
              <a:t>}</a:t>
            </a:r>
            <a:endParaRPr lang="en-GB" altLang="en-US" sz="1800" b="1" noProof="1">
              <a:latin typeface="Courier New" pitchFamily="49" charset="0"/>
            </a:endParaRPr>
          </a:p>
        </p:txBody>
      </p:sp>
    </p:spTree>
    <p:extLst>
      <p:ext uri="{BB962C8B-B14F-4D97-AF65-F5344CB8AC3E}">
        <p14:creationId xmlns:p14="http://schemas.microsoft.com/office/powerpoint/2010/main" val="182904394"/>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zabadkézi sokszög 36"/>
          <p:cNvSpPr/>
          <p:nvPr/>
        </p:nvSpPr>
        <p:spPr>
          <a:xfrm>
            <a:off x="5954919" y="4689140"/>
            <a:ext cx="525293" cy="418290"/>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Lst>
            <a:ahLst/>
            <a:cxnLst>
              <a:cxn ang="0">
                <a:pos x="connsiteX0" y="connsiteY0"/>
              </a:cxn>
              <a:cxn ang="0">
                <a:pos x="connsiteX1" y="connsiteY1"/>
              </a:cxn>
              <a:cxn ang="0">
                <a:pos x="connsiteX2" y="connsiteY2"/>
              </a:cxn>
              <a:cxn ang="0">
                <a:pos x="connsiteX3" y="connsiteY3"/>
              </a:cxn>
            </a:cxnLst>
            <a:rect l="l" t="t" r="r" b="b"/>
            <a:pathLst>
              <a:path w="525293" h="418290">
                <a:moveTo>
                  <a:pt x="0" y="340468"/>
                </a:moveTo>
                <a:lnTo>
                  <a:pt x="428017" y="0"/>
                </a:lnTo>
                <a:lnTo>
                  <a:pt x="525293" y="418290"/>
                </a:lnTo>
                <a:lnTo>
                  <a:pt x="0" y="340468"/>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zabadkézi sokszög 37"/>
          <p:cNvSpPr/>
          <p:nvPr/>
        </p:nvSpPr>
        <p:spPr>
          <a:xfrm rot="10800000">
            <a:off x="6345858" y="4227892"/>
            <a:ext cx="525293" cy="418290"/>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Lst>
            <a:ahLst/>
            <a:cxnLst>
              <a:cxn ang="0">
                <a:pos x="connsiteX0" y="connsiteY0"/>
              </a:cxn>
              <a:cxn ang="0">
                <a:pos x="connsiteX1" y="connsiteY1"/>
              </a:cxn>
              <a:cxn ang="0">
                <a:pos x="connsiteX2" y="connsiteY2"/>
              </a:cxn>
              <a:cxn ang="0">
                <a:pos x="connsiteX3" y="connsiteY3"/>
              </a:cxn>
            </a:cxnLst>
            <a:rect l="l" t="t" r="r" b="b"/>
            <a:pathLst>
              <a:path w="525293" h="418290">
                <a:moveTo>
                  <a:pt x="0" y="340468"/>
                </a:moveTo>
                <a:lnTo>
                  <a:pt x="428017" y="0"/>
                </a:lnTo>
                <a:lnTo>
                  <a:pt x="525293" y="418290"/>
                </a:lnTo>
                <a:lnTo>
                  <a:pt x="0" y="340468"/>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zabadkézi sokszög 53"/>
          <p:cNvSpPr/>
          <p:nvPr/>
        </p:nvSpPr>
        <p:spPr>
          <a:xfrm>
            <a:off x="6948264" y="4887943"/>
            <a:ext cx="359923" cy="359924"/>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525293"/>
              <a:gd name="connsiteY0" fmla="*/ 418289 h 496111"/>
              <a:gd name="connsiteX1" fmla="*/ 311285 w 525293"/>
              <a:gd name="connsiteY1" fmla="*/ 0 h 496111"/>
              <a:gd name="connsiteX2" fmla="*/ 525293 w 525293"/>
              <a:gd name="connsiteY2" fmla="*/ 496111 h 496111"/>
              <a:gd name="connsiteX3" fmla="*/ 0 w 525293"/>
              <a:gd name="connsiteY3" fmla="*/ 418289 h 496111"/>
              <a:gd name="connsiteX0" fmla="*/ 0 w 525293"/>
              <a:gd name="connsiteY0" fmla="*/ 282102 h 359924"/>
              <a:gd name="connsiteX1" fmla="*/ 389106 w 525293"/>
              <a:gd name="connsiteY1" fmla="*/ 0 h 359924"/>
              <a:gd name="connsiteX2" fmla="*/ 525293 w 525293"/>
              <a:gd name="connsiteY2" fmla="*/ 359924 h 359924"/>
              <a:gd name="connsiteX3" fmla="*/ 0 w 525293"/>
              <a:gd name="connsiteY3" fmla="*/ 282102 h 359924"/>
              <a:gd name="connsiteX0" fmla="*/ 0 w 359923"/>
              <a:gd name="connsiteY0" fmla="*/ 311285 h 359924"/>
              <a:gd name="connsiteX1" fmla="*/ 223736 w 359923"/>
              <a:gd name="connsiteY1" fmla="*/ 0 h 359924"/>
              <a:gd name="connsiteX2" fmla="*/ 359923 w 359923"/>
              <a:gd name="connsiteY2" fmla="*/ 359924 h 359924"/>
              <a:gd name="connsiteX3" fmla="*/ 0 w 359923"/>
              <a:gd name="connsiteY3" fmla="*/ 311285 h 359924"/>
            </a:gdLst>
            <a:ahLst/>
            <a:cxnLst>
              <a:cxn ang="0">
                <a:pos x="connsiteX0" y="connsiteY0"/>
              </a:cxn>
              <a:cxn ang="0">
                <a:pos x="connsiteX1" y="connsiteY1"/>
              </a:cxn>
              <a:cxn ang="0">
                <a:pos x="connsiteX2" y="connsiteY2"/>
              </a:cxn>
              <a:cxn ang="0">
                <a:pos x="connsiteX3" y="connsiteY3"/>
              </a:cxn>
            </a:cxnLst>
            <a:rect l="l" t="t" r="r" b="b"/>
            <a:pathLst>
              <a:path w="359923" h="359924">
                <a:moveTo>
                  <a:pt x="0" y="311285"/>
                </a:moveTo>
                <a:lnTo>
                  <a:pt x="223736" y="0"/>
                </a:lnTo>
                <a:lnTo>
                  <a:pt x="359923" y="359924"/>
                </a:lnTo>
                <a:lnTo>
                  <a:pt x="0" y="31128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zabadkézi sokszög 55"/>
          <p:cNvSpPr/>
          <p:nvPr/>
        </p:nvSpPr>
        <p:spPr>
          <a:xfrm rot="10800000">
            <a:off x="6913019" y="4308229"/>
            <a:ext cx="359923" cy="368888"/>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525293"/>
              <a:gd name="connsiteY0" fmla="*/ 418289 h 496111"/>
              <a:gd name="connsiteX1" fmla="*/ 311285 w 525293"/>
              <a:gd name="connsiteY1" fmla="*/ 0 h 496111"/>
              <a:gd name="connsiteX2" fmla="*/ 525293 w 525293"/>
              <a:gd name="connsiteY2" fmla="*/ 496111 h 496111"/>
              <a:gd name="connsiteX3" fmla="*/ 0 w 525293"/>
              <a:gd name="connsiteY3" fmla="*/ 418289 h 496111"/>
              <a:gd name="connsiteX0" fmla="*/ 0 w 525293"/>
              <a:gd name="connsiteY0" fmla="*/ 282102 h 359924"/>
              <a:gd name="connsiteX1" fmla="*/ 389106 w 525293"/>
              <a:gd name="connsiteY1" fmla="*/ 0 h 359924"/>
              <a:gd name="connsiteX2" fmla="*/ 525293 w 525293"/>
              <a:gd name="connsiteY2" fmla="*/ 359924 h 359924"/>
              <a:gd name="connsiteX3" fmla="*/ 0 w 525293"/>
              <a:gd name="connsiteY3" fmla="*/ 282102 h 359924"/>
              <a:gd name="connsiteX0" fmla="*/ 0 w 359923"/>
              <a:gd name="connsiteY0" fmla="*/ 311285 h 359924"/>
              <a:gd name="connsiteX1" fmla="*/ 223736 w 359923"/>
              <a:gd name="connsiteY1" fmla="*/ 0 h 359924"/>
              <a:gd name="connsiteX2" fmla="*/ 359923 w 359923"/>
              <a:gd name="connsiteY2" fmla="*/ 359924 h 359924"/>
              <a:gd name="connsiteX3" fmla="*/ 0 w 359923"/>
              <a:gd name="connsiteY3" fmla="*/ 311285 h 359924"/>
              <a:gd name="connsiteX0" fmla="*/ 0 w 359923"/>
              <a:gd name="connsiteY0" fmla="*/ 320249 h 368888"/>
              <a:gd name="connsiteX1" fmla="*/ 187877 w 359923"/>
              <a:gd name="connsiteY1" fmla="*/ 0 h 368888"/>
              <a:gd name="connsiteX2" fmla="*/ 359923 w 359923"/>
              <a:gd name="connsiteY2" fmla="*/ 368888 h 368888"/>
              <a:gd name="connsiteX3" fmla="*/ 0 w 359923"/>
              <a:gd name="connsiteY3" fmla="*/ 320249 h 368888"/>
            </a:gdLst>
            <a:ahLst/>
            <a:cxnLst>
              <a:cxn ang="0">
                <a:pos x="connsiteX0" y="connsiteY0"/>
              </a:cxn>
              <a:cxn ang="0">
                <a:pos x="connsiteX1" y="connsiteY1"/>
              </a:cxn>
              <a:cxn ang="0">
                <a:pos x="connsiteX2" y="connsiteY2"/>
              </a:cxn>
              <a:cxn ang="0">
                <a:pos x="connsiteX3" y="connsiteY3"/>
              </a:cxn>
            </a:cxnLst>
            <a:rect l="l" t="t" r="r" b="b"/>
            <a:pathLst>
              <a:path w="359923" h="368888">
                <a:moveTo>
                  <a:pt x="0" y="320249"/>
                </a:moveTo>
                <a:lnTo>
                  <a:pt x="187877" y="0"/>
                </a:lnTo>
                <a:lnTo>
                  <a:pt x="359923" y="368888"/>
                </a:lnTo>
                <a:lnTo>
                  <a:pt x="0" y="320249"/>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zabadkézi sokszög 49"/>
          <p:cNvSpPr/>
          <p:nvPr/>
        </p:nvSpPr>
        <p:spPr>
          <a:xfrm rot="10800000">
            <a:off x="2730043" y="5511978"/>
            <a:ext cx="489434" cy="340468"/>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1AF16">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zabadkézi sokszög 50"/>
          <p:cNvSpPr/>
          <p:nvPr/>
        </p:nvSpPr>
        <p:spPr>
          <a:xfrm rot="10800000">
            <a:off x="1778068" y="6300628"/>
            <a:ext cx="489434" cy="340468"/>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1AF16">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zabadkézi sokszög 47"/>
          <p:cNvSpPr/>
          <p:nvPr/>
        </p:nvSpPr>
        <p:spPr>
          <a:xfrm>
            <a:off x="2245944" y="6021408"/>
            <a:ext cx="462540" cy="295645"/>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 name="connsiteX0" fmla="*/ 0 w 489434"/>
              <a:gd name="connsiteY0" fmla="*/ 277715 h 277715"/>
              <a:gd name="connsiteX1" fmla="*/ 410088 w 489434"/>
              <a:gd name="connsiteY1" fmla="*/ 0 h 277715"/>
              <a:gd name="connsiteX2" fmla="*/ 489434 w 489434"/>
              <a:gd name="connsiteY2" fmla="*/ 265890 h 277715"/>
              <a:gd name="connsiteX3" fmla="*/ 0 w 489434"/>
              <a:gd name="connsiteY3" fmla="*/ 277715 h 277715"/>
              <a:gd name="connsiteX0" fmla="*/ 0 w 462540"/>
              <a:gd name="connsiteY0" fmla="*/ 295645 h 295645"/>
              <a:gd name="connsiteX1" fmla="*/ 383194 w 462540"/>
              <a:gd name="connsiteY1" fmla="*/ 0 h 295645"/>
              <a:gd name="connsiteX2" fmla="*/ 462540 w 462540"/>
              <a:gd name="connsiteY2" fmla="*/ 265890 h 295645"/>
              <a:gd name="connsiteX3" fmla="*/ 0 w 462540"/>
              <a:gd name="connsiteY3" fmla="*/ 295645 h 295645"/>
            </a:gdLst>
            <a:ahLst/>
            <a:cxnLst>
              <a:cxn ang="0">
                <a:pos x="connsiteX0" y="connsiteY0"/>
              </a:cxn>
              <a:cxn ang="0">
                <a:pos x="connsiteX1" y="connsiteY1"/>
              </a:cxn>
              <a:cxn ang="0">
                <a:pos x="connsiteX2" y="connsiteY2"/>
              </a:cxn>
              <a:cxn ang="0">
                <a:pos x="connsiteX3" y="connsiteY3"/>
              </a:cxn>
            </a:cxnLst>
            <a:rect l="l" t="t" r="r" b="b"/>
            <a:pathLst>
              <a:path w="462540" h="295645">
                <a:moveTo>
                  <a:pt x="0" y="295645"/>
                </a:moveTo>
                <a:lnTo>
                  <a:pt x="383194" y="0"/>
                </a:lnTo>
                <a:lnTo>
                  <a:pt x="462540" y="265890"/>
                </a:lnTo>
                <a:lnTo>
                  <a:pt x="0" y="295645"/>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zabadkézi sokszög 48"/>
          <p:cNvSpPr/>
          <p:nvPr/>
        </p:nvSpPr>
        <p:spPr>
          <a:xfrm>
            <a:off x="3195762" y="5185112"/>
            <a:ext cx="489434" cy="340468"/>
          </a:xfrm>
          <a:custGeom>
            <a:avLst/>
            <a:gdLst>
              <a:gd name="connsiteX0" fmla="*/ 0 w 525293"/>
              <a:gd name="connsiteY0" fmla="*/ 340468 h 418290"/>
              <a:gd name="connsiteX1" fmla="*/ 428017 w 525293"/>
              <a:gd name="connsiteY1" fmla="*/ 0 h 418290"/>
              <a:gd name="connsiteX2" fmla="*/ 525293 w 525293"/>
              <a:gd name="connsiteY2" fmla="*/ 418290 h 418290"/>
              <a:gd name="connsiteX3" fmla="*/ 0 w 525293"/>
              <a:gd name="connsiteY3" fmla="*/ 340468 h 418290"/>
              <a:gd name="connsiteX0" fmla="*/ 0 w 489434"/>
              <a:gd name="connsiteY0" fmla="*/ 340468 h 340468"/>
              <a:gd name="connsiteX1" fmla="*/ 428017 w 489434"/>
              <a:gd name="connsiteY1" fmla="*/ 0 h 340468"/>
              <a:gd name="connsiteX2" fmla="*/ 489434 w 489434"/>
              <a:gd name="connsiteY2" fmla="*/ 328643 h 340468"/>
              <a:gd name="connsiteX3" fmla="*/ 0 w 489434"/>
              <a:gd name="connsiteY3" fmla="*/ 340468 h 340468"/>
              <a:gd name="connsiteX0" fmla="*/ 0 w 489434"/>
              <a:gd name="connsiteY0" fmla="*/ 340468 h 340468"/>
              <a:gd name="connsiteX1" fmla="*/ 410088 w 489434"/>
              <a:gd name="connsiteY1" fmla="*/ 0 h 340468"/>
              <a:gd name="connsiteX2" fmla="*/ 489434 w 489434"/>
              <a:gd name="connsiteY2" fmla="*/ 328643 h 340468"/>
              <a:gd name="connsiteX3" fmla="*/ 0 w 489434"/>
              <a:gd name="connsiteY3" fmla="*/ 340468 h 340468"/>
            </a:gdLst>
            <a:ahLst/>
            <a:cxnLst>
              <a:cxn ang="0">
                <a:pos x="connsiteX0" y="connsiteY0"/>
              </a:cxn>
              <a:cxn ang="0">
                <a:pos x="connsiteX1" y="connsiteY1"/>
              </a:cxn>
              <a:cxn ang="0">
                <a:pos x="connsiteX2" y="connsiteY2"/>
              </a:cxn>
              <a:cxn ang="0">
                <a:pos x="connsiteX3" y="connsiteY3"/>
              </a:cxn>
            </a:cxnLst>
            <a:rect l="l" t="t" r="r" b="b"/>
            <a:pathLst>
              <a:path w="489434" h="340468">
                <a:moveTo>
                  <a:pt x="0" y="340468"/>
                </a:moveTo>
                <a:lnTo>
                  <a:pt x="410088" y="0"/>
                </a:lnTo>
                <a:lnTo>
                  <a:pt x="489434" y="328643"/>
                </a:lnTo>
                <a:lnTo>
                  <a:pt x="0" y="340468"/>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Egyenes összekötő 45"/>
          <p:cNvCxnSpPr/>
          <p:nvPr/>
        </p:nvCxnSpPr>
        <p:spPr>
          <a:xfrm flipV="1">
            <a:off x="1140161" y="5511978"/>
            <a:ext cx="2844316" cy="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65570" name="Rectangle 2"/>
          <p:cNvSpPr>
            <a:spLocks noGrp="1" noChangeArrowheads="1"/>
          </p:cNvSpPr>
          <p:nvPr>
            <p:ph type="title"/>
          </p:nvPr>
        </p:nvSpPr>
        <p:spPr>
          <a:xfrm>
            <a:off x="-6746" y="20409"/>
            <a:ext cx="4805464" cy="1143000"/>
          </a:xfrm>
        </p:spPr>
        <p:txBody>
          <a:bodyPr>
            <a:normAutofit fontScale="90000"/>
          </a:bodyPr>
          <a:lstStyle/>
          <a:p>
            <a:pPr>
              <a:defRPr/>
            </a:pPr>
            <a:r>
              <a:rPr lang="hu-HU" dirty="0" err="1" smtClean="0">
                <a:solidFill>
                  <a:srgbClr val="FF0000"/>
                </a:solidFill>
              </a:rPr>
              <a:t>Euklidészi</a:t>
            </a:r>
            <a:r>
              <a:rPr lang="hu-HU" dirty="0" smtClean="0">
                <a:solidFill>
                  <a:srgbClr val="FF0000"/>
                </a:solidFill>
              </a:rPr>
              <a:t> síkgeometria</a:t>
            </a:r>
          </a:p>
        </p:txBody>
      </p:sp>
      <p:sp>
        <p:nvSpPr>
          <p:cNvPr id="3075" name="Rectangle 3"/>
          <p:cNvSpPr>
            <a:spLocks noGrp="1" noChangeArrowheads="1"/>
          </p:cNvSpPr>
          <p:nvPr>
            <p:ph idx="1"/>
          </p:nvPr>
        </p:nvSpPr>
        <p:spPr>
          <a:xfrm>
            <a:off x="181744" y="1200874"/>
            <a:ext cx="4479052" cy="4046993"/>
          </a:xfrm>
        </p:spPr>
        <p:txBody>
          <a:bodyPr>
            <a:normAutofit/>
          </a:bodyPr>
          <a:lstStyle/>
          <a:p>
            <a:pPr>
              <a:lnSpc>
                <a:spcPct val="90000"/>
              </a:lnSpc>
            </a:pPr>
            <a:r>
              <a:rPr lang="hu-HU" altLang="en-US" sz="2400" dirty="0" smtClean="0"/>
              <a:t>Axiómák</a:t>
            </a:r>
          </a:p>
          <a:p>
            <a:pPr lvl="1">
              <a:lnSpc>
                <a:spcPct val="90000"/>
              </a:lnSpc>
            </a:pPr>
            <a:r>
              <a:rPr lang="hu-HU" altLang="en-US" sz="2000" dirty="0" smtClean="0"/>
              <a:t>Alapigazság (tapasztalat)</a:t>
            </a:r>
          </a:p>
          <a:p>
            <a:pPr lvl="1">
              <a:lnSpc>
                <a:spcPct val="90000"/>
              </a:lnSpc>
            </a:pPr>
            <a:r>
              <a:rPr lang="hu-HU" altLang="en-US" sz="2000" dirty="0" smtClean="0"/>
              <a:t>Alapfogalmak implicit definíciója</a:t>
            </a:r>
          </a:p>
          <a:p>
            <a:pPr>
              <a:lnSpc>
                <a:spcPct val="90000"/>
              </a:lnSpc>
            </a:pPr>
            <a:r>
              <a:rPr lang="hu-HU" altLang="en-US" sz="2400" dirty="0" smtClean="0"/>
              <a:t>Definíciók és tételek</a:t>
            </a:r>
          </a:p>
          <a:p>
            <a:pPr marL="0" indent="0">
              <a:lnSpc>
                <a:spcPct val="90000"/>
              </a:lnSpc>
              <a:buNone/>
            </a:pPr>
            <a:r>
              <a:rPr lang="hu-HU" altLang="en-US" sz="2400" dirty="0"/>
              <a:t> </a:t>
            </a:r>
            <a:r>
              <a:rPr lang="hu-HU" altLang="en-US" sz="2400" dirty="0" smtClean="0"/>
              <a:t>  </a:t>
            </a:r>
            <a:r>
              <a:rPr lang="hu-HU" altLang="en-US" sz="1800" dirty="0" smtClean="0"/>
              <a:t>T1. Két különböző egyenes legfeljebb </a:t>
            </a:r>
          </a:p>
          <a:p>
            <a:pPr marL="457200" lvl="1" indent="0">
              <a:lnSpc>
                <a:spcPct val="90000"/>
              </a:lnSpc>
              <a:buNone/>
            </a:pPr>
            <a:r>
              <a:rPr lang="hu-HU" altLang="en-US" sz="1800" dirty="0"/>
              <a:t> </a:t>
            </a:r>
            <a:r>
              <a:rPr lang="hu-HU" altLang="en-US" sz="1800" dirty="0" smtClean="0"/>
              <a:t>    egy pontban metszi egymást</a:t>
            </a:r>
          </a:p>
          <a:p>
            <a:pPr lvl="1">
              <a:lnSpc>
                <a:spcPct val="90000"/>
              </a:lnSpc>
            </a:pPr>
            <a:endParaRPr lang="hu-HU" altLang="en-US" sz="1800" dirty="0" smtClean="0"/>
          </a:p>
          <a:p>
            <a:pPr lvl="1">
              <a:lnSpc>
                <a:spcPct val="90000"/>
              </a:lnSpc>
            </a:pPr>
            <a:endParaRPr lang="hu-HU" altLang="en-US" sz="1800" dirty="0"/>
          </a:p>
          <a:p>
            <a:pPr lvl="1">
              <a:lnSpc>
                <a:spcPct val="90000"/>
              </a:lnSpc>
            </a:pPr>
            <a:endParaRPr lang="hu-HU" altLang="en-US" sz="1800" dirty="0" smtClean="0"/>
          </a:p>
          <a:p>
            <a:pPr marL="534988" indent="-534988">
              <a:buNone/>
              <a:defRPr/>
            </a:pPr>
            <a:r>
              <a:rPr lang="hu-HU" sz="1800" dirty="0" smtClean="0"/>
              <a:t>    T2. </a:t>
            </a:r>
            <a:r>
              <a:rPr lang="hu-HU" sz="1800" dirty="0"/>
              <a:t>Ha egy </a:t>
            </a:r>
            <a:r>
              <a:rPr lang="hu-HU" sz="1800" dirty="0" smtClean="0"/>
              <a:t>egyenes két másikat ugyanolyan szögben metsz  </a:t>
            </a:r>
            <a:r>
              <a:rPr lang="hu-HU" sz="1800" dirty="0" smtClean="0">
                <a:sym typeface="Symbol"/>
              </a:rPr>
              <a:t>  </a:t>
            </a:r>
            <a:r>
              <a:rPr lang="hu-HU" sz="1800" dirty="0" smtClean="0"/>
              <a:t>két másik egyenes párhuzamos.</a:t>
            </a:r>
            <a:endParaRPr lang="hu-HU" sz="1800" dirty="0"/>
          </a:p>
        </p:txBody>
      </p:sp>
      <p:sp>
        <p:nvSpPr>
          <p:cNvPr id="4" name="Szövegdoboz 3"/>
          <p:cNvSpPr txBox="1"/>
          <p:nvPr/>
        </p:nvSpPr>
        <p:spPr>
          <a:xfrm>
            <a:off x="4798718" y="90385"/>
            <a:ext cx="4259599" cy="3139321"/>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800" u="sng" dirty="0" smtClean="0">
                <a:latin typeface="+mn-lt"/>
              </a:rPr>
              <a:t>Euklideszi síkgeometria axiómái: </a:t>
            </a:r>
            <a:r>
              <a:rPr lang="en-US" sz="1800" u="sng" dirty="0" smtClean="0">
                <a:latin typeface="+mn-lt"/>
              </a:rPr>
              <a:t> </a:t>
            </a:r>
            <a:endParaRPr lang="hu-HU" sz="1800" u="sng" dirty="0" smtClean="0">
              <a:latin typeface="+mn-lt"/>
            </a:endParaRPr>
          </a:p>
          <a:p>
            <a:pPr marL="342900" indent="-342900" algn="l">
              <a:buFont typeface="+mj-lt"/>
              <a:buAutoNum type="arabicPeriod"/>
              <a:defRPr/>
            </a:pPr>
            <a:r>
              <a:rPr lang="hu-HU" sz="1800" dirty="0" smtClean="0">
                <a:latin typeface="+mn-lt"/>
              </a:rPr>
              <a:t>Két </a:t>
            </a:r>
            <a:r>
              <a:rPr lang="hu-HU" sz="1800" dirty="0">
                <a:latin typeface="+mn-lt"/>
              </a:rPr>
              <a:t>pont meghatároz egy egyenest.</a:t>
            </a:r>
            <a:endParaRPr lang="en-US" sz="1800" dirty="0">
              <a:latin typeface="+mn-lt"/>
            </a:endParaRPr>
          </a:p>
          <a:p>
            <a:pPr marL="342900" indent="-342900" algn="l">
              <a:buFont typeface="+mj-lt"/>
              <a:buAutoNum type="arabicPeriod"/>
              <a:defRPr/>
            </a:pPr>
            <a:r>
              <a:rPr lang="hu-HU" sz="1800" dirty="0" smtClean="0">
                <a:latin typeface="+mn-lt"/>
              </a:rPr>
              <a:t>Egy </a:t>
            </a:r>
            <a:r>
              <a:rPr lang="hu-HU" sz="1800" dirty="0">
                <a:latin typeface="+mn-lt"/>
              </a:rPr>
              <a:t>egyenesnek van legalább két pontja.</a:t>
            </a:r>
            <a:endParaRPr lang="en-US" sz="1800" dirty="0">
              <a:latin typeface="+mn-lt"/>
            </a:endParaRPr>
          </a:p>
          <a:p>
            <a:pPr marL="342900" indent="-342900" algn="l">
              <a:buFont typeface="+mj-lt"/>
              <a:buAutoNum type="arabicPeriod"/>
              <a:defRPr/>
            </a:pPr>
            <a:r>
              <a:rPr lang="hu-HU" sz="1800" dirty="0">
                <a:latin typeface="+mn-lt"/>
              </a:rPr>
              <a:t>Egy egyeneshez egy rajta kívül fekvő    </a:t>
            </a:r>
            <a:r>
              <a:rPr lang="hu-HU" sz="1800" dirty="0" smtClean="0">
                <a:latin typeface="+mn-lt"/>
              </a:rPr>
              <a:t>ponton </a:t>
            </a:r>
            <a:r>
              <a:rPr lang="hu-HU" sz="1800" dirty="0">
                <a:latin typeface="+mn-lt"/>
              </a:rPr>
              <a:t>át </a:t>
            </a:r>
            <a:r>
              <a:rPr lang="hu-HU" sz="1800" b="1" u="sng" dirty="0">
                <a:latin typeface="+mn-lt"/>
              </a:rPr>
              <a:t>egy</a:t>
            </a:r>
            <a:r>
              <a:rPr lang="hu-HU" sz="1800" dirty="0">
                <a:latin typeface="+mn-lt"/>
              </a:rPr>
              <a:t> </a:t>
            </a:r>
            <a:r>
              <a:rPr lang="hu-HU" sz="1800" dirty="0" smtClean="0">
                <a:latin typeface="+mn-lt"/>
              </a:rPr>
              <a:t>nem metsző egyenes húzható (</a:t>
            </a:r>
            <a:r>
              <a:rPr lang="hu-HU" sz="1800" b="1" u="sng" dirty="0" smtClean="0">
                <a:latin typeface="+mn-lt"/>
              </a:rPr>
              <a:t>párhuzamosság</a:t>
            </a:r>
            <a:r>
              <a:rPr lang="hu-HU" sz="1800" dirty="0" smtClean="0">
                <a:latin typeface="+mn-lt"/>
              </a:rPr>
              <a:t>).</a:t>
            </a:r>
            <a:endParaRPr lang="hu-HU" sz="1800" dirty="0">
              <a:latin typeface="+mn-lt"/>
            </a:endParaRPr>
          </a:p>
          <a:p>
            <a:pPr marL="342900" indent="-342900" algn="l">
              <a:buFont typeface="+mj-lt"/>
              <a:buAutoNum type="arabicPeriod"/>
              <a:defRPr/>
            </a:pPr>
            <a:r>
              <a:rPr lang="hu-HU" sz="1800" dirty="0" smtClean="0">
                <a:latin typeface="+mn-lt"/>
              </a:rPr>
              <a:t>Átmozgatható </a:t>
            </a:r>
            <a:r>
              <a:rPr lang="hu-HU" sz="1800" dirty="0">
                <a:latin typeface="+mn-lt"/>
              </a:rPr>
              <a:t>(egybevágó) dolgok mérete </a:t>
            </a:r>
            <a:r>
              <a:rPr lang="hu-HU" sz="1800" dirty="0" smtClean="0">
                <a:latin typeface="+mn-lt"/>
              </a:rPr>
              <a:t>megegyező.</a:t>
            </a:r>
            <a:endParaRPr lang="hu-HU" sz="1800" dirty="0">
              <a:latin typeface="+mn-lt"/>
            </a:endParaRPr>
          </a:p>
          <a:p>
            <a:pPr marL="342900" indent="-342900" algn="l">
              <a:buFont typeface="+mj-lt"/>
              <a:buAutoNum type="arabicPeriod"/>
              <a:defRPr/>
            </a:pPr>
            <a:r>
              <a:rPr lang="hu-HU" sz="1800" dirty="0" smtClean="0">
                <a:latin typeface="+mn-lt"/>
              </a:rPr>
              <a:t>A részek összege az egész mérete.</a:t>
            </a:r>
          </a:p>
          <a:p>
            <a:pPr marL="342900" indent="-342900" algn="l">
              <a:buFont typeface="+mj-lt"/>
              <a:buAutoNum type="arabicPeriod"/>
              <a:defRPr/>
            </a:pPr>
            <a:r>
              <a:rPr lang="hu-HU" sz="1800" dirty="0" smtClean="0">
                <a:latin typeface="+mn-lt"/>
              </a:rPr>
              <a:t>…</a:t>
            </a:r>
            <a:endParaRPr lang="en-US" sz="1800" dirty="0">
              <a:latin typeface="+mn-lt"/>
            </a:endParaRPr>
          </a:p>
        </p:txBody>
      </p:sp>
      <p:sp>
        <p:nvSpPr>
          <p:cNvPr id="5" name="Szabadkézi sokszög 4"/>
          <p:cNvSpPr/>
          <p:nvPr/>
        </p:nvSpPr>
        <p:spPr>
          <a:xfrm>
            <a:off x="895864" y="3430512"/>
            <a:ext cx="2928025" cy="513626"/>
          </a:xfrm>
          <a:custGeom>
            <a:avLst/>
            <a:gdLst>
              <a:gd name="connsiteX0" fmla="*/ 0 w 2928025"/>
              <a:gd name="connsiteY0" fmla="*/ 783147 h 783147"/>
              <a:gd name="connsiteX1" fmla="*/ 1245140 w 2928025"/>
              <a:gd name="connsiteY1" fmla="*/ 4934 h 783147"/>
              <a:gd name="connsiteX2" fmla="*/ 2928025 w 2928025"/>
              <a:gd name="connsiteY2" fmla="*/ 510772 h 783147"/>
            </a:gdLst>
            <a:ahLst/>
            <a:cxnLst>
              <a:cxn ang="0">
                <a:pos x="connsiteX0" y="connsiteY0"/>
              </a:cxn>
              <a:cxn ang="0">
                <a:pos x="connsiteX1" y="connsiteY1"/>
              </a:cxn>
              <a:cxn ang="0">
                <a:pos x="connsiteX2" y="connsiteY2"/>
              </a:cxn>
            </a:cxnLst>
            <a:rect l="l" t="t" r="r" b="b"/>
            <a:pathLst>
              <a:path w="2928025" h="783147">
                <a:moveTo>
                  <a:pt x="0" y="783147"/>
                </a:moveTo>
                <a:cubicBezTo>
                  <a:pt x="378568" y="416738"/>
                  <a:pt x="757136" y="50330"/>
                  <a:pt x="1245140" y="4934"/>
                </a:cubicBezTo>
                <a:cubicBezTo>
                  <a:pt x="1733144" y="-40462"/>
                  <a:pt x="2330584" y="235155"/>
                  <a:pt x="2928025" y="51077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abadkézi sokszög 7"/>
          <p:cNvSpPr/>
          <p:nvPr/>
        </p:nvSpPr>
        <p:spPr>
          <a:xfrm>
            <a:off x="740221" y="3303762"/>
            <a:ext cx="2908570" cy="603448"/>
          </a:xfrm>
          <a:custGeom>
            <a:avLst/>
            <a:gdLst>
              <a:gd name="connsiteX0" fmla="*/ 0 w 2908570"/>
              <a:gd name="connsiteY0" fmla="*/ 252919 h 705155"/>
              <a:gd name="connsiteX1" fmla="*/ 1750979 w 2908570"/>
              <a:gd name="connsiteY1" fmla="*/ 700391 h 705155"/>
              <a:gd name="connsiteX2" fmla="*/ 2908570 w 2908570"/>
              <a:gd name="connsiteY2" fmla="*/ 0 h 705155"/>
            </a:gdLst>
            <a:ahLst/>
            <a:cxnLst>
              <a:cxn ang="0">
                <a:pos x="connsiteX0" y="connsiteY0"/>
              </a:cxn>
              <a:cxn ang="0">
                <a:pos x="connsiteX1" y="connsiteY1"/>
              </a:cxn>
              <a:cxn ang="0">
                <a:pos x="connsiteX2" y="connsiteY2"/>
              </a:cxn>
            </a:cxnLst>
            <a:rect l="l" t="t" r="r" b="b"/>
            <a:pathLst>
              <a:path w="2908570" h="705155">
                <a:moveTo>
                  <a:pt x="0" y="252919"/>
                </a:moveTo>
                <a:cubicBezTo>
                  <a:pt x="633108" y="497731"/>
                  <a:pt x="1266217" y="742544"/>
                  <a:pt x="1750979" y="700391"/>
                </a:cubicBezTo>
                <a:cubicBezTo>
                  <a:pt x="2235741" y="658238"/>
                  <a:pt x="2572155" y="329119"/>
                  <a:pt x="290857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zis 1"/>
          <p:cNvSpPr/>
          <p:nvPr/>
        </p:nvSpPr>
        <p:spPr>
          <a:xfrm>
            <a:off x="1199820" y="3605486"/>
            <a:ext cx="216024" cy="21602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zis 5"/>
          <p:cNvSpPr/>
          <p:nvPr/>
        </p:nvSpPr>
        <p:spPr>
          <a:xfrm>
            <a:off x="3195762" y="3512090"/>
            <a:ext cx="216024" cy="21602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gyenes összekötő 9"/>
          <p:cNvCxnSpPr/>
          <p:nvPr/>
        </p:nvCxnSpPr>
        <p:spPr>
          <a:xfrm flipV="1">
            <a:off x="916071" y="6311917"/>
            <a:ext cx="260595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flipV="1">
            <a:off x="1778068" y="5121188"/>
            <a:ext cx="1907128"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zis 20"/>
          <p:cNvSpPr/>
          <p:nvPr/>
        </p:nvSpPr>
        <p:spPr>
          <a:xfrm>
            <a:off x="2111038" y="6184079"/>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4966831" y="3335520"/>
            <a:ext cx="2953541" cy="646331"/>
          </a:xfrm>
          <a:prstGeom prst="rect">
            <a:avLst/>
          </a:prstGeom>
        </p:spPr>
        <p:txBody>
          <a:bodyPr wrap="square">
            <a:spAutoFit/>
          </a:bodyPr>
          <a:lstStyle/>
          <a:p>
            <a:pPr marL="0" lvl="1" algn="l">
              <a:lnSpc>
                <a:spcPct val="90000"/>
              </a:lnSpc>
            </a:pPr>
            <a:r>
              <a:rPr lang="hu-HU" altLang="en-US" sz="2000" dirty="0" smtClean="0">
                <a:latin typeface="+mn-lt"/>
                <a:cs typeface="Calibri" panose="020F0502020204030204" pitchFamily="34" charset="0"/>
              </a:rPr>
              <a:t>T3. </a:t>
            </a:r>
            <a:r>
              <a:rPr lang="hu-HU" altLang="en-US" sz="2000" dirty="0" smtClean="0">
                <a:latin typeface="+mn-lt"/>
              </a:rPr>
              <a:t>A </a:t>
            </a:r>
            <a:r>
              <a:rPr lang="hu-HU" altLang="en-US" sz="2000" dirty="0">
                <a:latin typeface="+mn-lt"/>
              </a:rPr>
              <a:t>háromszög szögeinek </a:t>
            </a:r>
            <a:endParaRPr lang="hu-HU" altLang="en-US" sz="2000" dirty="0" smtClean="0">
              <a:latin typeface="+mn-lt"/>
            </a:endParaRPr>
          </a:p>
          <a:p>
            <a:pPr marL="0" lvl="1" algn="l">
              <a:lnSpc>
                <a:spcPct val="90000"/>
              </a:lnSpc>
            </a:pPr>
            <a:r>
              <a:rPr lang="hu-HU" altLang="en-US" sz="2000" dirty="0">
                <a:latin typeface="+mn-lt"/>
              </a:rPr>
              <a:t> </a:t>
            </a:r>
            <a:r>
              <a:rPr lang="hu-HU" altLang="en-US" sz="2000" dirty="0" smtClean="0">
                <a:latin typeface="+mn-lt"/>
              </a:rPr>
              <a:t>     összege </a:t>
            </a:r>
            <a:r>
              <a:rPr lang="hu-HU" altLang="en-US" sz="2000" dirty="0">
                <a:latin typeface="+mn-lt"/>
              </a:rPr>
              <a:t>180 fok</a:t>
            </a:r>
          </a:p>
        </p:txBody>
      </p:sp>
      <p:sp>
        <p:nvSpPr>
          <p:cNvPr id="29" name="Téglalap 28"/>
          <p:cNvSpPr/>
          <p:nvPr/>
        </p:nvSpPr>
        <p:spPr>
          <a:xfrm>
            <a:off x="395536" y="2698972"/>
            <a:ext cx="4265260" cy="1391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gyenes összekötő 31"/>
          <p:cNvCxnSpPr/>
          <p:nvPr/>
        </p:nvCxnSpPr>
        <p:spPr>
          <a:xfrm>
            <a:off x="4911182" y="4898210"/>
            <a:ext cx="3888432"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flipV="1">
            <a:off x="5703270" y="3923179"/>
            <a:ext cx="1656184" cy="129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6799144" y="4034114"/>
            <a:ext cx="637481" cy="1441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5131668" y="4034114"/>
            <a:ext cx="3888432" cy="57606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Ellipszis 38"/>
          <p:cNvSpPr/>
          <p:nvPr/>
        </p:nvSpPr>
        <p:spPr>
          <a:xfrm>
            <a:off x="5840562" y="4970218"/>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zis 35"/>
          <p:cNvSpPr/>
          <p:nvPr/>
        </p:nvSpPr>
        <p:spPr>
          <a:xfrm>
            <a:off x="7220601" y="5147817"/>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zis 39"/>
          <p:cNvSpPr/>
          <p:nvPr/>
        </p:nvSpPr>
        <p:spPr>
          <a:xfrm>
            <a:off x="6799144" y="4178130"/>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églalap 58"/>
          <p:cNvSpPr/>
          <p:nvPr/>
        </p:nvSpPr>
        <p:spPr>
          <a:xfrm>
            <a:off x="412324" y="4185083"/>
            <a:ext cx="4248472" cy="2590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églalap 62"/>
          <p:cNvSpPr/>
          <p:nvPr/>
        </p:nvSpPr>
        <p:spPr>
          <a:xfrm>
            <a:off x="4809845" y="3275880"/>
            <a:ext cx="4248472" cy="23843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églalap 65"/>
          <p:cNvSpPr/>
          <p:nvPr/>
        </p:nvSpPr>
        <p:spPr>
          <a:xfrm>
            <a:off x="4812268" y="5738953"/>
            <a:ext cx="4248472" cy="1036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églalap 66"/>
          <p:cNvSpPr/>
          <p:nvPr/>
        </p:nvSpPr>
        <p:spPr>
          <a:xfrm>
            <a:off x="4968044" y="5758404"/>
            <a:ext cx="2953541" cy="369332"/>
          </a:xfrm>
          <a:prstGeom prst="rect">
            <a:avLst/>
          </a:prstGeom>
        </p:spPr>
        <p:txBody>
          <a:bodyPr wrap="square">
            <a:spAutoFit/>
          </a:bodyPr>
          <a:lstStyle/>
          <a:p>
            <a:pPr marL="0" lvl="1" algn="l">
              <a:lnSpc>
                <a:spcPct val="90000"/>
              </a:lnSpc>
            </a:pPr>
            <a:r>
              <a:rPr lang="hu-HU" altLang="en-US" sz="2000" dirty="0" smtClean="0">
                <a:latin typeface="+mn-lt"/>
                <a:cs typeface="Calibri" panose="020F0502020204030204" pitchFamily="34" charset="0"/>
              </a:rPr>
              <a:t>T4. </a:t>
            </a:r>
            <a:r>
              <a:rPr lang="hu-HU" altLang="en-US" sz="2000" dirty="0" err="1" smtClean="0">
                <a:latin typeface="+mn-lt"/>
                <a:cs typeface="Calibri" panose="020F0502020204030204" pitchFamily="34" charset="0"/>
              </a:rPr>
              <a:t>Pitagórasz</a:t>
            </a:r>
            <a:r>
              <a:rPr lang="hu-HU" altLang="en-US" sz="2000" dirty="0" smtClean="0">
                <a:latin typeface="+mn-lt"/>
                <a:cs typeface="Calibri" panose="020F0502020204030204" pitchFamily="34" charset="0"/>
              </a:rPr>
              <a:t>: </a:t>
            </a:r>
            <a:r>
              <a:rPr lang="hu-HU" altLang="en-US" sz="2000" i="1" dirty="0" smtClean="0">
                <a:latin typeface="+mn-lt"/>
                <a:cs typeface="Calibri" panose="020F0502020204030204" pitchFamily="34" charset="0"/>
              </a:rPr>
              <a:t>a</a:t>
            </a:r>
            <a:r>
              <a:rPr lang="hu-HU" altLang="en-US" sz="2000" baseline="30000" dirty="0" smtClean="0">
                <a:latin typeface="+mn-lt"/>
                <a:cs typeface="Calibri" panose="020F0502020204030204" pitchFamily="34" charset="0"/>
              </a:rPr>
              <a:t>2</a:t>
            </a:r>
            <a:r>
              <a:rPr lang="hu-HU" altLang="en-US" sz="2000" dirty="0" smtClean="0">
                <a:latin typeface="+mn-lt"/>
                <a:cs typeface="Calibri" panose="020F0502020204030204" pitchFamily="34" charset="0"/>
              </a:rPr>
              <a:t>+</a:t>
            </a:r>
            <a:r>
              <a:rPr lang="hu-HU" altLang="en-US" sz="2000" i="1" dirty="0" smtClean="0">
                <a:latin typeface="+mn-lt"/>
                <a:cs typeface="Calibri" panose="020F0502020204030204" pitchFamily="34" charset="0"/>
              </a:rPr>
              <a:t>b</a:t>
            </a:r>
            <a:r>
              <a:rPr lang="hu-HU" altLang="en-US" sz="2000" baseline="30000" dirty="0">
                <a:cs typeface="Calibri" panose="020F0502020204030204" pitchFamily="34" charset="0"/>
              </a:rPr>
              <a:t>2</a:t>
            </a:r>
            <a:r>
              <a:rPr lang="hu-HU" altLang="en-US" sz="2000" dirty="0" smtClean="0">
                <a:latin typeface="+mn-lt"/>
                <a:cs typeface="Calibri" panose="020F0502020204030204" pitchFamily="34" charset="0"/>
              </a:rPr>
              <a:t> </a:t>
            </a:r>
            <a:r>
              <a:rPr lang="en-US" altLang="en-US" sz="2000" dirty="0" smtClean="0">
                <a:latin typeface="+mn-lt"/>
                <a:cs typeface="Calibri" panose="020F0502020204030204" pitchFamily="34" charset="0"/>
              </a:rPr>
              <a:t>= </a:t>
            </a:r>
            <a:r>
              <a:rPr lang="en-US" altLang="en-US" sz="2000" i="1" dirty="0" smtClean="0">
                <a:latin typeface="+mn-lt"/>
                <a:cs typeface="Calibri" panose="020F0502020204030204" pitchFamily="34" charset="0"/>
              </a:rPr>
              <a:t>c</a:t>
            </a:r>
            <a:r>
              <a:rPr lang="hu-HU" altLang="en-US" sz="2000" baseline="30000" dirty="0">
                <a:cs typeface="Calibri" panose="020F0502020204030204" pitchFamily="34" charset="0"/>
              </a:rPr>
              <a:t>2</a:t>
            </a:r>
            <a:endParaRPr lang="hu-HU" altLang="en-US" sz="2000" dirty="0">
              <a:latin typeface="+mn-lt"/>
            </a:endParaRPr>
          </a:p>
        </p:txBody>
      </p:sp>
      <p:sp>
        <p:nvSpPr>
          <p:cNvPr id="47" name="Ellipszis 46"/>
          <p:cNvSpPr/>
          <p:nvPr/>
        </p:nvSpPr>
        <p:spPr>
          <a:xfrm>
            <a:off x="3087750" y="5395681"/>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 y="1"/>
            <a:ext cx="904166" cy="116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kciógomb: Tovább vagy Következő 2">
            <a:hlinkClick r:id="rId4" action="ppaction://hlinkfile" highlightClick="1"/>
          </p:cNvPr>
          <p:cNvSpPr/>
          <p:nvPr/>
        </p:nvSpPr>
        <p:spPr>
          <a:xfrm>
            <a:off x="7848364" y="6292091"/>
            <a:ext cx="1137945" cy="41327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4" grpId="0" animBg="1"/>
      <p:bldP spid="56" grpId="0" animBg="1"/>
      <p:bldP spid="50" grpId="0" animBg="1"/>
      <p:bldP spid="51"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églalap 18"/>
          <p:cNvSpPr/>
          <p:nvPr/>
        </p:nvSpPr>
        <p:spPr>
          <a:xfrm rot="9067008">
            <a:off x="3286693" y="3214059"/>
            <a:ext cx="2651752" cy="1017503"/>
          </a:xfrm>
          <a:prstGeom prst="rect">
            <a:avLst/>
          </a:prstGeom>
          <a:solidFill>
            <a:srgbClr val="D7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églalap 19"/>
          <p:cNvSpPr/>
          <p:nvPr/>
        </p:nvSpPr>
        <p:spPr>
          <a:xfrm rot="14162177">
            <a:off x="1530349" y="3135193"/>
            <a:ext cx="1874538" cy="1120425"/>
          </a:xfrm>
          <a:prstGeom prst="rect">
            <a:avLst/>
          </a:prstGeom>
          <a:solidFill>
            <a:srgbClr val="D7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rot="3682941">
            <a:off x="4426218" y="2065924"/>
            <a:ext cx="2340425" cy="810930"/>
          </a:xfrm>
          <a:prstGeom prst="rect">
            <a:avLst/>
          </a:prstGeom>
          <a:solidFill>
            <a:srgbClr val="D7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églalap 16"/>
          <p:cNvSpPr/>
          <p:nvPr/>
        </p:nvSpPr>
        <p:spPr>
          <a:xfrm rot="476634">
            <a:off x="3157088" y="1162740"/>
            <a:ext cx="3083836" cy="883204"/>
          </a:xfrm>
          <a:prstGeom prst="rect">
            <a:avLst/>
          </a:prstGeom>
          <a:solidFill>
            <a:srgbClr val="D7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églalap 14"/>
          <p:cNvSpPr/>
          <p:nvPr/>
        </p:nvSpPr>
        <p:spPr>
          <a:xfrm rot="18570013">
            <a:off x="1148752" y="1968736"/>
            <a:ext cx="3083836" cy="896199"/>
          </a:xfrm>
          <a:prstGeom prst="rect">
            <a:avLst/>
          </a:prstGeom>
          <a:solidFill>
            <a:srgbClr val="D7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431540" y="106932"/>
            <a:ext cx="8229600" cy="1143000"/>
          </a:xfrm>
        </p:spPr>
        <p:txBody>
          <a:bodyPr>
            <a:normAutofit fontScale="90000"/>
          </a:bodyPr>
          <a:lstStyle/>
          <a:p>
            <a:r>
              <a:rPr lang="en-US" dirty="0" err="1" smtClean="0">
                <a:solidFill>
                  <a:srgbClr val="FF0000"/>
                </a:solidFill>
              </a:rPr>
              <a:t>Konvex</a:t>
            </a:r>
            <a:r>
              <a:rPr lang="en-US" dirty="0" smtClean="0">
                <a:solidFill>
                  <a:srgbClr val="FF0000"/>
                </a:solidFill>
              </a:rPr>
              <a:t> </a:t>
            </a:r>
            <a:r>
              <a:rPr lang="en-US" dirty="0" err="1" smtClean="0">
                <a:solidFill>
                  <a:srgbClr val="FF0000"/>
                </a:solidFill>
              </a:rPr>
              <a:t>poligon</a:t>
            </a:r>
            <a:r>
              <a:rPr lang="en-US" dirty="0" smtClean="0">
                <a:solidFill>
                  <a:srgbClr val="FF0000"/>
                </a:solidFill>
              </a:rPr>
              <a:t>/</a:t>
            </a:r>
            <a:r>
              <a:rPr lang="en-US" dirty="0" err="1" smtClean="0">
                <a:solidFill>
                  <a:srgbClr val="FF0000"/>
                </a:solidFill>
              </a:rPr>
              <a:t>poli</a:t>
            </a:r>
            <a:r>
              <a:rPr lang="hu-HU" dirty="0" err="1" smtClean="0">
                <a:solidFill>
                  <a:srgbClr val="FF0000"/>
                </a:solidFill>
              </a:rPr>
              <a:t>éder</a:t>
            </a:r>
            <a:r>
              <a:rPr lang="hu-HU" dirty="0" smtClean="0">
                <a:solidFill>
                  <a:srgbClr val="FF0000"/>
                </a:solidFill>
              </a:rPr>
              <a:t> tartalmazás</a:t>
            </a:r>
            <a:endParaRPr lang="en-US" dirty="0">
              <a:solidFill>
                <a:srgbClr val="FF0000"/>
              </a:solidFill>
            </a:endParaRPr>
          </a:p>
        </p:txBody>
      </p:sp>
      <p:cxnSp>
        <p:nvCxnSpPr>
          <p:cNvPr id="6" name="Egyenes összekötő 5"/>
          <p:cNvCxnSpPr/>
          <p:nvPr/>
        </p:nvCxnSpPr>
        <p:spPr>
          <a:xfrm flipH="1">
            <a:off x="1979713" y="1604342"/>
            <a:ext cx="1942182" cy="2400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zabadkézi sokszög 3"/>
          <p:cNvSpPr/>
          <p:nvPr/>
        </p:nvSpPr>
        <p:spPr>
          <a:xfrm>
            <a:off x="2739606" y="1916832"/>
            <a:ext cx="2545977" cy="1954306"/>
          </a:xfrm>
          <a:custGeom>
            <a:avLst/>
            <a:gdLst>
              <a:gd name="connsiteX0" fmla="*/ 0 w 2581836"/>
              <a:gd name="connsiteY0" fmla="*/ 1228165 h 1954306"/>
              <a:gd name="connsiteX1" fmla="*/ 968189 w 2581836"/>
              <a:gd name="connsiteY1" fmla="*/ 0 h 1954306"/>
              <a:gd name="connsiteX2" fmla="*/ 2196353 w 2581836"/>
              <a:gd name="connsiteY2" fmla="*/ 125506 h 1954306"/>
              <a:gd name="connsiteX3" fmla="*/ 2581836 w 2581836"/>
              <a:gd name="connsiteY3" fmla="*/ 842683 h 1954306"/>
              <a:gd name="connsiteX4" fmla="*/ 564777 w 2581836"/>
              <a:gd name="connsiteY4" fmla="*/ 1954306 h 1954306"/>
              <a:gd name="connsiteX5" fmla="*/ 0 w 2581836"/>
              <a:gd name="connsiteY5" fmla="*/ 1228165 h 1954306"/>
              <a:gd name="connsiteX0" fmla="*/ 0 w 2545977"/>
              <a:gd name="connsiteY0" fmla="*/ 1174377 h 1954306"/>
              <a:gd name="connsiteX1" fmla="*/ 932330 w 2545977"/>
              <a:gd name="connsiteY1" fmla="*/ 0 h 1954306"/>
              <a:gd name="connsiteX2" fmla="*/ 2160494 w 2545977"/>
              <a:gd name="connsiteY2" fmla="*/ 125506 h 1954306"/>
              <a:gd name="connsiteX3" fmla="*/ 2545977 w 2545977"/>
              <a:gd name="connsiteY3" fmla="*/ 842683 h 1954306"/>
              <a:gd name="connsiteX4" fmla="*/ 528918 w 2545977"/>
              <a:gd name="connsiteY4" fmla="*/ 1954306 h 1954306"/>
              <a:gd name="connsiteX5" fmla="*/ 0 w 2545977"/>
              <a:gd name="connsiteY5" fmla="*/ 1174377 h 195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977" h="1954306">
                <a:moveTo>
                  <a:pt x="0" y="1174377"/>
                </a:moveTo>
                <a:lnTo>
                  <a:pt x="932330" y="0"/>
                </a:lnTo>
                <a:lnTo>
                  <a:pt x="2160494" y="125506"/>
                </a:lnTo>
                <a:lnTo>
                  <a:pt x="2545977" y="842683"/>
                </a:lnTo>
                <a:lnTo>
                  <a:pt x="528918" y="1954306"/>
                </a:lnTo>
                <a:lnTo>
                  <a:pt x="0" y="1174377"/>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gyenes összekötő nyíllal 8"/>
          <p:cNvCxnSpPr/>
          <p:nvPr/>
        </p:nvCxnSpPr>
        <p:spPr>
          <a:xfrm flipH="1" flipV="1">
            <a:off x="2373723" y="2345523"/>
            <a:ext cx="504056"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647564" y="5013176"/>
            <a:ext cx="6804756" cy="1754326"/>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dirty="0">
                <a:latin typeface="Courier New" pitchFamily="49" charset="0"/>
              </a:rPr>
              <a:t>b</a:t>
            </a:r>
            <a:r>
              <a:rPr lang="en-US" altLang="en-US" sz="1800" b="1" dirty="0" smtClean="0">
                <a:latin typeface="Courier New" pitchFamily="49" charset="0"/>
              </a:rPr>
              <a:t>ool </a:t>
            </a:r>
            <a:r>
              <a:rPr lang="en-US" altLang="en-US" sz="1800" b="1" dirty="0" err="1" smtClean="0">
                <a:latin typeface="Courier New" pitchFamily="49" charset="0"/>
              </a:rPr>
              <a:t>inP</a:t>
            </a:r>
            <a:r>
              <a:rPr lang="hu-HU" altLang="en-US" sz="1800" b="1" dirty="0" smtClean="0">
                <a:latin typeface="Courier New" pitchFamily="49" charset="0"/>
              </a:rPr>
              <a:t>oly</a:t>
            </a:r>
            <a:r>
              <a:rPr lang="en-US" altLang="en-US" sz="1800" b="1" dirty="0" smtClean="0">
                <a:latin typeface="Courier New" pitchFamily="49" charset="0"/>
              </a:rPr>
              <a:t>(</a:t>
            </a:r>
            <a:r>
              <a:rPr lang="en-US" altLang="en-US" sz="1800" b="1" dirty="0" err="1" smtClean="0">
                <a:latin typeface="Courier New" pitchFamily="49" charset="0"/>
              </a:rPr>
              <a:t>vec</a:t>
            </a:r>
            <a:r>
              <a:rPr lang="hu-HU" altLang="en-US" sz="1800" b="1" dirty="0" smtClean="0">
                <a:latin typeface="Courier New" pitchFamily="49" charset="0"/>
              </a:rPr>
              <a:t>4</a:t>
            </a:r>
            <a:r>
              <a:rPr lang="en-US" altLang="en-US" sz="1800" b="1" dirty="0" smtClean="0">
                <a:latin typeface="Courier New" pitchFamily="49" charset="0"/>
              </a:rPr>
              <a:t> r, </a:t>
            </a:r>
            <a:r>
              <a:rPr lang="en-US" altLang="en-US" sz="1800" b="1" dirty="0" err="1" smtClean="0">
                <a:latin typeface="Courier New" pitchFamily="49" charset="0"/>
              </a:rPr>
              <a:t>vec</a:t>
            </a:r>
            <a:r>
              <a:rPr lang="hu-HU" altLang="en-US" sz="1800" b="1" dirty="0" smtClean="0">
                <a:latin typeface="Courier New" pitchFamily="49" charset="0"/>
              </a:rPr>
              <a:t>tor</a:t>
            </a:r>
            <a:r>
              <a:rPr lang="en-US" altLang="en-US" sz="1800" b="1" dirty="0" smtClean="0">
                <a:latin typeface="Courier New" pitchFamily="49" charset="0"/>
              </a:rPr>
              <a:t>&lt;vec4&gt;</a:t>
            </a:r>
            <a:r>
              <a:rPr lang="en-US" altLang="en-US" sz="1800" b="1" dirty="0">
                <a:latin typeface="Courier New" pitchFamily="49" charset="0"/>
              </a:rPr>
              <a:t>&amp;</a:t>
            </a:r>
            <a:r>
              <a:rPr lang="en-US" altLang="en-US" sz="1800" b="1" dirty="0" smtClean="0">
                <a:latin typeface="Courier New" pitchFamily="49" charset="0"/>
              </a:rPr>
              <a:t> boundary) {	</a:t>
            </a:r>
          </a:p>
          <a:p>
            <a:pPr algn="l"/>
            <a:r>
              <a:rPr lang="en-US" altLang="en-US" sz="1800" b="1" dirty="0" smtClean="0">
                <a:latin typeface="Courier New" pitchFamily="49" charset="0"/>
              </a:rPr>
              <a:t> </a:t>
            </a:r>
            <a:r>
              <a:rPr lang="en-US" altLang="en-US" sz="1800" b="1" dirty="0">
                <a:latin typeface="Courier New" pitchFamily="49" charset="0"/>
              </a:rPr>
              <a:t>  for </a:t>
            </a:r>
            <a:r>
              <a:rPr lang="en-US" altLang="en-US" sz="1800" b="1" dirty="0" smtClean="0">
                <a:latin typeface="Courier New" pitchFamily="49" charset="0"/>
              </a:rPr>
              <a:t>(vec4 limit </a:t>
            </a:r>
            <a:r>
              <a:rPr lang="en-US" altLang="en-US" sz="1800" b="1" dirty="0">
                <a:latin typeface="Courier New" pitchFamily="49" charset="0"/>
              </a:rPr>
              <a:t>: </a:t>
            </a:r>
            <a:r>
              <a:rPr lang="en-US" altLang="en-US" sz="1800" b="1" dirty="0" smtClean="0">
                <a:latin typeface="Courier New" pitchFamily="49" charset="0"/>
              </a:rPr>
              <a:t>boundary) {</a:t>
            </a:r>
          </a:p>
          <a:p>
            <a:pPr algn="l"/>
            <a:r>
              <a:rPr lang="en-US" altLang="en-US" sz="1800" b="1" dirty="0">
                <a:latin typeface="Courier New" pitchFamily="49" charset="0"/>
              </a:rPr>
              <a:t>	</a:t>
            </a:r>
            <a:r>
              <a:rPr lang="en-US" altLang="en-US" sz="1800" b="1" dirty="0" smtClean="0">
                <a:latin typeface="Courier New" pitchFamily="49" charset="0"/>
              </a:rPr>
              <a:t>if (dot(r, limit) &gt; 0) return false; </a:t>
            </a:r>
          </a:p>
          <a:p>
            <a:pPr algn="l"/>
            <a:r>
              <a:rPr lang="en-US" altLang="en-US" sz="1800" b="1" dirty="0" smtClean="0">
                <a:latin typeface="Courier New" pitchFamily="49" charset="0"/>
              </a:rPr>
              <a:t>   } </a:t>
            </a:r>
          </a:p>
          <a:p>
            <a:pPr algn="l"/>
            <a:r>
              <a:rPr lang="en-US" altLang="en-US" sz="1800" b="1" dirty="0">
                <a:latin typeface="Courier New" pitchFamily="49" charset="0"/>
              </a:rPr>
              <a:t> </a:t>
            </a:r>
            <a:r>
              <a:rPr lang="en-US" altLang="en-US" sz="1800" b="1" dirty="0" smtClean="0">
                <a:latin typeface="Courier New" pitchFamily="49" charset="0"/>
              </a:rPr>
              <a:t>  return true;</a:t>
            </a:r>
          </a:p>
          <a:p>
            <a:pPr algn="l"/>
            <a:r>
              <a:rPr lang="en-US" altLang="en-US" sz="1800" b="1" dirty="0" smtClean="0">
                <a:latin typeface="Courier New" pitchFamily="49" charset="0"/>
              </a:rPr>
              <a:t>}</a:t>
            </a:r>
            <a:endParaRPr lang="en-GB" altLang="en-US" sz="1800" b="1" noProof="1">
              <a:latin typeface="Courier New" pitchFamily="49" charset="0"/>
            </a:endParaRPr>
          </a:p>
        </p:txBody>
      </p:sp>
      <p:sp>
        <p:nvSpPr>
          <p:cNvPr id="11" name="Ellipszis 10"/>
          <p:cNvSpPr/>
          <p:nvPr/>
        </p:nvSpPr>
        <p:spPr>
          <a:xfrm>
            <a:off x="2703747" y="1700808"/>
            <a:ext cx="174032"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zis 11"/>
          <p:cNvSpPr/>
          <p:nvPr/>
        </p:nvSpPr>
        <p:spPr>
          <a:xfrm>
            <a:off x="3563888" y="2615553"/>
            <a:ext cx="174032"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p:cNvSpPr txBox="1"/>
          <p:nvPr/>
        </p:nvSpPr>
        <p:spPr>
          <a:xfrm>
            <a:off x="2938419" y="1486870"/>
            <a:ext cx="357791" cy="461665"/>
          </a:xfrm>
          <a:prstGeom prst="rect">
            <a:avLst/>
          </a:prstGeom>
          <a:noFill/>
        </p:spPr>
        <p:txBody>
          <a:bodyPr wrap="none" rtlCol="0">
            <a:spAutoFit/>
          </a:bodyPr>
          <a:lstStyle/>
          <a:p>
            <a:r>
              <a:rPr lang="en-US" b="1" dirty="0"/>
              <a:t>+</a:t>
            </a:r>
          </a:p>
        </p:txBody>
      </p:sp>
      <p:sp>
        <p:nvSpPr>
          <p:cNvPr id="14" name="Szövegdoboz 13"/>
          <p:cNvSpPr txBox="1"/>
          <p:nvPr/>
        </p:nvSpPr>
        <p:spPr>
          <a:xfrm>
            <a:off x="3731470" y="2315906"/>
            <a:ext cx="287259" cy="461665"/>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30408429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8" grpId="0" animBg="1"/>
      <p:bldP spid="17" grpId="0" animBg="1"/>
      <p:bldP spid="15" grpId="0" animBg="1"/>
      <p:bldP spid="11"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65802"/>
            <a:ext cx="4153981" cy="1143000"/>
          </a:xfrm>
        </p:spPr>
        <p:txBody>
          <a:bodyPr>
            <a:normAutofit fontScale="90000"/>
          </a:bodyPr>
          <a:lstStyle/>
          <a:p>
            <a:r>
              <a:rPr lang="hu-HU" dirty="0" err="1" smtClean="0">
                <a:solidFill>
                  <a:srgbClr val="FF0000"/>
                </a:solidFill>
              </a:rPr>
              <a:t>Affin</a:t>
            </a:r>
            <a:r>
              <a:rPr lang="hu-HU" dirty="0" smtClean="0">
                <a:solidFill>
                  <a:srgbClr val="FF0000"/>
                </a:solidFill>
              </a:rPr>
              <a:t> transzformációk</a:t>
            </a:r>
            <a:endParaRPr lang="en-US" dirty="0">
              <a:solidFill>
                <a:srgbClr val="FF0000"/>
              </a:solidFill>
            </a:endParaRPr>
          </a:p>
        </p:txBody>
      </p:sp>
      <p:sp>
        <p:nvSpPr>
          <p:cNvPr id="3" name="Tartalom helye 2"/>
          <p:cNvSpPr>
            <a:spLocks noGrp="1"/>
          </p:cNvSpPr>
          <p:nvPr>
            <p:ph idx="1"/>
          </p:nvPr>
        </p:nvSpPr>
        <p:spPr>
          <a:xfrm>
            <a:off x="431540" y="1610329"/>
            <a:ext cx="7421823" cy="5247671"/>
          </a:xfrm>
        </p:spPr>
        <p:txBody>
          <a:bodyPr>
            <a:normAutofit/>
          </a:bodyPr>
          <a:lstStyle/>
          <a:p>
            <a:r>
              <a:rPr lang="hu-HU" sz="2800" dirty="0" smtClean="0"/>
              <a:t>Mátrix szorzás:</a:t>
            </a:r>
          </a:p>
          <a:p>
            <a:pPr lvl="1"/>
            <a:r>
              <a:rPr lang="hu-HU" sz="2400" dirty="0" smtClean="0"/>
              <a:t>Asszociatív, disztributív</a:t>
            </a:r>
          </a:p>
          <a:p>
            <a:pPr lvl="1"/>
            <a:r>
              <a:rPr lang="hu-HU" sz="2400" dirty="0" smtClean="0"/>
              <a:t>Nem kommutatív</a:t>
            </a:r>
          </a:p>
          <a:p>
            <a:r>
              <a:rPr lang="hu-HU" sz="2800" dirty="0" smtClean="0"/>
              <a:t>Egyenest egyenesbe visz át</a:t>
            </a:r>
          </a:p>
          <a:p>
            <a:r>
              <a:rPr lang="hu-HU" sz="2800" dirty="0" smtClean="0"/>
              <a:t>Párhuzamos tartó</a:t>
            </a:r>
          </a:p>
          <a:p>
            <a:r>
              <a:rPr lang="en-US" sz="2800" dirty="0" smtClean="0"/>
              <a:t>P</a:t>
            </a:r>
            <a:r>
              <a:rPr lang="hu-HU" sz="2800" dirty="0" err="1" smtClean="0"/>
              <a:t>élda</a:t>
            </a:r>
            <a:r>
              <a:rPr lang="hu-HU" sz="2800" dirty="0" smtClean="0"/>
              <a:t>: forgatás</a:t>
            </a:r>
          </a:p>
        </p:txBody>
      </p:sp>
      <p:sp>
        <p:nvSpPr>
          <p:cNvPr id="4" name="Rectangle 4"/>
          <p:cNvSpPr>
            <a:spLocks noChangeArrowheads="1"/>
          </p:cNvSpPr>
          <p:nvPr/>
        </p:nvSpPr>
        <p:spPr bwMode="auto">
          <a:xfrm>
            <a:off x="4153981" y="1156059"/>
            <a:ext cx="30127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en-US" altLang="hu-HU" sz="3200" dirty="0"/>
              <a:t>[</a:t>
            </a:r>
            <a:r>
              <a:rPr lang="hu-HU" altLang="hu-HU" sz="3200" i="1" dirty="0"/>
              <a:t>x</a:t>
            </a:r>
            <a:r>
              <a:rPr lang="en-US" altLang="hu-HU" sz="3200" i="1" dirty="0"/>
              <a:t>’,y</a:t>
            </a:r>
            <a:r>
              <a:rPr lang="en-US" altLang="hu-HU" sz="3200" i="1" dirty="0" smtClean="0"/>
              <a:t>’</a:t>
            </a:r>
            <a:r>
              <a:rPr lang="hu-HU" altLang="hu-HU" sz="3200" i="1" dirty="0" smtClean="0"/>
              <a:t>,</a:t>
            </a:r>
            <a:r>
              <a:rPr lang="hu-HU" altLang="hu-HU" sz="3200" dirty="0" smtClean="0"/>
              <a:t>1</a:t>
            </a:r>
            <a:r>
              <a:rPr lang="en-US" altLang="hu-HU" sz="3200" dirty="0" smtClean="0"/>
              <a:t>]</a:t>
            </a:r>
            <a:r>
              <a:rPr lang="en-US" altLang="hu-HU" sz="3200" b="1" dirty="0" smtClean="0"/>
              <a:t> </a:t>
            </a:r>
            <a:r>
              <a:rPr lang="en-US" altLang="hu-HU" sz="3200" dirty="0"/>
              <a:t>=</a:t>
            </a:r>
            <a:r>
              <a:rPr lang="en-US" altLang="hu-HU" sz="3200" b="1" dirty="0"/>
              <a:t> </a:t>
            </a:r>
            <a:r>
              <a:rPr lang="en-US" altLang="hu-HU" sz="3200" dirty="0"/>
              <a:t>[</a:t>
            </a:r>
            <a:r>
              <a:rPr lang="hu-HU" altLang="hu-HU" sz="3200" i="1" dirty="0" smtClean="0"/>
              <a:t>x,y,</a:t>
            </a:r>
            <a:r>
              <a:rPr lang="hu-HU" altLang="hu-HU" sz="3200" dirty="0" smtClean="0"/>
              <a:t>1</a:t>
            </a:r>
            <a:r>
              <a:rPr lang="en-US" altLang="hu-HU" sz="3200" dirty="0" smtClean="0"/>
              <a:t>]</a:t>
            </a:r>
            <a:endParaRPr lang="hu-HU" altLang="hu-HU" sz="3200" b="1" dirty="0"/>
          </a:p>
        </p:txBody>
      </p:sp>
      <p:sp>
        <p:nvSpPr>
          <p:cNvPr id="5" name="Text Box 5"/>
          <p:cNvSpPr txBox="1">
            <a:spLocks noChangeArrowheads="1"/>
          </p:cNvSpPr>
          <p:nvPr/>
        </p:nvSpPr>
        <p:spPr bwMode="auto">
          <a:xfrm>
            <a:off x="7051053" y="125750"/>
            <a:ext cx="20643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en-US" altLang="hu-HU" sz="3200" i="1" dirty="0"/>
              <a:t>a</a:t>
            </a:r>
            <a:r>
              <a:rPr lang="en-US" altLang="hu-HU" sz="3200" baseline="-25000" dirty="0"/>
              <a:t>11   </a:t>
            </a:r>
            <a:r>
              <a:rPr lang="en-US" altLang="hu-HU" sz="3200" i="1" dirty="0"/>
              <a:t>a</a:t>
            </a:r>
            <a:r>
              <a:rPr lang="en-US" altLang="hu-HU" sz="3200" baseline="-25000" dirty="0"/>
              <a:t>12 </a:t>
            </a:r>
            <a:r>
              <a:rPr lang="hu-HU" altLang="hu-HU" sz="3200" baseline="-25000" dirty="0" smtClean="0"/>
              <a:t> </a:t>
            </a:r>
            <a:r>
              <a:rPr lang="hu-HU" altLang="hu-HU" sz="3200" dirty="0" smtClean="0"/>
              <a:t>0</a:t>
            </a:r>
            <a:r>
              <a:rPr lang="en-US" altLang="hu-HU" dirty="0" smtClean="0">
                <a:latin typeface="Symbol" pitchFamily="18" charset="2"/>
              </a:rPr>
              <a:t> </a:t>
            </a:r>
            <a:endParaRPr lang="en-US" altLang="hu-HU" sz="1200" dirty="0"/>
          </a:p>
          <a:p>
            <a:pPr algn="l"/>
            <a:r>
              <a:rPr lang="en-US" altLang="hu-HU" sz="3200" i="1" dirty="0"/>
              <a:t>a</a:t>
            </a:r>
            <a:r>
              <a:rPr lang="en-US" altLang="hu-HU" sz="3200" baseline="-25000" dirty="0"/>
              <a:t>21   </a:t>
            </a:r>
            <a:r>
              <a:rPr lang="en-US" altLang="hu-HU" sz="3200" i="1" dirty="0"/>
              <a:t>a</a:t>
            </a:r>
            <a:r>
              <a:rPr lang="en-US" altLang="hu-HU" sz="3200" baseline="-25000" dirty="0"/>
              <a:t>22 </a:t>
            </a:r>
            <a:r>
              <a:rPr lang="hu-HU" altLang="hu-HU" sz="3200" baseline="-25000" dirty="0" smtClean="0"/>
              <a:t> </a:t>
            </a:r>
            <a:r>
              <a:rPr lang="hu-HU" altLang="hu-HU" sz="3200" dirty="0" smtClean="0"/>
              <a:t>0</a:t>
            </a:r>
          </a:p>
          <a:p>
            <a:pPr algn="l"/>
            <a:r>
              <a:rPr lang="en-US" altLang="hu-HU" sz="3200" i="1" dirty="0" smtClean="0"/>
              <a:t>a</a:t>
            </a:r>
            <a:r>
              <a:rPr lang="hu-HU" altLang="hu-HU" sz="3200" baseline="-25000" dirty="0"/>
              <a:t>3</a:t>
            </a:r>
            <a:r>
              <a:rPr lang="en-US" altLang="hu-HU" sz="3200" baseline="-25000" dirty="0" smtClean="0"/>
              <a:t>1   </a:t>
            </a:r>
            <a:r>
              <a:rPr lang="en-US" altLang="hu-HU" sz="3200" i="1" dirty="0" smtClean="0"/>
              <a:t>a</a:t>
            </a:r>
            <a:r>
              <a:rPr lang="hu-HU" altLang="hu-HU" sz="3200" baseline="-25000" dirty="0" smtClean="0"/>
              <a:t>3</a:t>
            </a:r>
            <a:r>
              <a:rPr lang="en-US" altLang="hu-HU" sz="3200" baseline="-25000" dirty="0" smtClean="0"/>
              <a:t>2</a:t>
            </a:r>
            <a:r>
              <a:rPr lang="hu-HU" altLang="hu-HU" sz="3200" baseline="-25000" dirty="0" smtClean="0"/>
              <a:t>  </a:t>
            </a:r>
            <a:r>
              <a:rPr lang="hu-HU" altLang="hu-HU" sz="3200" dirty="0" smtClean="0"/>
              <a:t>1</a:t>
            </a:r>
          </a:p>
          <a:p>
            <a:pPr algn="l"/>
            <a:endParaRPr lang="en-US" altLang="hu-HU" dirty="0"/>
          </a:p>
        </p:txBody>
      </p:sp>
      <p:sp>
        <p:nvSpPr>
          <p:cNvPr id="6" name="Freeform 6"/>
          <p:cNvSpPr>
            <a:spLocks/>
          </p:cNvSpPr>
          <p:nvPr/>
        </p:nvSpPr>
        <p:spPr bwMode="auto">
          <a:xfrm>
            <a:off x="7092625" y="290917"/>
            <a:ext cx="76200" cy="1373717"/>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7" name="Freeform 7"/>
          <p:cNvSpPr>
            <a:spLocks/>
          </p:cNvSpPr>
          <p:nvPr/>
        </p:nvSpPr>
        <p:spPr bwMode="auto">
          <a:xfrm flipH="1">
            <a:off x="8684059" y="290917"/>
            <a:ext cx="97377" cy="1373717"/>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9" name="Rectangle 10"/>
          <p:cNvSpPr>
            <a:spLocks noChangeArrowheads="1"/>
          </p:cNvSpPr>
          <p:nvPr/>
        </p:nvSpPr>
        <p:spPr bwMode="auto">
          <a:xfrm>
            <a:off x="7478329" y="1283634"/>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0" name="Téglalap 9"/>
          <p:cNvSpPr/>
          <p:nvPr/>
        </p:nvSpPr>
        <p:spPr>
          <a:xfrm>
            <a:off x="4175956" y="125750"/>
            <a:ext cx="4692124" cy="1719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églalap 10"/>
          <p:cNvSpPr/>
          <p:nvPr/>
        </p:nvSpPr>
        <p:spPr>
          <a:xfrm>
            <a:off x="5736322" y="125750"/>
            <a:ext cx="372218" cy="461665"/>
          </a:xfrm>
          <a:prstGeom prst="rect">
            <a:avLst/>
          </a:prstGeom>
        </p:spPr>
        <p:txBody>
          <a:bodyPr wrap="none">
            <a:spAutoFit/>
          </a:bodyPr>
          <a:lstStyle/>
          <a:p>
            <a:pPr algn="l"/>
            <a:r>
              <a:rPr lang="en-US" altLang="hu-HU" b="1" i="1" dirty="0" err="1" smtClean="0"/>
              <a:t>i</a:t>
            </a:r>
            <a:r>
              <a:rPr lang="en-US" altLang="hu-HU" dirty="0" smtClean="0"/>
              <a:t>’</a:t>
            </a:r>
            <a:endParaRPr lang="hu-HU" altLang="hu-HU" b="1" dirty="0"/>
          </a:p>
        </p:txBody>
      </p:sp>
      <p:sp>
        <p:nvSpPr>
          <p:cNvPr id="14" name="Téglalap 13"/>
          <p:cNvSpPr/>
          <p:nvPr/>
        </p:nvSpPr>
        <p:spPr>
          <a:xfrm>
            <a:off x="6079199" y="516110"/>
            <a:ext cx="372218" cy="461665"/>
          </a:xfrm>
          <a:prstGeom prst="rect">
            <a:avLst/>
          </a:prstGeom>
        </p:spPr>
        <p:txBody>
          <a:bodyPr wrap="none">
            <a:spAutoFit/>
          </a:bodyPr>
          <a:lstStyle/>
          <a:p>
            <a:pPr algn="l"/>
            <a:r>
              <a:rPr lang="en-US" altLang="hu-HU" b="1" i="1" dirty="0" smtClean="0"/>
              <a:t>j</a:t>
            </a:r>
            <a:r>
              <a:rPr lang="en-US" altLang="hu-HU" dirty="0" smtClean="0"/>
              <a:t>’</a:t>
            </a:r>
            <a:endParaRPr lang="hu-HU" altLang="hu-HU" b="1" dirty="0"/>
          </a:p>
        </p:txBody>
      </p:sp>
      <p:sp>
        <p:nvSpPr>
          <p:cNvPr id="18" name="Line 5"/>
          <p:cNvSpPr>
            <a:spLocks noChangeShapeType="1"/>
          </p:cNvSpPr>
          <p:nvPr/>
        </p:nvSpPr>
        <p:spPr bwMode="auto">
          <a:xfrm>
            <a:off x="6696236" y="3750914"/>
            <a:ext cx="0" cy="142982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19" name="Line 6"/>
          <p:cNvSpPr>
            <a:spLocks noChangeShapeType="1"/>
          </p:cNvSpPr>
          <p:nvPr/>
        </p:nvSpPr>
        <p:spPr bwMode="auto">
          <a:xfrm flipH="1">
            <a:off x="6696236" y="5180735"/>
            <a:ext cx="144016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20" name="Line 7"/>
          <p:cNvSpPr>
            <a:spLocks noChangeShapeType="1"/>
          </p:cNvSpPr>
          <p:nvPr/>
        </p:nvSpPr>
        <p:spPr bwMode="auto">
          <a:xfrm flipH="1">
            <a:off x="6696533" y="4434610"/>
            <a:ext cx="1218228" cy="748357"/>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24" name="Rectangle 12"/>
          <p:cNvSpPr>
            <a:spLocks noChangeArrowheads="1"/>
          </p:cNvSpPr>
          <p:nvPr/>
        </p:nvSpPr>
        <p:spPr bwMode="auto">
          <a:xfrm>
            <a:off x="7145978" y="4697357"/>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latin typeface="Symbol" pitchFamily="18" charset="2"/>
              </a:rPr>
              <a:t>f</a:t>
            </a:r>
            <a:endParaRPr lang="hu-HU" altLang="hu-HU" dirty="0">
              <a:latin typeface="Symbol" pitchFamily="18" charset="2"/>
            </a:endParaRPr>
          </a:p>
        </p:txBody>
      </p:sp>
      <p:sp>
        <p:nvSpPr>
          <p:cNvPr id="29" name="AutoShape 26"/>
          <p:cNvSpPr>
            <a:spLocks noChangeArrowheads="1"/>
          </p:cNvSpPr>
          <p:nvPr/>
        </p:nvSpPr>
        <p:spPr bwMode="auto">
          <a:xfrm rot="5400000" flipH="1">
            <a:off x="6336172" y="4794972"/>
            <a:ext cx="863600"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31" name="Ellipszis 30"/>
          <p:cNvSpPr/>
          <p:nvPr/>
        </p:nvSpPr>
        <p:spPr>
          <a:xfrm>
            <a:off x="5256076" y="3750914"/>
            <a:ext cx="2880320" cy="28596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églalap 31"/>
          <p:cNvSpPr/>
          <p:nvPr/>
        </p:nvSpPr>
        <p:spPr>
          <a:xfrm>
            <a:off x="8011834" y="4087546"/>
            <a:ext cx="372218" cy="461665"/>
          </a:xfrm>
          <a:prstGeom prst="rect">
            <a:avLst/>
          </a:prstGeom>
        </p:spPr>
        <p:txBody>
          <a:bodyPr wrap="none">
            <a:spAutoFit/>
          </a:bodyPr>
          <a:lstStyle/>
          <a:p>
            <a:pPr algn="l"/>
            <a:r>
              <a:rPr lang="en-US" altLang="hu-HU" b="1" i="1" dirty="0" err="1"/>
              <a:t>i</a:t>
            </a:r>
            <a:r>
              <a:rPr lang="en-US" altLang="hu-HU" dirty="0"/>
              <a:t>’</a:t>
            </a:r>
            <a:endParaRPr lang="hu-HU" altLang="hu-HU" b="1" dirty="0"/>
          </a:p>
        </p:txBody>
      </p:sp>
      <p:sp>
        <p:nvSpPr>
          <p:cNvPr id="33" name="Téglalap 32"/>
          <p:cNvSpPr/>
          <p:nvPr/>
        </p:nvSpPr>
        <p:spPr>
          <a:xfrm>
            <a:off x="8202917" y="4952135"/>
            <a:ext cx="269626" cy="461665"/>
          </a:xfrm>
          <a:prstGeom prst="rect">
            <a:avLst/>
          </a:prstGeom>
        </p:spPr>
        <p:txBody>
          <a:bodyPr wrap="none">
            <a:spAutoFit/>
          </a:bodyPr>
          <a:lstStyle/>
          <a:p>
            <a:pPr algn="l"/>
            <a:r>
              <a:rPr lang="en-US" altLang="hu-HU" b="1" i="1" dirty="0" err="1" smtClean="0"/>
              <a:t>i</a:t>
            </a:r>
            <a:endParaRPr lang="hu-HU" altLang="hu-HU" b="1" dirty="0"/>
          </a:p>
        </p:txBody>
      </p:sp>
      <p:sp>
        <p:nvSpPr>
          <p:cNvPr id="35" name="Line 7"/>
          <p:cNvSpPr>
            <a:spLocks noChangeShapeType="1"/>
          </p:cNvSpPr>
          <p:nvPr/>
        </p:nvSpPr>
        <p:spPr bwMode="auto">
          <a:xfrm>
            <a:off x="5862534" y="4003603"/>
            <a:ext cx="833702" cy="1179364"/>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37" name="Rectangle 12"/>
          <p:cNvSpPr>
            <a:spLocks noChangeArrowheads="1"/>
          </p:cNvSpPr>
          <p:nvPr/>
        </p:nvSpPr>
        <p:spPr bwMode="auto">
          <a:xfrm>
            <a:off x="6353336" y="420601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latin typeface="Symbol" pitchFamily="18" charset="2"/>
              </a:rPr>
              <a:t>f</a:t>
            </a:r>
            <a:endParaRPr lang="hu-HU" altLang="hu-HU" dirty="0">
              <a:latin typeface="Symbol" pitchFamily="18" charset="2"/>
            </a:endParaRPr>
          </a:p>
        </p:txBody>
      </p:sp>
      <p:sp>
        <p:nvSpPr>
          <p:cNvPr id="38" name="Téglalap 37"/>
          <p:cNvSpPr/>
          <p:nvPr/>
        </p:nvSpPr>
        <p:spPr>
          <a:xfrm>
            <a:off x="5676425" y="3541938"/>
            <a:ext cx="372218" cy="461665"/>
          </a:xfrm>
          <a:prstGeom prst="rect">
            <a:avLst/>
          </a:prstGeom>
        </p:spPr>
        <p:txBody>
          <a:bodyPr wrap="none">
            <a:spAutoFit/>
          </a:bodyPr>
          <a:lstStyle/>
          <a:p>
            <a:pPr algn="l"/>
            <a:r>
              <a:rPr lang="en-US" altLang="hu-HU" b="1" i="1" dirty="0" smtClean="0"/>
              <a:t>j</a:t>
            </a:r>
            <a:r>
              <a:rPr lang="en-US" altLang="hu-HU" dirty="0" smtClean="0"/>
              <a:t>’</a:t>
            </a:r>
            <a:endParaRPr lang="hu-HU" altLang="hu-HU" b="1" dirty="0"/>
          </a:p>
        </p:txBody>
      </p:sp>
      <p:sp>
        <p:nvSpPr>
          <p:cNvPr id="39" name="Téglalap 38"/>
          <p:cNvSpPr/>
          <p:nvPr/>
        </p:nvSpPr>
        <p:spPr>
          <a:xfrm>
            <a:off x="6561720" y="3278597"/>
            <a:ext cx="269626" cy="461665"/>
          </a:xfrm>
          <a:prstGeom prst="rect">
            <a:avLst/>
          </a:prstGeom>
        </p:spPr>
        <p:txBody>
          <a:bodyPr wrap="none">
            <a:spAutoFit/>
          </a:bodyPr>
          <a:lstStyle/>
          <a:p>
            <a:pPr algn="l"/>
            <a:r>
              <a:rPr lang="en-US" altLang="hu-HU" b="1" i="1" dirty="0" smtClean="0"/>
              <a:t>j</a:t>
            </a:r>
            <a:endParaRPr lang="hu-HU" altLang="hu-HU" b="1" dirty="0"/>
          </a:p>
        </p:txBody>
      </p:sp>
      <p:sp>
        <p:nvSpPr>
          <p:cNvPr id="41" name="Freeform 6"/>
          <p:cNvSpPr>
            <a:spLocks/>
          </p:cNvSpPr>
          <p:nvPr/>
        </p:nvSpPr>
        <p:spPr bwMode="auto">
          <a:xfrm>
            <a:off x="1552126" y="4803076"/>
            <a:ext cx="74612" cy="1378963"/>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2" name="Freeform 7"/>
          <p:cNvSpPr>
            <a:spLocks/>
          </p:cNvSpPr>
          <p:nvPr/>
        </p:nvSpPr>
        <p:spPr bwMode="auto">
          <a:xfrm flipH="1">
            <a:off x="3838217" y="4811113"/>
            <a:ext cx="97377" cy="1370926"/>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4" name="Téglalap 43"/>
          <p:cNvSpPr/>
          <p:nvPr/>
        </p:nvSpPr>
        <p:spPr>
          <a:xfrm>
            <a:off x="1626738" y="4766267"/>
            <a:ext cx="2369198" cy="1415772"/>
          </a:xfrm>
          <a:prstGeom prst="rect">
            <a:avLst/>
          </a:prstGeom>
        </p:spPr>
        <p:txBody>
          <a:bodyPr wrap="square">
            <a:spAutoFit/>
          </a:bodyPr>
          <a:lstStyle/>
          <a:p>
            <a:pPr algn="l"/>
            <a:r>
              <a:rPr lang="hu-HU" altLang="hu-HU" dirty="0" smtClean="0"/>
              <a:t> </a:t>
            </a:r>
            <a:r>
              <a:rPr lang="en-US" altLang="hu-HU" dirty="0" smtClean="0"/>
              <a:t>cos</a:t>
            </a:r>
            <a:r>
              <a:rPr lang="en-US" altLang="hu-HU" i="1" dirty="0" smtClean="0"/>
              <a:t> </a:t>
            </a:r>
            <a:r>
              <a:rPr lang="en-US" altLang="hu-HU" dirty="0">
                <a:latin typeface="Symbol" pitchFamily="18" charset="2"/>
              </a:rPr>
              <a:t>f    </a:t>
            </a:r>
            <a:r>
              <a:rPr lang="en-US" altLang="hu-HU" dirty="0" smtClean="0"/>
              <a:t>sin</a:t>
            </a:r>
            <a:r>
              <a:rPr lang="en-US" altLang="hu-HU" i="1" dirty="0" smtClean="0"/>
              <a:t> </a:t>
            </a:r>
            <a:r>
              <a:rPr lang="en-US" altLang="hu-HU" dirty="0" smtClean="0">
                <a:latin typeface="Symbol" pitchFamily="18" charset="2"/>
              </a:rPr>
              <a:t>f</a:t>
            </a:r>
            <a:r>
              <a:rPr lang="hu-HU" altLang="hu-HU" dirty="0" smtClean="0">
                <a:latin typeface="Symbol" pitchFamily="18" charset="2"/>
              </a:rPr>
              <a:t>   </a:t>
            </a:r>
            <a:r>
              <a:rPr lang="en-US" altLang="hu-HU" dirty="0" smtClean="0">
                <a:latin typeface="Symbol" pitchFamily="18" charset="2"/>
              </a:rPr>
              <a:t> </a:t>
            </a:r>
            <a:r>
              <a:rPr lang="hu-HU" altLang="hu-HU" dirty="0" smtClean="0">
                <a:latin typeface="Symbol" pitchFamily="18" charset="2"/>
              </a:rPr>
              <a:t>0</a:t>
            </a:r>
          </a:p>
          <a:p>
            <a:pPr algn="l"/>
            <a:r>
              <a:rPr lang="en-US" altLang="hu-HU" sz="800" dirty="0" smtClean="0">
                <a:latin typeface="Symbol" pitchFamily="18" charset="2"/>
              </a:rPr>
              <a:t>    </a:t>
            </a:r>
            <a:endParaRPr lang="hu-HU" altLang="hu-HU" sz="800" dirty="0" smtClean="0">
              <a:latin typeface="Symbol" pitchFamily="18" charset="2"/>
            </a:endParaRPr>
          </a:p>
          <a:p>
            <a:pPr algn="l"/>
            <a:r>
              <a:rPr lang="en-US" altLang="hu-HU" dirty="0" smtClean="0"/>
              <a:t>-</a:t>
            </a:r>
            <a:r>
              <a:rPr lang="en-US" altLang="hu-HU" dirty="0"/>
              <a:t>sin</a:t>
            </a:r>
            <a:r>
              <a:rPr lang="en-US" altLang="hu-HU" i="1" dirty="0"/>
              <a:t> </a:t>
            </a:r>
            <a:r>
              <a:rPr lang="en-US" altLang="hu-HU" dirty="0">
                <a:latin typeface="Symbol" pitchFamily="18" charset="2"/>
              </a:rPr>
              <a:t>f</a:t>
            </a:r>
            <a:r>
              <a:rPr lang="en-US" altLang="hu-HU" i="1" dirty="0"/>
              <a:t>    </a:t>
            </a:r>
            <a:r>
              <a:rPr lang="en-US" altLang="hu-HU" dirty="0"/>
              <a:t>cos</a:t>
            </a:r>
            <a:r>
              <a:rPr lang="en-US" altLang="hu-HU" i="1" dirty="0"/>
              <a:t> </a:t>
            </a:r>
            <a:r>
              <a:rPr lang="en-US" altLang="hu-HU" dirty="0">
                <a:latin typeface="Symbol" pitchFamily="18" charset="2"/>
              </a:rPr>
              <a:t>f </a:t>
            </a:r>
            <a:r>
              <a:rPr lang="hu-HU" altLang="hu-HU" dirty="0" smtClean="0">
                <a:latin typeface="Symbol" pitchFamily="18" charset="2"/>
              </a:rPr>
              <a:t>  </a:t>
            </a:r>
            <a:r>
              <a:rPr lang="en-US" altLang="hu-HU" dirty="0" smtClean="0">
                <a:latin typeface="Symbol" pitchFamily="18" charset="2"/>
              </a:rPr>
              <a:t> </a:t>
            </a:r>
            <a:r>
              <a:rPr lang="hu-HU" altLang="hu-HU" dirty="0" smtClean="0">
                <a:latin typeface="Symbol" pitchFamily="18" charset="2"/>
              </a:rPr>
              <a:t>0</a:t>
            </a:r>
            <a:endParaRPr lang="en-US" altLang="hu-HU" dirty="0" smtClean="0">
              <a:latin typeface="Symbol" pitchFamily="18" charset="2"/>
            </a:endParaRPr>
          </a:p>
          <a:p>
            <a:pPr algn="l"/>
            <a:endParaRPr lang="hu-HU" altLang="hu-HU" sz="500" dirty="0" smtClean="0">
              <a:latin typeface="Symbol" pitchFamily="18" charset="2"/>
            </a:endParaRPr>
          </a:p>
          <a:p>
            <a:pPr algn="l"/>
            <a:r>
              <a:rPr lang="en-US" altLang="hu-HU" dirty="0">
                <a:latin typeface="Symbol" pitchFamily="18" charset="2"/>
              </a:rPr>
              <a:t> </a:t>
            </a:r>
            <a:r>
              <a:rPr lang="en-US" dirty="0" smtClean="0">
                <a:latin typeface="Symbol" pitchFamily="18" charset="2"/>
              </a:rPr>
              <a:t>    0          0       1</a:t>
            </a:r>
            <a:endParaRPr lang="en-US" dirty="0"/>
          </a:p>
        </p:txBody>
      </p:sp>
      <p:cxnSp>
        <p:nvCxnSpPr>
          <p:cNvPr id="46" name="Egyenes összekötő 45"/>
          <p:cNvCxnSpPr>
            <a:stCxn id="20" idx="0"/>
          </p:cNvCxnSpPr>
          <p:nvPr/>
        </p:nvCxnSpPr>
        <p:spPr>
          <a:xfrm>
            <a:off x="7914761" y="4434610"/>
            <a:ext cx="0" cy="74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a:off x="5880363" y="4003603"/>
            <a:ext cx="816973"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églalap 48"/>
          <p:cNvSpPr/>
          <p:nvPr/>
        </p:nvSpPr>
        <p:spPr>
          <a:xfrm>
            <a:off x="7000176" y="5168159"/>
            <a:ext cx="832279" cy="461665"/>
          </a:xfrm>
          <a:prstGeom prst="rect">
            <a:avLst/>
          </a:prstGeom>
        </p:spPr>
        <p:txBody>
          <a:bodyPr wrap="none">
            <a:spAutoFit/>
          </a:bodyPr>
          <a:lstStyle/>
          <a:p>
            <a:r>
              <a:rPr lang="en-US" altLang="hu-HU" dirty="0"/>
              <a:t>cos</a:t>
            </a:r>
            <a:r>
              <a:rPr lang="en-US" altLang="hu-HU" i="1" dirty="0"/>
              <a:t> </a:t>
            </a:r>
            <a:r>
              <a:rPr lang="en-US" altLang="hu-HU" dirty="0">
                <a:latin typeface="Symbol" pitchFamily="18" charset="2"/>
              </a:rPr>
              <a:t>f</a:t>
            </a:r>
            <a:endParaRPr lang="en-US" dirty="0"/>
          </a:p>
        </p:txBody>
      </p:sp>
      <p:sp>
        <p:nvSpPr>
          <p:cNvPr id="50" name="Téglalap 49"/>
          <p:cNvSpPr/>
          <p:nvPr/>
        </p:nvSpPr>
        <p:spPr>
          <a:xfrm>
            <a:off x="7993560" y="4549211"/>
            <a:ext cx="780983" cy="461665"/>
          </a:xfrm>
          <a:prstGeom prst="rect">
            <a:avLst/>
          </a:prstGeom>
        </p:spPr>
        <p:txBody>
          <a:bodyPr wrap="none">
            <a:spAutoFit/>
          </a:bodyPr>
          <a:lstStyle/>
          <a:p>
            <a:r>
              <a:rPr lang="en-US" altLang="hu-HU" dirty="0"/>
              <a:t>sin</a:t>
            </a:r>
            <a:r>
              <a:rPr lang="en-US" altLang="hu-HU" i="1" dirty="0"/>
              <a:t> </a:t>
            </a:r>
            <a:r>
              <a:rPr lang="en-US" altLang="hu-HU" dirty="0">
                <a:latin typeface="Symbol" pitchFamily="18" charset="2"/>
              </a:rPr>
              <a:t>f</a:t>
            </a:r>
            <a:endParaRPr lang="en-US" dirty="0"/>
          </a:p>
        </p:txBody>
      </p:sp>
      <p:sp>
        <p:nvSpPr>
          <p:cNvPr id="34" name="Téglalap 33"/>
          <p:cNvSpPr/>
          <p:nvPr/>
        </p:nvSpPr>
        <p:spPr>
          <a:xfrm>
            <a:off x="5812661" y="2816932"/>
            <a:ext cx="883575" cy="461665"/>
          </a:xfrm>
          <a:prstGeom prst="rect">
            <a:avLst/>
          </a:prstGeom>
        </p:spPr>
        <p:txBody>
          <a:bodyPr wrap="none">
            <a:spAutoFit/>
          </a:bodyPr>
          <a:lstStyle/>
          <a:p>
            <a:r>
              <a:rPr lang="hu-HU" altLang="hu-HU" dirty="0"/>
              <a:t>-</a:t>
            </a:r>
            <a:r>
              <a:rPr lang="en-US" altLang="hu-HU" dirty="0" smtClean="0"/>
              <a:t>sin</a:t>
            </a:r>
            <a:r>
              <a:rPr lang="en-US" altLang="hu-HU" i="1" dirty="0" smtClean="0"/>
              <a:t> </a:t>
            </a:r>
            <a:r>
              <a:rPr lang="en-US" altLang="hu-HU" dirty="0">
                <a:latin typeface="Symbol" pitchFamily="18" charset="2"/>
              </a:rPr>
              <a:t>f</a:t>
            </a:r>
            <a:endParaRPr lang="en-US" dirty="0"/>
          </a:p>
        </p:txBody>
      </p:sp>
      <p:sp>
        <p:nvSpPr>
          <p:cNvPr id="36" name="Téglalap 35"/>
          <p:cNvSpPr/>
          <p:nvPr/>
        </p:nvSpPr>
        <p:spPr>
          <a:xfrm>
            <a:off x="6644953" y="4087546"/>
            <a:ext cx="832279" cy="461665"/>
          </a:xfrm>
          <a:prstGeom prst="rect">
            <a:avLst/>
          </a:prstGeom>
        </p:spPr>
        <p:txBody>
          <a:bodyPr wrap="none">
            <a:spAutoFit/>
          </a:bodyPr>
          <a:lstStyle/>
          <a:p>
            <a:r>
              <a:rPr lang="en-US" altLang="hu-HU" dirty="0"/>
              <a:t>cos</a:t>
            </a:r>
            <a:r>
              <a:rPr lang="en-US" altLang="hu-HU" i="1" dirty="0"/>
              <a:t> </a:t>
            </a:r>
            <a:r>
              <a:rPr lang="en-US" altLang="hu-HU" dirty="0">
                <a:latin typeface="Symbol" pitchFamily="18" charset="2"/>
              </a:rPr>
              <a:t>f</a:t>
            </a:r>
            <a:endParaRPr lang="en-US" dirty="0"/>
          </a:p>
        </p:txBody>
      </p:sp>
      <p:cxnSp>
        <p:nvCxnSpPr>
          <p:cNvPr id="12" name="Egyenes összekötő nyíllal 11"/>
          <p:cNvCxnSpPr>
            <a:stCxn id="34" idx="2"/>
          </p:cNvCxnSpPr>
          <p:nvPr/>
        </p:nvCxnSpPr>
        <p:spPr>
          <a:xfrm>
            <a:off x="6254449" y="3278597"/>
            <a:ext cx="99987" cy="725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églalap 39"/>
          <p:cNvSpPr/>
          <p:nvPr/>
        </p:nvSpPr>
        <p:spPr>
          <a:xfrm>
            <a:off x="6515959" y="1952836"/>
            <a:ext cx="441146" cy="461665"/>
          </a:xfrm>
          <a:prstGeom prst="rect">
            <a:avLst/>
          </a:prstGeom>
        </p:spPr>
        <p:txBody>
          <a:bodyPr wrap="none">
            <a:spAutoFit/>
          </a:bodyPr>
          <a:lstStyle/>
          <a:p>
            <a:pPr algn="l"/>
            <a:r>
              <a:rPr lang="hu-HU" altLang="hu-HU" b="1" i="1" dirty="0" smtClean="0"/>
              <a:t>o</a:t>
            </a:r>
            <a:r>
              <a:rPr lang="en-US" altLang="hu-HU" dirty="0" smtClean="0"/>
              <a:t>’</a:t>
            </a:r>
            <a:endParaRPr lang="hu-HU" altLang="hu-HU" b="1" dirty="0"/>
          </a:p>
        </p:txBody>
      </p:sp>
      <p:sp>
        <p:nvSpPr>
          <p:cNvPr id="45" name="Line 6"/>
          <p:cNvSpPr>
            <a:spLocks noChangeShapeType="1"/>
          </p:cNvSpPr>
          <p:nvPr/>
        </p:nvSpPr>
        <p:spPr bwMode="auto">
          <a:xfrm>
            <a:off x="5256076" y="5182967"/>
            <a:ext cx="1501076"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48" name="Téglalap 47"/>
          <p:cNvSpPr/>
          <p:nvPr/>
        </p:nvSpPr>
        <p:spPr>
          <a:xfrm>
            <a:off x="4860032" y="4941168"/>
            <a:ext cx="372218" cy="461665"/>
          </a:xfrm>
          <a:prstGeom prst="rect">
            <a:avLst/>
          </a:prstGeom>
        </p:spPr>
        <p:txBody>
          <a:bodyPr wrap="none">
            <a:spAutoFit/>
          </a:bodyPr>
          <a:lstStyle/>
          <a:p>
            <a:pPr algn="l"/>
            <a:r>
              <a:rPr lang="en-US" altLang="hu-HU" b="1" i="1" dirty="0" smtClean="0"/>
              <a:t>-</a:t>
            </a:r>
            <a:r>
              <a:rPr lang="en-US" altLang="hu-HU" b="1" i="1" dirty="0" err="1" smtClean="0"/>
              <a:t>i</a:t>
            </a:r>
            <a:endParaRPr lang="hu-HU" altLang="hu-HU" b="1" dirty="0"/>
          </a:p>
        </p:txBody>
      </p:sp>
      <p:sp>
        <p:nvSpPr>
          <p:cNvPr id="23" name="Lekerekített téglalap feliratnak 22"/>
          <p:cNvSpPr/>
          <p:nvPr/>
        </p:nvSpPr>
        <p:spPr>
          <a:xfrm>
            <a:off x="7130725" y="296652"/>
            <a:ext cx="1207005" cy="390360"/>
          </a:xfrm>
          <a:prstGeom prst="wedgeRoundRectCallout">
            <a:avLst>
              <a:gd name="adj1" fmla="val -139931"/>
              <a:gd name="adj2" fmla="val -279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kerekített téglalap feliratnak 50"/>
          <p:cNvSpPr/>
          <p:nvPr/>
        </p:nvSpPr>
        <p:spPr>
          <a:xfrm>
            <a:off x="7162035" y="800708"/>
            <a:ext cx="1207005" cy="366255"/>
          </a:xfrm>
          <a:prstGeom prst="wedgeRoundRectCallout">
            <a:avLst>
              <a:gd name="adj1" fmla="val -120530"/>
              <a:gd name="adj2" fmla="val -4509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kerekített téglalap feliratnak 51"/>
          <p:cNvSpPr/>
          <p:nvPr/>
        </p:nvSpPr>
        <p:spPr>
          <a:xfrm>
            <a:off x="7168825" y="1304764"/>
            <a:ext cx="1207005" cy="366255"/>
          </a:xfrm>
          <a:prstGeom prst="wedgeRoundRectCallout">
            <a:avLst>
              <a:gd name="adj1" fmla="val -72489"/>
              <a:gd name="adj2" fmla="val 1741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15415"/>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138" y="116632"/>
            <a:ext cx="8229600" cy="1143000"/>
          </a:xfrm>
        </p:spPr>
        <p:txBody>
          <a:bodyPr/>
          <a:lstStyle/>
          <a:p>
            <a:r>
              <a:rPr lang="hu-HU" dirty="0" smtClean="0">
                <a:solidFill>
                  <a:srgbClr val="FF0000"/>
                </a:solidFill>
              </a:rPr>
              <a:t>Komplex számok algebrája</a:t>
            </a:r>
            <a:endParaRPr lang="en-US" dirty="0">
              <a:solidFill>
                <a:srgbClr val="FF0000"/>
              </a:solidFill>
            </a:endParaRPr>
          </a:p>
        </p:txBody>
      </p:sp>
      <p:sp>
        <p:nvSpPr>
          <p:cNvPr id="4" name="Rectangle 7"/>
          <p:cNvSpPr>
            <a:spLocks noChangeArrowheads="1"/>
          </p:cNvSpPr>
          <p:nvPr/>
        </p:nvSpPr>
        <p:spPr bwMode="auto">
          <a:xfrm>
            <a:off x="179512" y="2571286"/>
            <a:ext cx="8712968" cy="4201150"/>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dirty="0" err="1" smtClean="0">
                <a:latin typeface="Courier New" pitchFamily="49" charset="0"/>
              </a:rPr>
              <a:t>struct</a:t>
            </a:r>
            <a:r>
              <a:rPr lang="en-US" altLang="en-US" sz="1600" b="1" dirty="0" smtClean="0">
                <a:latin typeface="Courier New" pitchFamily="49" charset="0"/>
              </a:rPr>
              <a:t> Complex {</a:t>
            </a:r>
          </a:p>
          <a:p>
            <a:pPr algn="l"/>
            <a:r>
              <a:rPr lang="en-US" altLang="en-US" sz="1600" b="1" dirty="0">
                <a:latin typeface="Courier New" pitchFamily="49" charset="0"/>
              </a:rPr>
              <a:t> </a:t>
            </a:r>
            <a:r>
              <a:rPr lang="en-US" altLang="en-US" sz="1600" b="1" dirty="0" smtClean="0">
                <a:latin typeface="Courier New" pitchFamily="49" charset="0"/>
              </a:rPr>
              <a:t>  float x, y;</a:t>
            </a:r>
          </a:p>
          <a:p>
            <a:pPr algn="l"/>
            <a:r>
              <a:rPr lang="en-US" altLang="en-US" sz="1600" b="1" dirty="0">
                <a:latin typeface="Courier New" pitchFamily="49" charset="0"/>
              </a:rPr>
              <a:t> </a:t>
            </a:r>
            <a:r>
              <a:rPr lang="en-US" altLang="en-US" sz="1600" b="1" dirty="0" smtClean="0">
                <a:latin typeface="Courier New" pitchFamily="49" charset="0"/>
              </a:rPr>
              <a:t>  Complex(float x0, float y0) { x = x0, y = y0; }  </a:t>
            </a:r>
            <a:r>
              <a:rPr lang="en-US" sz="1600" b="1" dirty="0" smtClean="0">
                <a:latin typeface="Courier New" panose="02070309020205020404" pitchFamily="49" charset="0"/>
                <a:cs typeface="Courier New" panose="02070309020205020404" pitchFamily="49" charset="0"/>
              </a:rPr>
              <a:t>// Constructor</a:t>
            </a:r>
            <a:endParaRPr lang="en-US" altLang="en-US" sz="1600" b="1" dirty="0" smtClean="0">
              <a:latin typeface="Courier New" pitchFamily="49" charset="0"/>
            </a:endParaRPr>
          </a:p>
          <a:p>
            <a:pPr algn="l"/>
            <a:r>
              <a:rPr lang="en-US" altLang="en-US" sz="1600" b="1" dirty="0" smtClean="0">
                <a:latin typeface="Courier New" pitchFamily="49" charset="0"/>
              </a:rPr>
              <a:t>   Complex operator+(Complex r) { return Complex(x + </a:t>
            </a:r>
            <a:r>
              <a:rPr lang="en-US" altLang="en-US" sz="1600" b="1" dirty="0" err="1" smtClean="0">
                <a:latin typeface="Courier New" pitchFamily="49" charset="0"/>
              </a:rPr>
              <a:t>r.x</a:t>
            </a:r>
            <a:r>
              <a:rPr lang="en-US" altLang="en-US" sz="1600" b="1" dirty="0" smtClean="0">
                <a:latin typeface="Courier New" pitchFamily="49" charset="0"/>
              </a:rPr>
              <a:t>, y + </a:t>
            </a:r>
            <a:r>
              <a:rPr lang="en-US" altLang="en-US" sz="1600" b="1" dirty="0" err="1" smtClean="0">
                <a:latin typeface="Courier New" pitchFamily="49" charset="0"/>
              </a:rPr>
              <a:t>r.y</a:t>
            </a:r>
            <a:r>
              <a:rPr lang="en-US" altLang="en-US" sz="1600" b="1" dirty="0" smtClean="0">
                <a:latin typeface="Courier New" pitchFamily="49" charset="0"/>
              </a:rPr>
              <a:t>); }</a:t>
            </a:r>
          </a:p>
          <a:p>
            <a:pPr algn="l"/>
            <a:r>
              <a:rPr lang="en-US" altLang="en-US" sz="1600" b="1" dirty="0">
                <a:latin typeface="Courier New" pitchFamily="49" charset="0"/>
              </a:rPr>
              <a:t> </a:t>
            </a:r>
            <a:r>
              <a:rPr lang="en-US" altLang="en-US" sz="1600" b="1" dirty="0" smtClean="0">
                <a:latin typeface="Courier New" pitchFamily="49" charset="0"/>
              </a:rPr>
              <a:t>  Complex operator-(Complex </a:t>
            </a:r>
            <a:r>
              <a:rPr lang="en-US" altLang="en-US" sz="1600" b="1" dirty="0">
                <a:latin typeface="Courier New" pitchFamily="49" charset="0"/>
              </a:rPr>
              <a:t>r) { </a:t>
            </a:r>
            <a:r>
              <a:rPr lang="en-US" altLang="en-US" sz="1600" b="1" dirty="0" smtClean="0">
                <a:latin typeface="Courier New" pitchFamily="49" charset="0"/>
              </a:rPr>
              <a:t>return </a:t>
            </a:r>
            <a:r>
              <a:rPr lang="en-US" altLang="en-US" sz="1600" b="1" dirty="0">
                <a:latin typeface="Courier New" pitchFamily="49" charset="0"/>
              </a:rPr>
              <a:t>Complex(x </a:t>
            </a:r>
            <a:r>
              <a:rPr lang="en-US" altLang="en-US" sz="1600" b="1" dirty="0" smtClean="0">
                <a:latin typeface="Courier New" pitchFamily="49" charset="0"/>
              </a:rPr>
              <a:t>- </a:t>
            </a:r>
            <a:r>
              <a:rPr lang="en-US" altLang="en-US" sz="1600" b="1" dirty="0" err="1">
                <a:latin typeface="Courier New" pitchFamily="49" charset="0"/>
              </a:rPr>
              <a:t>r.x</a:t>
            </a:r>
            <a:r>
              <a:rPr lang="en-US" altLang="en-US" sz="1600" b="1" dirty="0">
                <a:latin typeface="Courier New" pitchFamily="49" charset="0"/>
              </a:rPr>
              <a:t>, y </a:t>
            </a:r>
            <a:r>
              <a:rPr lang="en-US" altLang="en-US" sz="1600" b="1" dirty="0" smtClean="0">
                <a:latin typeface="Courier New" pitchFamily="49" charset="0"/>
              </a:rPr>
              <a:t>- </a:t>
            </a:r>
            <a:r>
              <a:rPr lang="en-US" altLang="en-US" sz="1600" b="1" dirty="0" err="1">
                <a:latin typeface="Courier New" pitchFamily="49" charset="0"/>
              </a:rPr>
              <a:t>r.y</a:t>
            </a:r>
            <a:r>
              <a:rPr lang="en-US" altLang="en-US" sz="1600" b="1" dirty="0" smtClean="0">
                <a:latin typeface="Courier New" pitchFamily="49" charset="0"/>
              </a:rPr>
              <a:t>); }</a:t>
            </a:r>
          </a:p>
          <a:p>
            <a:pPr algn="l"/>
            <a:r>
              <a:rPr lang="en-US" altLang="en-US" sz="1600" b="1" dirty="0">
                <a:latin typeface="Courier New" pitchFamily="49" charset="0"/>
              </a:rPr>
              <a:t> </a:t>
            </a:r>
            <a:r>
              <a:rPr lang="en-US" altLang="en-US" sz="1600" b="1" dirty="0" smtClean="0">
                <a:latin typeface="Courier New" pitchFamily="49" charset="0"/>
              </a:rPr>
              <a:t>  Complex operator</a:t>
            </a:r>
            <a:r>
              <a:rPr lang="en-US" altLang="en-US" sz="1600" b="1" dirty="0">
                <a:latin typeface="Courier New" pitchFamily="49" charset="0"/>
              </a:rPr>
              <a:t>*</a:t>
            </a:r>
            <a:r>
              <a:rPr lang="en-US" altLang="en-US" sz="1600" b="1" dirty="0" smtClean="0">
                <a:latin typeface="Courier New" pitchFamily="49" charset="0"/>
              </a:rPr>
              <a:t>(Complex </a:t>
            </a:r>
            <a:r>
              <a:rPr lang="en-US" altLang="en-US" sz="1600" b="1" dirty="0">
                <a:latin typeface="Courier New" pitchFamily="49" charset="0"/>
              </a:rPr>
              <a:t>r) { </a:t>
            </a:r>
            <a:endParaRPr lang="en-US" altLang="en-US" sz="1600" b="1" dirty="0" smtClean="0">
              <a:latin typeface="Courier New" pitchFamily="49" charset="0"/>
            </a:endParaRPr>
          </a:p>
          <a:p>
            <a:pPr algn="l"/>
            <a:r>
              <a:rPr lang="en-US" altLang="en-US" sz="1600" b="1" dirty="0">
                <a:latin typeface="Courier New" pitchFamily="49" charset="0"/>
              </a:rPr>
              <a:t>	</a:t>
            </a:r>
            <a:r>
              <a:rPr lang="en-US" altLang="en-US" sz="1600" b="1" dirty="0" smtClean="0">
                <a:latin typeface="Courier New" pitchFamily="49" charset="0"/>
              </a:rPr>
              <a:t>return </a:t>
            </a:r>
            <a:r>
              <a:rPr lang="en-US" altLang="en-US" sz="1600" b="1" dirty="0">
                <a:latin typeface="Courier New" pitchFamily="49" charset="0"/>
              </a:rPr>
              <a:t>Complex(x </a:t>
            </a:r>
            <a:r>
              <a:rPr lang="en-US" altLang="en-US" sz="1600" b="1" dirty="0" smtClean="0">
                <a:latin typeface="Courier New" pitchFamily="49" charset="0"/>
              </a:rPr>
              <a:t>* </a:t>
            </a:r>
            <a:r>
              <a:rPr lang="en-US" altLang="en-US" sz="1600" b="1" dirty="0" err="1" smtClean="0">
                <a:latin typeface="Courier New" pitchFamily="49" charset="0"/>
              </a:rPr>
              <a:t>r.x</a:t>
            </a:r>
            <a:r>
              <a:rPr lang="en-US" altLang="en-US" sz="1600" b="1" dirty="0" smtClean="0">
                <a:latin typeface="Courier New" pitchFamily="49" charset="0"/>
              </a:rPr>
              <a:t> - y * </a:t>
            </a:r>
            <a:r>
              <a:rPr lang="en-US" altLang="en-US" sz="1600" b="1" dirty="0" err="1" smtClean="0">
                <a:latin typeface="Courier New" pitchFamily="49" charset="0"/>
              </a:rPr>
              <a:t>r.y</a:t>
            </a:r>
            <a:r>
              <a:rPr lang="en-US" altLang="en-US" sz="1600" b="1" dirty="0" smtClean="0">
                <a:latin typeface="Courier New" pitchFamily="49" charset="0"/>
              </a:rPr>
              <a:t>, x * </a:t>
            </a:r>
            <a:r>
              <a:rPr lang="en-US" altLang="en-US" sz="1600" b="1" dirty="0" err="1" smtClean="0">
                <a:latin typeface="Courier New" pitchFamily="49" charset="0"/>
              </a:rPr>
              <a:t>r.y</a:t>
            </a:r>
            <a:r>
              <a:rPr lang="en-US" altLang="en-US" sz="1600" b="1" dirty="0" smtClean="0">
                <a:latin typeface="Courier New" pitchFamily="49" charset="0"/>
              </a:rPr>
              <a:t> + y * </a:t>
            </a:r>
            <a:r>
              <a:rPr lang="en-US" altLang="en-US" sz="1600" b="1" dirty="0" err="1" smtClean="0">
                <a:latin typeface="Courier New" pitchFamily="49" charset="0"/>
              </a:rPr>
              <a:t>r.x</a:t>
            </a:r>
            <a:r>
              <a:rPr lang="en-US" altLang="en-US" sz="1600" b="1" dirty="0" smtClean="0">
                <a:latin typeface="Courier New" pitchFamily="49" charset="0"/>
              </a:rPr>
              <a:t>); </a:t>
            </a:r>
          </a:p>
          <a:p>
            <a:pPr algn="l"/>
            <a:r>
              <a:rPr lang="en-US" altLang="en-US" sz="1600" b="1" dirty="0">
                <a:latin typeface="Courier New" pitchFamily="49" charset="0"/>
              </a:rPr>
              <a:t> </a:t>
            </a:r>
            <a:r>
              <a:rPr lang="en-US" altLang="en-US" sz="1600" b="1" dirty="0" smtClean="0">
                <a:latin typeface="Courier New" pitchFamily="49" charset="0"/>
              </a:rPr>
              <a:t>  }	</a:t>
            </a:r>
          </a:p>
          <a:p>
            <a:pPr algn="l"/>
            <a:r>
              <a:rPr lang="en-US" altLang="en-US" sz="1600" b="1" dirty="0">
                <a:latin typeface="Courier New" pitchFamily="49" charset="0"/>
              </a:rPr>
              <a:t> </a:t>
            </a:r>
            <a:r>
              <a:rPr lang="en-US" altLang="en-US" sz="1600" b="1" dirty="0" smtClean="0">
                <a:latin typeface="Courier New" pitchFamily="49" charset="0"/>
              </a:rPr>
              <a:t>  Complex operator/(Complex </a:t>
            </a:r>
            <a:r>
              <a:rPr lang="en-US" altLang="en-US" sz="1600" b="1" dirty="0">
                <a:latin typeface="Courier New" pitchFamily="49" charset="0"/>
              </a:rPr>
              <a:t>r) { </a:t>
            </a:r>
            <a:endParaRPr lang="en-US" altLang="en-US" sz="1600" b="1" dirty="0" smtClean="0">
              <a:latin typeface="Courier New" pitchFamily="49" charset="0"/>
            </a:endParaRPr>
          </a:p>
          <a:p>
            <a:pPr algn="l"/>
            <a:r>
              <a:rPr lang="en-US" altLang="en-US" sz="1600" b="1" dirty="0">
                <a:latin typeface="Courier New" pitchFamily="49" charset="0"/>
              </a:rPr>
              <a:t>	</a:t>
            </a:r>
            <a:r>
              <a:rPr lang="en-US" altLang="en-US" sz="1600" b="1" dirty="0" smtClean="0">
                <a:latin typeface="Courier New" pitchFamily="49" charset="0"/>
              </a:rPr>
              <a:t>float l = </a:t>
            </a:r>
            <a:r>
              <a:rPr lang="en-US" altLang="en-US" sz="1600" b="1" dirty="0" err="1" smtClean="0">
                <a:latin typeface="Courier New" pitchFamily="49" charset="0"/>
              </a:rPr>
              <a:t>r.x</a:t>
            </a:r>
            <a:r>
              <a:rPr lang="en-US" altLang="en-US" sz="1600" b="1" dirty="0" smtClean="0">
                <a:latin typeface="Courier New" pitchFamily="49" charset="0"/>
              </a:rPr>
              <a:t> * </a:t>
            </a:r>
            <a:r>
              <a:rPr lang="en-US" altLang="en-US" sz="1600" b="1" dirty="0" err="1" smtClean="0">
                <a:latin typeface="Courier New" pitchFamily="49" charset="0"/>
              </a:rPr>
              <a:t>r.x</a:t>
            </a:r>
            <a:r>
              <a:rPr lang="en-US" altLang="en-US" sz="1600" b="1" dirty="0" smtClean="0">
                <a:latin typeface="Courier New" pitchFamily="49" charset="0"/>
              </a:rPr>
              <a:t> + </a:t>
            </a:r>
            <a:r>
              <a:rPr lang="en-US" altLang="en-US" sz="1600" b="1" dirty="0" err="1" smtClean="0">
                <a:latin typeface="Courier New" pitchFamily="49" charset="0"/>
              </a:rPr>
              <a:t>r.y</a:t>
            </a:r>
            <a:r>
              <a:rPr lang="en-US" altLang="en-US" sz="1600" b="1" dirty="0" smtClean="0">
                <a:latin typeface="Courier New" pitchFamily="49" charset="0"/>
              </a:rPr>
              <a:t> * </a:t>
            </a:r>
            <a:r>
              <a:rPr lang="en-US" altLang="en-US" sz="1600" b="1" dirty="0" err="1" smtClean="0">
                <a:latin typeface="Courier New" pitchFamily="49" charset="0"/>
              </a:rPr>
              <a:t>r.y</a:t>
            </a:r>
            <a:r>
              <a:rPr lang="en-US" altLang="en-US" sz="1600" b="1" dirty="0" smtClean="0">
                <a:latin typeface="Courier New" pitchFamily="49" charset="0"/>
              </a:rPr>
              <a:t>;</a:t>
            </a:r>
            <a:endParaRPr lang="en-US" altLang="en-US" sz="1600" b="1" dirty="0">
              <a:latin typeface="Courier New" pitchFamily="49" charset="0"/>
            </a:endParaRPr>
          </a:p>
          <a:p>
            <a:pPr algn="l"/>
            <a:r>
              <a:rPr lang="en-US" altLang="en-US" sz="1600" b="1" dirty="0">
                <a:latin typeface="Courier New" pitchFamily="49" charset="0"/>
              </a:rPr>
              <a:t>	return </a:t>
            </a:r>
            <a:r>
              <a:rPr lang="en-US" altLang="en-US" sz="1600" b="1" dirty="0" smtClean="0">
                <a:latin typeface="Courier New" pitchFamily="49" charset="0"/>
              </a:rPr>
              <a:t>(*this) * Complex(</a:t>
            </a:r>
            <a:r>
              <a:rPr lang="en-US" altLang="en-US" sz="1600" b="1" dirty="0" err="1" smtClean="0">
                <a:latin typeface="Courier New" pitchFamily="49" charset="0"/>
              </a:rPr>
              <a:t>r.x</a:t>
            </a:r>
            <a:r>
              <a:rPr lang="en-US" altLang="en-US" sz="1600" b="1" dirty="0" smtClean="0">
                <a:latin typeface="Courier New" pitchFamily="49" charset="0"/>
              </a:rPr>
              <a:t> / l, -</a:t>
            </a:r>
            <a:r>
              <a:rPr lang="en-US" altLang="en-US" sz="1600" b="1" dirty="0" err="1" smtClean="0">
                <a:latin typeface="Courier New" pitchFamily="49" charset="0"/>
              </a:rPr>
              <a:t>r.y</a:t>
            </a:r>
            <a:r>
              <a:rPr lang="en-US" altLang="en-US" sz="1600" b="1" dirty="0" smtClean="0">
                <a:latin typeface="Courier New" pitchFamily="49" charset="0"/>
              </a:rPr>
              <a:t> / l); </a:t>
            </a:r>
            <a:endParaRPr lang="en-US" altLang="en-US" sz="1600" b="1" dirty="0">
              <a:latin typeface="Courier New" pitchFamily="49" charset="0"/>
            </a:endParaRPr>
          </a:p>
          <a:p>
            <a:pPr algn="l"/>
            <a:r>
              <a:rPr lang="en-US" altLang="en-US" sz="1600" b="1" dirty="0">
                <a:latin typeface="Courier New" pitchFamily="49" charset="0"/>
              </a:rPr>
              <a:t>   </a:t>
            </a:r>
            <a:r>
              <a:rPr lang="en-US" altLang="en-US" sz="1600" b="1" dirty="0" smtClean="0">
                <a:latin typeface="Courier New" pitchFamily="49" charset="0"/>
              </a:rPr>
              <a:t>}</a:t>
            </a:r>
          </a:p>
          <a:p>
            <a:pPr algn="l"/>
            <a:r>
              <a:rPr lang="en-US" altLang="en-US" sz="1600" b="1" noProof="1" smtClean="0">
                <a:latin typeface="Courier New" pitchFamily="49" charset="0"/>
              </a:rPr>
              <a:t>};</a:t>
            </a:r>
          </a:p>
          <a:p>
            <a:pPr algn="l"/>
            <a:endParaRPr lang="en-US" altLang="en-US" sz="1100" b="1" noProof="1" smtClean="0">
              <a:latin typeface="Courier New" pitchFamily="49" charset="0"/>
            </a:endParaRPr>
          </a:p>
          <a:p>
            <a:pPr algn="l"/>
            <a:r>
              <a:rPr lang="en-US" altLang="en-US" sz="1600" b="1" noProof="1" smtClean="0">
                <a:latin typeface="Courier New" pitchFamily="49" charset="0"/>
              </a:rPr>
              <a:t>Complex Polar(float r, float phi) {                  </a:t>
            </a:r>
            <a:r>
              <a:rPr lang="en-US" sz="1600" b="1" dirty="0" smtClean="0">
                <a:latin typeface="Courier New" panose="02070309020205020404" pitchFamily="49" charset="0"/>
                <a:cs typeface="Courier New" panose="02070309020205020404" pitchFamily="49" charset="0"/>
              </a:rPr>
              <a:t>// Constructor</a:t>
            </a:r>
            <a:endParaRPr lang="en-US" altLang="en-US" sz="1600" b="1" noProof="1" smtClean="0">
              <a:latin typeface="Courier New" pitchFamily="49" charset="0"/>
            </a:endParaRPr>
          </a:p>
          <a:p>
            <a:pPr algn="l"/>
            <a:r>
              <a:rPr lang="en-US" altLang="en-US" sz="1600" b="1" noProof="1" smtClean="0">
                <a:latin typeface="Courier New" pitchFamily="49" charset="0"/>
              </a:rPr>
              <a:t>    return Complex(r * cos</a:t>
            </a:r>
            <a:r>
              <a:rPr lang="hu-HU" altLang="en-US" sz="1600" b="1" noProof="1" smtClean="0">
                <a:latin typeface="Courier New" pitchFamily="49" charset="0"/>
              </a:rPr>
              <a:t>f</a:t>
            </a:r>
            <a:r>
              <a:rPr lang="en-US" altLang="en-US" sz="1600" b="1" noProof="1" smtClean="0">
                <a:latin typeface="Courier New" pitchFamily="49" charset="0"/>
              </a:rPr>
              <a:t>(phi), r * sin</a:t>
            </a:r>
            <a:r>
              <a:rPr lang="hu-HU" altLang="en-US" sz="1600" b="1" noProof="1" smtClean="0">
                <a:latin typeface="Courier New" pitchFamily="49" charset="0"/>
              </a:rPr>
              <a:t>f</a:t>
            </a:r>
            <a:r>
              <a:rPr lang="en-US" altLang="en-US" sz="1600" b="1" noProof="1" smtClean="0">
                <a:latin typeface="Courier New" pitchFamily="49" charset="0"/>
              </a:rPr>
              <a:t>(phi)); </a:t>
            </a:r>
          </a:p>
          <a:p>
            <a:pPr algn="l"/>
            <a:r>
              <a:rPr lang="en-US" altLang="en-US" sz="1600" b="1" noProof="1">
                <a:latin typeface="Courier New" pitchFamily="49" charset="0"/>
              </a:rPr>
              <a:t>}</a:t>
            </a:r>
            <a:endParaRPr lang="en-GB" altLang="en-US" sz="1600" b="1" noProof="1">
              <a:latin typeface="Courier New" pitchFamily="49" charset="0"/>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49138" y="1088740"/>
                <a:ext cx="8229600" cy="4525963"/>
              </a:xfrm>
            </p:spPr>
            <p:txBody>
              <a:bodyPr/>
              <a:lstStyle/>
              <a:p>
                <a:r>
                  <a:rPr lang="en-US" sz="2800" dirty="0" smtClean="0"/>
                  <a:t>Komplex s</a:t>
                </a:r>
                <a:r>
                  <a:rPr lang="hu-HU" sz="2800" dirty="0" err="1" smtClean="0"/>
                  <a:t>zám</a:t>
                </a:r>
                <a:r>
                  <a:rPr lang="hu-HU" sz="2800" dirty="0" smtClean="0"/>
                  <a:t>: </a:t>
                </a:r>
                <a:r>
                  <a:rPr lang="hu-HU" sz="2800" i="1" dirty="0" smtClean="0">
                    <a:latin typeface="Times New Roman" panose="02020603050405020304" pitchFamily="18" charset="0"/>
                    <a:cs typeface="Times New Roman" panose="02020603050405020304" pitchFamily="18" charset="0"/>
                  </a:rPr>
                  <a:t>z</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 + </a:t>
                </a:r>
                <a:r>
                  <a:rPr lang="en-US" sz="2800" i="1" dirty="0" err="1" smtClean="0">
                    <a:latin typeface="Times New Roman" panose="02020603050405020304" pitchFamily="18" charset="0"/>
                    <a:cs typeface="Times New Roman" panose="02020603050405020304" pitchFamily="18" charset="0"/>
                  </a:rPr>
                  <a:t>y</a:t>
                </a:r>
                <a:r>
                  <a:rPr lang="en-US" sz="2800" b="1" i="1"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e</a:t>
                </a:r>
                <a:r>
                  <a:rPr lang="en-US" sz="2800" b="1" i="1" baseline="30000" dirty="0" smtClean="0">
                    <a:latin typeface="Times New Roman" panose="02020603050405020304" pitchFamily="18" charset="0"/>
                    <a:cs typeface="Times New Roman" panose="02020603050405020304" pitchFamily="18" charset="0"/>
                  </a:rPr>
                  <a:t>i</a:t>
                </a:r>
                <a14:m>
                  <m:oMath xmlns:m="http://schemas.openxmlformats.org/officeDocument/2006/math">
                    <m:r>
                      <a:rPr lang="en-US" sz="2800" i="1" baseline="30000" smtClean="0">
                        <a:latin typeface="Cambria Math"/>
                        <a:sym typeface="Symbol"/>
                      </a:rPr>
                      <m:t></m:t>
                    </m:r>
                  </m:oMath>
                </a14:m>
                <a:r>
                  <a:rPr lang="en-US" sz="2800" dirty="0" smtClean="0"/>
                  <a:t>, </a:t>
                </a:r>
                <a:r>
                  <a:rPr lang="en-US" sz="2800" dirty="0" err="1" smtClean="0"/>
                  <a:t>ahol</a:t>
                </a:r>
                <a:r>
                  <a:rPr lang="en-US" sz="2800" dirty="0" smtClean="0"/>
                  <a:t> </a:t>
                </a:r>
                <a:r>
                  <a:rPr lang="en-US" sz="2800" b="1" i="1" dirty="0" smtClean="0">
                    <a:latin typeface="Times New Roman" panose="02020603050405020304" pitchFamily="18" charset="0"/>
                    <a:cs typeface="Times New Roman" panose="02020603050405020304" pitchFamily="18" charset="0"/>
                  </a:rPr>
                  <a:t>i</a:t>
                </a:r>
                <a:r>
                  <a:rPr lang="en-US" sz="2800" baseline="30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endParaRPr lang="hu-HU" sz="2800" baseline="30000" dirty="0" smtClean="0">
                  <a:latin typeface="Times New Roman" panose="02020603050405020304" pitchFamily="18" charset="0"/>
                  <a:cs typeface="Times New Roman" panose="02020603050405020304" pitchFamily="18" charset="0"/>
                </a:endParaRPr>
              </a:p>
              <a:p>
                <a:pPr lvl="1"/>
                <a:r>
                  <a:rPr lang="en-US" sz="2400" dirty="0" smtClean="0"/>
                  <a:t>2D </a:t>
                </a:r>
                <a:r>
                  <a:rPr lang="en-US" sz="2400" dirty="0"/>
                  <a:t>p</a:t>
                </a:r>
                <a:r>
                  <a:rPr lang="hu-HU" sz="2400" dirty="0" smtClean="0"/>
                  <a:t>ont</a:t>
                </a:r>
                <a:r>
                  <a:rPr lang="en-US" sz="2400" dirty="0" smtClean="0"/>
                  <a:t>, </a:t>
                </a:r>
                <a:r>
                  <a:rPr lang="hu-HU" sz="2400" dirty="0" smtClean="0"/>
                  <a:t>Összeadás </a:t>
                </a:r>
                <a:r>
                  <a:rPr lang="en-US" sz="2400" dirty="0" smtClean="0"/>
                  <a:t>= </a:t>
                </a:r>
                <a:r>
                  <a:rPr lang="hu-HU" sz="2400" dirty="0" smtClean="0"/>
                  <a:t>Eltolás</a:t>
                </a:r>
              </a:p>
              <a:p>
                <a:pPr lvl="1"/>
                <a:r>
                  <a:rPr lang="en-US" sz="2400" dirty="0" smtClean="0"/>
                  <a:t>S</a:t>
                </a:r>
                <a:r>
                  <a:rPr lang="hu-HU" sz="2400" dirty="0" err="1" smtClean="0"/>
                  <a:t>zorzás</a:t>
                </a:r>
                <a:r>
                  <a:rPr lang="hu-HU" sz="2400" dirty="0" smtClean="0"/>
                  <a:t> </a:t>
                </a:r>
                <a:r>
                  <a:rPr lang="en-US" sz="2400" dirty="0" smtClean="0"/>
                  <a:t>= </a:t>
                </a:r>
                <a:r>
                  <a:rPr lang="hu-HU" sz="2400" dirty="0" smtClean="0"/>
                  <a:t>Forgatva nyújtás</a:t>
                </a:r>
                <a:r>
                  <a:rPr lang="en-US" sz="2400" dirty="0" smtClean="0"/>
                  <a:t>: </a:t>
                </a:r>
                <a:r>
                  <a:rPr lang="en-US" i="1" dirty="0" smtClean="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a:t>
                </a:r>
                <a:r>
                  <a:rPr lang="en-US" b="1" i="1" baseline="30000" dirty="0" smtClean="0">
                    <a:latin typeface="Times New Roman" panose="02020603050405020304" pitchFamily="18" charset="0"/>
                    <a:cs typeface="Times New Roman" panose="02020603050405020304" pitchFamily="18" charset="0"/>
                  </a:rPr>
                  <a:t>i</a:t>
                </a:r>
                <a14:m>
                  <m:oMath xmlns:m="http://schemas.openxmlformats.org/officeDocument/2006/math">
                    <m:r>
                      <a:rPr lang="en-US" i="1" baseline="30000">
                        <a:latin typeface="Cambria Math"/>
                        <a:sym typeface="Symbol"/>
                      </a:rPr>
                      <m:t></m:t>
                    </m:r>
                  </m:oMath>
                </a14:m>
                <a:r>
                  <a:rPr lang="en-US" dirty="0" smtClean="0">
                    <a:latin typeface="Times New Roman" panose="02020603050405020304" pitchFamily="18" charset="0"/>
                    <a:cs typeface="Times New Roman" panose="02020603050405020304" pitchFamily="18" charset="0"/>
                    <a:sym typeface="Symbol"/>
                  </a:rPr>
                  <a:t></a:t>
                </a:r>
                <a:r>
                  <a:rPr lang="en-US" i="1"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e</a:t>
                </a:r>
                <a:r>
                  <a:rPr lang="en-US" b="1" i="1" baseline="30000" dirty="0" smtClean="0">
                    <a:latin typeface="Times New Roman" panose="02020603050405020304" pitchFamily="18" charset="0"/>
                    <a:cs typeface="Times New Roman" panose="02020603050405020304" pitchFamily="18" charset="0"/>
                  </a:rPr>
                  <a:t>i</a:t>
                </a:r>
                <a14:m>
                  <m:oMath xmlns:m="http://schemas.openxmlformats.org/officeDocument/2006/math">
                    <m:r>
                      <a:rPr lang="en-US" b="0" i="1" baseline="30000" smtClean="0">
                        <a:latin typeface="Cambria Math"/>
                        <a:sym typeface="Symbol"/>
                      </a:rPr>
                      <m:t></m:t>
                    </m:r>
                  </m:oMath>
                </a14:m>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r</a:t>
                </a:r>
                <a:r>
                  <a:rPr lang="en-US" dirty="0" err="1">
                    <a:latin typeface="Times New Roman" panose="02020603050405020304" pitchFamily="18" charset="0"/>
                    <a:cs typeface="Times New Roman" panose="02020603050405020304" pitchFamily="18" charset="0"/>
                    <a:sym typeface="Symbol"/>
                  </a:rPr>
                  <a:t></a:t>
                </a:r>
                <a:r>
                  <a:rPr lang="en-US" i="1" dirty="0" err="1" smtClean="0">
                    <a:latin typeface="Times New Roman" panose="02020603050405020304" pitchFamily="18" charset="0"/>
                    <a:cs typeface="Times New Roman" panose="02020603050405020304" pitchFamily="18" charset="0"/>
                  </a:rPr>
                  <a:t>s</a:t>
                </a:r>
                <a:r>
                  <a:rPr lang="en-US" i="1"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a:t>
                </a:r>
                <a:r>
                  <a:rPr lang="en-US" b="1" i="1" baseline="30000" dirty="0" err="1" smtClean="0">
                    <a:latin typeface="Times New Roman" panose="02020603050405020304" pitchFamily="18" charset="0"/>
                    <a:cs typeface="Times New Roman" panose="02020603050405020304" pitchFamily="18" charset="0"/>
                  </a:rPr>
                  <a:t>i</a:t>
                </a:r>
                <a:r>
                  <a:rPr lang="en-US" baseline="30000" dirty="0" smtClean="0">
                    <a:latin typeface="Times New Roman" panose="02020603050405020304" pitchFamily="18" charset="0"/>
                    <a:cs typeface="Times New Roman" panose="02020603050405020304" pitchFamily="18" charset="0"/>
                  </a:rPr>
                  <a:t>(</a:t>
                </a:r>
                <a14:m>
                  <m:oMath xmlns:m="http://schemas.openxmlformats.org/officeDocument/2006/math">
                    <m:r>
                      <a:rPr lang="en-US" i="1" baseline="30000">
                        <a:latin typeface="Cambria Math"/>
                        <a:sym typeface="Symbol"/>
                      </a:rPr>
                      <m:t></m:t>
                    </m:r>
                  </m:oMath>
                </a14:m>
                <a:r>
                  <a:rPr lang="en-US" baseline="30000" dirty="0" smtClean="0">
                    <a:latin typeface="Times New Roman" panose="02020603050405020304" pitchFamily="18" charset="0"/>
                    <a:cs typeface="Times New Roman" panose="02020603050405020304" pitchFamily="18" charset="0"/>
                    <a:sym typeface="Symbol"/>
                  </a:rPr>
                  <a:t>+</a:t>
                </a:r>
                <a14:m>
                  <m:oMath xmlns:m="http://schemas.openxmlformats.org/officeDocument/2006/math">
                    <m:r>
                      <a:rPr lang="en-US" i="1" baseline="30000">
                        <a:latin typeface="Cambria Math"/>
                        <a:sym typeface="Symbol"/>
                      </a:rPr>
                      <m:t></m:t>
                    </m:r>
                  </m:oMath>
                </a14:m>
                <a:r>
                  <a:rPr lang="en-US" baseline="300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49138" y="1088740"/>
                <a:ext cx="8229600" cy="4525963"/>
              </a:xfrm>
              <a:blipFill rotWithShape="1">
                <a:blip r:embed="rId3" cstate="print"/>
                <a:stretch>
                  <a:fillRect l="-1333" t="-1482"/>
                </a:stretch>
              </a:blipFill>
            </p:spPr>
            <p:txBody>
              <a:bodyPr/>
              <a:lstStyle/>
              <a:p>
                <a:r>
                  <a:rPr lang="en-US">
                    <a:noFill/>
                  </a:rPr>
                  <a:t> </a:t>
                </a:r>
              </a:p>
            </p:txBody>
          </p:sp>
        </mc:Fallback>
      </mc:AlternateContent>
    </p:spTree>
    <p:extLst>
      <p:ext uri="{BB962C8B-B14F-4D97-AF65-F5344CB8AC3E}">
        <p14:creationId xmlns:p14="http://schemas.microsoft.com/office/powerpoint/2010/main" val="2692203447"/>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solidFill>
                  <a:srgbClr val="FF0000"/>
                </a:solidFill>
              </a:rPr>
              <a:t>Mire j</a:t>
            </a:r>
            <a:r>
              <a:rPr lang="hu-HU" dirty="0" smtClean="0">
                <a:solidFill>
                  <a:srgbClr val="FF0000"/>
                </a:solidFill>
              </a:rPr>
              <a:t>ó a komplex szám</a:t>
            </a:r>
            <a:r>
              <a:rPr lang="en-US" dirty="0" smtClean="0">
                <a:solidFill>
                  <a:srgbClr val="FF0000"/>
                </a:solidFill>
              </a:rPr>
              <a:t>?</a:t>
            </a:r>
            <a:r>
              <a:rPr lang="hu-HU" dirty="0" smtClean="0">
                <a:solidFill>
                  <a:srgbClr val="FF0000"/>
                </a:solidFill>
              </a:rPr>
              <a:t> </a:t>
            </a:r>
            <a:br>
              <a:rPr lang="hu-HU" dirty="0" smtClean="0">
                <a:solidFill>
                  <a:srgbClr val="FF0000"/>
                </a:solidFill>
              </a:rPr>
            </a:br>
            <a:r>
              <a:rPr lang="hu-HU" u="sng" dirty="0" smtClean="0">
                <a:solidFill>
                  <a:srgbClr val="FF0000"/>
                </a:solidFill>
              </a:rPr>
              <a:t>2D </a:t>
            </a:r>
            <a:r>
              <a:rPr lang="hu-HU" u="sng" dirty="0">
                <a:solidFill>
                  <a:srgbClr val="FF0000"/>
                </a:solidFill>
              </a:rPr>
              <a:t>t</a:t>
            </a:r>
            <a:r>
              <a:rPr lang="hu-HU" u="sng" dirty="0" smtClean="0">
                <a:solidFill>
                  <a:srgbClr val="FF0000"/>
                </a:solidFill>
              </a:rPr>
              <a:t>ranszformációk</a:t>
            </a:r>
            <a:endParaRPr lang="en-US" u="sng" dirty="0">
              <a:solidFill>
                <a:srgbClr val="FF0000"/>
              </a:solidFill>
            </a:endParaRPr>
          </a:p>
        </p:txBody>
      </p:sp>
      <p:sp>
        <p:nvSpPr>
          <p:cNvPr id="3" name="Tartalom helye 2"/>
          <p:cNvSpPr>
            <a:spLocks noGrp="1"/>
          </p:cNvSpPr>
          <p:nvPr>
            <p:ph idx="1"/>
          </p:nvPr>
        </p:nvSpPr>
        <p:spPr>
          <a:xfrm>
            <a:off x="457200" y="1600201"/>
            <a:ext cx="8229600" cy="2260848"/>
          </a:xfrm>
        </p:spPr>
        <p:txBody>
          <a:bodyPr/>
          <a:lstStyle/>
          <a:p>
            <a:pPr marL="0" indent="0">
              <a:buNone/>
            </a:pPr>
            <a:r>
              <a:rPr lang="en-US" dirty="0" smtClean="0"/>
              <a:t>A </a:t>
            </a:r>
            <a:r>
              <a:rPr lang="en-US" b="1" dirty="0" smtClean="0"/>
              <a:t>p</a:t>
            </a:r>
            <a:r>
              <a:rPr lang="en-US" dirty="0" smtClean="0"/>
              <a:t> </a:t>
            </a:r>
            <a:r>
              <a:rPr lang="en-US" dirty="0" err="1" smtClean="0"/>
              <a:t>pontot</a:t>
            </a:r>
            <a:r>
              <a:rPr lang="en-US" dirty="0" smtClean="0"/>
              <a:t> a</a:t>
            </a:r>
            <a:r>
              <a:rPr lang="hu-HU" dirty="0" smtClean="0"/>
              <a:t>z </a:t>
            </a:r>
            <a:r>
              <a:rPr lang="hu-HU" dirty="0" smtClean="0">
                <a:solidFill>
                  <a:srgbClr val="FF0000"/>
                </a:solidFill>
              </a:rPr>
              <a:t>(1,-1) </a:t>
            </a:r>
            <a:r>
              <a:rPr lang="en-US" dirty="0" smtClean="0">
                <a:solidFill>
                  <a:srgbClr val="FF0000"/>
                </a:solidFill>
              </a:rPr>
              <a:t>pivot </a:t>
            </a:r>
            <a:r>
              <a:rPr lang="en-US" dirty="0" err="1" smtClean="0">
                <a:solidFill>
                  <a:srgbClr val="FF0000"/>
                </a:solidFill>
              </a:rPr>
              <a:t>pont</a:t>
            </a:r>
            <a:r>
              <a:rPr lang="en-US" dirty="0" smtClean="0">
                <a:solidFill>
                  <a:srgbClr val="FF0000"/>
                </a:solidFill>
              </a:rPr>
              <a:t> </a:t>
            </a:r>
            <a:r>
              <a:rPr lang="en-US" dirty="0" smtClean="0"/>
              <a:t>k</a:t>
            </a:r>
            <a:r>
              <a:rPr lang="hu-HU" dirty="0" smtClean="0"/>
              <a:t>örül </a:t>
            </a:r>
            <a:r>
              <a:rPr lang="hu-HU" dirty="0" smtClean="0">
                <a:solidFill>
                  <a:srgbClr val="00B050"/>
                </a:solidFill>
              </a:rPr>
              <a:t>nyújtsuk 2-szeresére és forgassuk el </a:t>
            </a:r>
            <a:r>
              <a:rPr lang="hu-HU" dirty="0" err="1" smtClean="0">
                <a:solidFill>
                  <a:srgbClr val="00B050"/>
                </a:solidFill>
              </a:rPr>
              <a:t>t-vel</a:t>
            </a:r>
            <a:r>
              <a:rPr lang="hu-HU" dirty="0" smtClean="0"/>
              <a:t>, </a:t>
            </a:r>
            <a:r>
              <a:rPr lang="hu-HU" dirty="0" smtClean="0">
                <a:solidFill>
                  <a:srgbClr val="0070C0"/>
                </a:solidFill>
              </a:rPr>
              <a:t>majd toljuk el a (2, 3) vektorral</a:t>
            </a:r>
            <a:r>
              <a:rPr lang="hu-HU" dirty="0" smtClean="0"/>
              <a:t> és végül </a:t>
            </a:r>
            <a:r>
              <a:rPr lang="hu-HU" dirty="0" smtClean="0">
                <a:solidFill>
                  <a:srgbClr val="D60093"/>
                </a:solidFill>
              </a:rPr>
              <a:t>nyújtsuk az origó körül 0.8-szorosára és forgassuk –t/2-radiánnal</a:t>
            </a:r>
            <a:r>
              <a:rPr lang="hu-HU" dirty="0" smtClean="0"/>
              <a:t>:</a:t>
            </a:r>
            <a:endParaRPr lang="en-US" dirty="0"/>
          </a:p>
        </p:txBody>
      </p:sp>
      <p:sp>
        <p:nvSpPr>
          <p:cNvPr id="4" name="Téglalap 3"/>
          <p:cNvSpPr/>
          <p:nvPr/>
        </p:nvSpPr>
        <p:spPr>
          <a:xfrm>
            <a:off x="467544" y="4040400"/>
            <a:ext cx="8424936" cy="120032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hu-HU" sz="1800" b="1" dirty="0" err="1" smtClean="0">
                <a:latin typeface="Courier New" panose="02070309020205020404" pitchFamily="49" charset="0"/>
                <a:cs typeface="Courier New" panose="02070309020205020404" pitchFamily="49" charset="0"/>
              </a:rPr>
              <a:t>Complex</a:t>
            </a:r>
            <a:r>
              <a:rPr lang="hu-HU" sz="1800" b="1" dirty="0" smtClean="0">
                <a:latin typeface="Courier New" panose="02070309020205020404" pitchFamily="49" charset="0"/>
                <a:cs typeface="Courier New" panose="02070309020205020404" pitchFamily="49" charset="0"/>
              </a:rPr>
              <a:t> p, </a:t>
            </a:r>
            <a:r>
              <a:rPr lang="hu-HU" sz="1800" b="1" dirty="0" err="1" smtClean="0">
                <a:latin typeface="Courier New" panose="02070309020205020404" pitchFamily="49" charset="0"/>
                <a:cs typeface="Courier New" panose="02070309020205020404" pitchFamily="49" charset="0"/>
              </a:rPr>
              <a:t>tp</a:t>
            </a:r>
            <a:r>
              <a:rPr lang="en-US" sz="1800" b="1" dirty="0" smtClean="0">
                <a:latin typeface="Courier New" panose="02070309020205020404" pitchFamily="49" charset="0"/>
                <a:cs typeface="Courier New" panose="02070309020205020404" pitchFamily="49" charset="0"/>
              </a:rPr>
              <a:t>;</a:t>
            </a:r>
            <a:endParaRPr lang="hu-HU" sz="1800" b="1" dirty="0" smtClean="0">
              <a:latin typeface="Courier New" panose="02070309020205020404" pitchFamily="49" charset="0"/>
              <a:cs typeface="Courier New" panose="02070309020205020404" pitchFamily="49" charset="0"/>
            </a:endParaRPr>
          </a:p>
          <a:p>
            <a:pPr algn="l"/>
            <a:r>
              <a:rPr lang="fr-FR" sz="1800" b="1" dirty="0" smtClean="0">
                <a:latin typeface="Courier New" panose="02070309020205020404" pitchFamily="49" charset="0"/>
                <a:cs typeface="Courier New" panose="02070309020205020404" pitchFamily="49" charset="0"/>
              </a:rPr>
              <a:t>Complex </a:t>
            </a:r>
            <a:r>
              <a:rPr lang="fr-FR" sz="1800" b="1" dirty="0" smtClean="0">
                <a:solidFill>
                  <a:srgbClr val="FF0000"/>
                </a:solidFill>
                <a:latin typeface="Courier New" panose="02070309020205020404" pitchFamily="49" charset="0"/>
                <a:cs typeface="Courier New" panose="02070309020205020404" pitchFamily="49" charset="0"/>
              </a:rPr>
              <a:t>pivo</a:t>
            </a:r>
            <a:r>
              <a:rPr lang="hu-HU" sz="1800" b="1" dirty="0" smtClean="0">
                <a:solidFill>
                  <a:srgbClr val="FF0000"/>
                </a:solidFill>
                <a:latin typeface="Courier New" panose="02070309020205020404" pitchFamily="49" charset="0"/>
                <a:cs typeface="Courier New" panose="02070309020205020404" pitchFamily="49" charset="0"/>
              </a:rPr>
              <a:t>t</a:t>
            </a:r>
            <a:r>
              <a:rPr lang="fr-FR" sz="1800" b="1" dirty="0" smtClean="0">
                <a:solidFill>
                  <a:srgbClr val="FF0000"/>
                </a:solidFill>
                <a:latin typeface="Courier New" panose="02070309020205020404" pitchFamily="49" charset="0"/>
                <a:cs typeface="Courier New" panose="02070309020205020404" pitchFamily="49" charset="0"/>
              </a:rPr>
              <a:t>(1, </a:t>
            </a:r>
            <a:r>
              <a:rPr lang="hu-HU" sz="1800" b="1" dirty="0" smtClean="0">
                <a:solidFill>
                  <a:srgbClr val="FF0000"/>
                </a:solidFill>
                <a:latin typeface="Courier New" panose="02070309020205020404" pitchFamily="49" charset="0"/>
                <a:cs typeface="Courier New" panose="02070309020205020404" pitchFamily="49" charset="0"/>
              </a:rPr>
              <a:t>-1</a:t>
            </a:r>
            <a:r>
              <a:rPr lang="fr-FR" sz="1800" b="1" dirty="0" smtClean="0">
                <a:solidFill>
                  <a:srgbClr val="FF0000"/>
                </a:solidFill>
                <a:latin typeface="Courier New" panose="02070309020205020404" pitchFamily="49" charset="0"/>
                <a:cs typeface="Courier New" panose="02070309020205020404" pitchFamily="49" charset="0"/>
              </a:rPr>
              <a:t>)</a:t>
            </a:r>
            <a:r>
              <a:rPr lang="fr-FR" sz="1800" b="1" dirty="0" smtClean="0">
                <a:latin typeface="Courier New" panose="02070309020205020404" pitchFamily="49" charset="0"/>
                <a:cs typeface="Courier New" panose="02070309020205020404" pitchFamily="49" charset="0"/>
              </a:rPr>
              <a:t>;</a:t>
            </a:r>
          </a:p>
          <a:p>
            <a:pPr algn="l"/>
            <a:r>
              <a:rPr lang="fr-FR" sz="1800" b="1" dirty="0" smtClean="0">
                <a:latin typeface="Courier New" panose="02070309020205020404" pitchFamily="49" charset="0"/>
                <a:cs typeface="Courier New" panose="02070309020205020404" pitchFamily="49" charset="0"/>
              </a:rPr>
              <a:t>tp = (</a:t>
            </a:r>
            <a:r>
              <a:rPr lang="hu-HU" sz="1800" b="1" dirty="0" smtClean="0">
                <a:latin typeface="Courier New" panose="02070309020205020404" pitchFamily="49" charset="0"/>
                <a:cs typeface="Courier New" panose="02070309020205020404" pitchFamily="49" charset="0"/>
              </a:rPr>
              <a:t>(</a:t>
            </a:r>
            <a:r>
              <a:rPr lang="fr-FR" sz="1800" b="1" dirty="0" smtClean="0">
                <a:latin typeface="Courier New" panose="02070309020205020404" pitchFamily="49" charset="0"/>
                <a:cs typeface="Courier New" panose="02070309020205020404" pitchFamily="49" charset="0"/>
              </a:rPr>
              <a:t>(p </a:t>
            </a:r>
            <a:r>
              <a:rPr lang="fr-FR" sz="1800" b="1" dirty="0" smtClean="0">
                <a:solidFill>
                  <a:srgbClr val="FF0000"/>
                </a:solidFill>
                <a:latin typeface="Courier New" panose="02070309020205020404" pitchFamily="49" charset="0"/>
                <a:cs typeface="Courier New" panose="02070309020205020404" pitchFamily="49" charset="0"/>
              </a:rPr>
              <a:t>-</a:t>
            </a:r>
            <a:r>
              <a:rPr lang="fr-FR" sz="1800" b="1" dirty="0" smtClean="0">
                <a:latin typeface="Courier New" panose="02070309020205020404" pitchFamily="49" charset="0"/>
                <a:cs typeface="Courier New" panose="02070309020205020404" pitchFamily="49" charset="0"/>
              </a:rPr>
              <a:t> </a:t>
            </a:r>
            <a:r>
              <a:rPr lang="fr-FR" sz="1800" b="1" dirty="0" smtClean="0">
                <a:solidFill>
                  <a:srgbClr val="FF0000"/>
                </a:solidFill>
                <a:latin typeface="Courier New" panose="02070309020205020404" pitchFamily="49" charset="0"/>
                <a:cs typeface="Courier New" panose="02070309020205020404" pitchFamily="49" charset="0"/>
              </a:rPr>
              <a:t>pivo</a:t>
            </a:r>
            <a:r>
              <a:rPr lang="hu-HU" sz="1800" b="1" dirty="0" smtClean="0">
                <a:solidFill>
                  <a:srgbClr val="FF0000"/>
                </a:solidFill>
                <a:latin typeface="Courier New" panose="02070309020205020404" pitchFamily="49" charset="0"/>
                <a:cs typeface="Courier New" panose="02070309020205020404" pitchFamily="49" charset="0"/>
              </a:rPr>
              <a:t>t</a:t>
            </a:r>
            <a:r>
              <a:rPr lang="fr-FR"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fr-FR" sz="1800" b="1" dirty="0" smtClean="0">
                <a:solidFill>
                  <a:srgbClr val="00B050"/>
                </a:solidFill>
                <a:latin typeface="Courier New" panose="02070309020205020404" pitchFamily="49" charset="0"/>
                <a:cs typeface="Courier New" panose="02070309020205020404" pitchFamily="49" charset="0"/>
              </a:rPr>
              <a:t>* Polar(2,t)</a:t>
            </a:r>
            <a:r>
              <a:rPr lang="fr-FR" sz="1800" b="1" dirty="0" smtClean="0">
                <a:latin typeface="Courier New" panose="02070309020205020404" pitchFamily="49" charset="0"/>
                <a:cs typeface="Courier New" panose="02070309020205020404" pitchFamily="49" charset="0"/>
              </a:rPr>
              <a:t> </a:t>
            </a:r>
            <a:r>
              <a:rPr lang="fr-FR" sz="1800" b="1" dirty="0" smtClean="0">
                <a:solidFill>
                  <a:srgbClr val="FF0000"/>
                </a:solidFill>
                <a:latin typeface="Courier New" panose="02070309020205020404" pitchFamily="49" charset="0"/>
                <a:cs typeface="Courier New" panose="02070309020205020404" pitchFamily="49" charset="0"/>
              </a:rPr>
              <a:t>+</a:t>
            </a:r>
            <a:r>
              <a:rPr lang="fr-FR" sz="1800" b="1" dirty="0" smtClean="0">
                <a:latin typeface="Courier New" panose="02070309020205020404" pitchFamily="49" charset="0"/>
                <a:cs typeface="Courier New" panose="02070309020205020404" pitchFamily="49" charset="0"/>
              </a:rPr>
              <a:t> </a:t>
            </a:r>
            <a:r>
              <a:rPr lang="fr-FR" sz="1800" b="1" dirty="0" smtClean="0">
                <a:solidFill>
                  <a:srgbClr val="FF0000"/>
                </a:solidFill>
                <a:latin typeface="Courier New" panose="02070309020205020404" pitchFamily="49" charset="0"/>
                <a:cs typeface="Courier New" panose="02070309020205020404" pitchFamily="49" charset="0"/>
              </a:rPr>
              <a:t>pivo</a:t>
            </a:r>
            <a:r>
              <a:rPr lang="hu-HU" sz="1800" b="1" dirty="0" smtClean="0">
                <a:solidFill>
                  <a:srgbClr val="FF0000"/>
                </a:solidFill>
                <a:latin typeface="Courier New" panose="02070309020205020404" pitchFamily="49" charset="0"/>
                <a:cs typeface="Courier New" panose="02070309020205020404" pitchFamily="49" charset="0"/>
              </a:rPr>
              <a:t>t</a:t>
            </a:r>
            <a:r>
              <a:rPr lang="hu-HU" sz="1800" b="1" dirty="0" smtClean="0">
                <a:latin typeface="Courier New" panose="02070309020205020404" pitchFamily="49" charset="0"/>
                <a:cs typeface="Courier New" panose="02070309020205020404" pitchFamily="49" charset="0"/>
              </a:rPr>
              <a:t>)</a:t>
            </a:r>
            <a:r>
              <a:rPr lang="fr-FR" sz="1800" b="1" dirty="0" smtClean="0">
                <a:latin typeface="Courier New" panose="02070309020205020404" pitchFamily="49" charset="0"/>
                <a:cs typeface="Courier New" panose="02070309020205020404" pitchFamily="49" charset="0"/>
              </a:rPr>
              <a:t> </a:t>
            </a:r>
            <a:r>
              <a:rPr lang="fr-FR" sz="1800" b="1" dirty="0" smtClean="0">
                <a:solidFill>
                  <a:srgbClr val="0070C0"/>
                </a:solidFill>
                <a:latin typeface="Courier New" panose="02070309020205020404" pitchFamily="49" charset="0"/>
                <a:cs typeface="Courier New" panose="02070309020205020404" pitchFamily="49" charset="0"/>
              </a:rPr>
              <a:t>+ Complex(2, 3)</a:t>
            </a:r>
            <a:r>
              <a:rPr lang="fr-FR" sz="1800" b="1" dirty="0" smtClean="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pPr algn="l"/>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fr-FR" sz="1800" b="1" dirty="0" smtClean="0">
                <a:solidFill>
                  <a:srgbClr val="D60093"/>
                </a:solidFill>
                <a:latin typeface="Courier New" panose="02070309020205020404" pitchFamily="49" charset="0"/>
                <a:cs typeface="Courier New" panose="02070309020205020404" pitchFamily="49" charset="0"/>
              </a:rPr>
              <a:t>* Polar(0.8</a:t>
            </a:r>
            <a:r>
              <a:rPr lang="fr-FR" sz="1800" b="1" dirty="0">
                <a:solidFill>
                  <a:srgbClr val="D60093"/>
                </a:solidFill>
                <a:latin typeface="Courier New" panose="02070309020205020404" pitchFamily="49" charset="0"/>
                <a:cs typeface="Courier New" panose="02070309020205020404" pitchFamily="49" charset="0"/>
              </a:rPr>
              <a:t>, -t/2</a:t>
            </a:r>
            <a:r>
              <a:rPr lang="fr-FR" sz="1800" b="1" dirty="0" smtClean="0">
                <a:solidFill>
                  <a:srgbClr val="D60093"/>
                </a:solidFill>
                <a:latin typeface="Courier New" panose="02070309020205020404" pitchFamily="49" charset="0"/>
                <a:cs typeface="Courier New" panose="02070309020205020404" pitchFamily="49" charset="0"/>
              </a:rPr>
              <a:t>)</a:t>
            </a:r>
            <a:r>
              <a:rPr lang="fr-FR" sz="1800" b="1" dirty="0" smtClean="0">
                <a:latin typeface="Courier New" panose="02070309020205020404" pitchFamily="49" charset="0"/>
                <a:cs typeface="Courier New" panose="02070309020205020404" pitchFamily="49" charset="0"/>
              </a:rPr>
              <a:t>;</a:t>
            </a:r>
          </a:p>
        </p:txBody>
      </p:sp>
      <p:sp>
        <p:nvSpPr>
          <p:cNvPr id="5" name="Akciógomb: Tovább vagy Következő 4">
            <a:hlinkClick r:id="rId3" action="ppaction://hlinkfile" highlightClick="1"/>
          </p:cNvPr>
          <p:cNvSpPr/>
          <p:nvPr/>
        </p:nvSpPr>
        <p:spPr>
          <a:xfrm>
            <a:off x="539552" y="5697252"/>
            <a:ext cx="1512168" cy="8640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p:cNvSpPr txBox="1"/>
          <p:nvPr/>
        </p:nvSpPr>
        <p:spPr>
          <a:xfrm>
            <a:off x="2555776" y="5949279"/>
            <a:ext cx="6191118" cy="461665"/>
          </a:xfrm>
          <a:prstGeom prst="rect">
            <a:avLst/>
          </a:prstGeom>
          <a:noFill/>
        </p:spPr>
        <p:txBody>
          <a:bodyPr wrap="none" rtlCol="0">
            <a:spAutoFit/>
          </a:bodyPr>
          <a:lstStyle/>
          <a:p>
            <a:r>
              <a:rPr lang="en-US" dirty="0" err="1" smtClean="0"/>
              <a:t>Milyen</a:t>
            </a:r>
            <a:r>
              <a:rPr lang="en-US" dirty="0" smtClean="0"/>
              <a:t> j</a:t>
            </a:r>
            <a:r>
              <a:rPr lang="hu-HU" dirty="0" smtClean="0"/>
              <a:t>ó volna, ha ez menne 3D-ben is</a:t>
            </a:r>
            <a:r>
              <a:rPr lang="en-US" dirty="0" smtClean="0"/>
              <a:t>! </a:t>
            </a:r>
            <a:r>
              <a:rPr lang="en-US" dirty="0" err="1" smtClean="0"/>
              <a:t>Megy</a:t>
            </a:r>
            <a:r>
              <a:rPr lang="en-US" dirty="0"/>
              <a:t>?</a:t>
            </a:r>
          </a:p>
        </p:txBody>
      </p:sp>
    </p:spTree>
    <p:extLst>
      <p:ext uri="{BB962C8B-B14F-4D97-AF65-F5344CB8AC3E}">
        <p14:creationId xmlns:p14="http://schemas.microsoft.com/office/powerpoint/2010/main" val="1847043894"/>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274638"/>
            <a:ext cx="7427168" cy="1143000"/>
          </a:xfrm>
        </p:spPr>
        <p:txBody>
          <a:bodyPr>
            <a:normAutofit fontScale="90000"/>
          </a:bodyPr>
          <a:lstStyle/>
          <a:p>
            <a:r>
              <a:rPr lang="hu-HU" sz="3600" dirty="0" smtClean="0">
                <a:solidFill>
                  <a:srgbClr val="FF0000"/>
                </a:solidFill>
              </a:rPr>
              <a:t>(William </a:t>
            </a:r>
            <a:r>
              <a:rPr lang="hu-HU" sz="3600" dirty="0" err="1" smtClean="0">
                <a:solidFill>
                  <a:srgbClr val="FF0000"/>
                </a:solidFill>
              </a:rPr>
              <a:t>Rowan</a:t>
            </a:r>
            <a:r>
              <a:rPr lang="hu-HU" sz="3600" dirty="0" smtClean="0">
                <a:solidFill>
                  <a:srgbClr val="FF0000"/>
                </a:solidFill>
              </a:rPr>
              <a:t>)</a:t>
            </a:r>
            <a:r>
              <a:rPr lang="hu-HU" dirty="0" smtClean="0">
                <a:solidFill>
                  <a:srgbClr val="FF0000"/>
                </a:solidFill>
              </a:rPr>
              <a:t> Hamilton</a:t>
            </a:r>
            <a:br>
              <a:rPr lang="hu-HU" dirty="0" smtClean="0">
                <a:solidFill>
                  <a:srgbClr val="FF0000"/>
                </a:solidFill>
              </a:rPr>
            </a:br>
            <a:r>
              <a:rPr lang="en-US" dirty="0" err="1" smtClean="0">
                <a:solidFill>
                  <a:srgbClr val="FF0000"/>
                </a:solidFill>
              </a:rPr>
              <a:t>Kvaterni</a:t>
            </a:r>
            <a:r>
              <a:rPr lang="hu-HU" dirty="0" smtClean="0">
                <a:solidFill>
                  <a:srgbClr val="FF0000"/>
                </a:solidFill>
              </a:rPr>
              <a:t>ó: 4D komplex szám</a:t>
            </a:r>
            <a:endParaRPr lang="en-US" dirty="0">
              <a:solidFill>
                <a:srgbClr val="FF0000"/>
              </a:solidFill>
            </a:endParaRPr>
          </a:p>
        </p:txBody>
      </p:sp>
      <p:sp>
        <p:nvSpPr>
          <p:cNvPr id="3" name="Tartalom helye 2"/>
          <p:cNvSpPr>
            <a:spLocks noGrp="1"/>
          </p:cNvSpPr>
          <p:nvPr>
            <p:ph idx="1"/>
          </p:nvPr>
        </p:nvSpPr>
        <p:spPr>
          <a:xfrm>
            <a:off x="0" y="1977454"/>
            <a:ext cx="8229600" cy="4749391"/>
          </a:xfrm>
        </p:spPr>
        <p:txBody>
          <a:bodyPr>
            <a:normAutofit fontScale="92500"/>
          </a:bodyPr>
          <a:lstStyle/>
          <a:p>
            <a:r>
              <a:rPr lang="en-GB" altLang="en-US" sz="2800" b="1" i="1" dirty="0" smtClean="0">
                <a:latin typeface="Times New Roman" panose="02020603050405020304" pitchFamily="18" charset="0"/>
                <a:cs typeface="Times New Roman" panose="02020603050405020304" pitchFamily="18" charset="0"/>
              </a:rPr>
              <a:t>q</a:t>
            </a:r>
            <a:r>
              <a:rPr lang="hu-HU" altLang="en-US" sz="2800" dirty="0" smtClean="0">
                <a:latin typeface="Times New Roman" panose="02020603050405020304" pitchFamily="18" charset="0"/>
                <a:cs typeface="Times New Roman" panose="02020603050405020304" pitchFamily="18" charset="0"/>
              </a:rPr>
              <a:t> </a:t>
            </a:r>
            <a:r>
              <a:rPr lang="en-GB" altLang="en-US" sz="2800" dirty="0">
                <a:latin typeface="Times New Roman" panose="02020603050405020304" pitchFamily="18" charset="0"/>
                <a:cs typeface="Times New Roman" panose="02020603050405020304" pitchFamily="18" charset="0"/>
              </a:rPr>
              <a:t>= [</a:t>
            </a:r>
            <a:r>
              <a:rPr lang="en-GB" altLang="en-US" sz="2800" i="1" dirty="0" err="1">
                <a:latin typeface="Times New Roman" panose="02020603050405020304" pitchFamily="18" charset="0"/>
                <a:cs typeface="Times New Roman" panose="02020603050405020304" pitchFamily="18" charset="0"/>
              </a:rPr>
              <a:t>s,x,y,z</a:t>
            </a:r>
            <a:r>
              <a:rPr lang="en-GB" altLang="en-US" sz="2800" dirty="0">
                <a:latin typeface="Times New Roman" panose="02020603050405020304" pitchFamily="18" charset="0"/>
                <a:cs typeface="Times New Roman" panose="02020603050405020304" pitchFamily="18" charset="0"/>
              </a:rPr>
              <a:t>] = [</a:t>
            </a:r>
            <a:r>
              <a:rPr lang="en-GB" altLang="en-US" sz="2800" i="1" dirty="0" err="1" smtClean="0">
                <a:latin typeface="Times New Roman" panose="02020603050405020304" pitchFamily="18" charset="0"/>
                <a:cs typeface="Times New Roman" panose="02020603050405020304" pitchFamily="18" charset="0"/>
              </a:rPr>
              <a:t>s,</a:t>
            </a:r>
            <a:r>
              <a:rPr lang="en-GB" altLang="en-US" sz="2800" b="1" i="1" dirty="0" err="1" smtClean="0">
                <a:latin typeface="Times New Roman" panose="02020603050405020304" pitchFamily="18" charset="0"/>
                <a:cs typeface="Times New Roman" panose="02020603050405020304" pitchFamily="18" charset="0"/>
              </a:rPr>
              <a:t>d</a:t>
            </a:r>
            <a:r>
              <a:rPr lang="en-GB" altLang="en-US" sz="2800" dirty="0" smtClean="0">
                <a:latin typeface="Times New Roman" panose="02020603050405020304" pitchFamily="18" charset="0"/>
                <a:cs typeface="Times New Roman" panose="02020603050405020304" pitchFamily="18" charset="0"/>
              </a:rPr>
              <a:t>] </a:t>
            </a:r>
            <a:r>
              <a:rPr lang="en-GB" altLang="en-US" sz="2800" dirty="0">
                <a:latin typeface="Times New Roman" panose="02020603050405020304" pitchFamily="18" charset="0"/>
                <a:cs typeface="Times New Roman" panose="02020603050405020304" pitchFamily="18" charset="0"/>
              </a:rPr>
              <a:t>= </a:t>
            </a:r>
            <a:r>
              <a:rPr lang="en-GB" altLang="en-US" sz="2800" i="1" dirty="0" err="1">
                <a:latin typeface="Times New Roman" panose="02020603050405020304" pitchFamily="18" charset="0"/>
                <a:cs typeface="Times New Roman" panose="02020603050405020304" pitchFamily="18" charset="0"/>
              </a:rPr>
              <a:t>s</a:t>
            </a:r>
            <a:r>
              <a:rPr lang="en-GB" altLang="en-US" sz="2800" dirty="0" err="1">
                <a:latin typeface="Times New Roman" panose="02020603050405020304" pitchFamily="18" charset="0"/>
                <a:cs typeface="Times New Roman" panose="02020603050405020304" pitchFamily="18" charset="0"/>
              </a:rPr>
              <a:t>+</a:t>
            </a:r>
            <a:r>
              <a:rPr lang="en-GB" altLang="en-US" sz="2800" i="1" dirty="0" err="1">
                <a:latin typeface="Times New Roman" panose="02020603050405020304" pitchFamily="18" charset="0"/>
                <a:cs typeface="Times New Roman" panose="02020603050405020304" pitchFamily="18" charset="0"/>
              </a:rPr>
              <a:t>x</a:t>
            </a:r>
            <a:r>
              <a:rPr lang="en-GB" altLang="en-US" sz="2800" b="1" i="1" dirty="0" err="1">
                <a:latin typeface="Times New Roman" panose="02020603050405020304" pitchFamily="18" charset="0"/>
                <a:cs typeface="Times New Roman" panose="02020603050405020304" pitchFamily="18" charset="0"/>
              </a:rPr>
              <a:t>i</a:t>
            </a:r>
            <a:r>
              <a:rPr lang="en-GB" altLang="en-US" sz="2800" dirty="0" err="1">
                <a:latin typeface="Times New Roman" panose="02020603050405020304" pitchFamily="18" charset="0"/>
                <a:cs typeface="Times New Roman" panose="02020603050405020304" pitchFamily="18" charset="0"/>
              </a:rPr>
              <a:t>+</a:t>
            </a:r>
            <a:r>
              <a:rPr lang="en-GB" altLang="en-US" sz="2800" i="1" dirty="0" err="1">
                <a:latin typeface="Times New Roman" panose="02020603050405020304" pitchFamily="18" charset="0"/>
                <a:cs typeface="Times New Roman" panose="02020603050405020304" pitchFamily="18" charset="0"/>
              </a:rPr>
              <a:t>y</a:t>
            </a:r>
            <a:r>
              <a:rPr lang="en-GB" altLang="en-US" sz="2800" b="1" i="1" dirty="0" err="1">
                <a:latin typeface="Times New Roman" panose="02020603050405020304" pitchFamily="18" charset="0"/>
                <a:cs typeface="Times New Roman" panose="02020603050405020304" pitchFamily="18" charset="0"/>
              </a:rPr>
              <a:t>j</a:t>
            </a:r>
            <a:r>
              <a:rPr lang="en-GB" altLang="en-US" sz="2800" dirty="0" err="1">
                <a:latin typeface="Times New Roman" panose="02020603050405020304" pitchFamily="18" charset="0"/>
                <a:cs typeface="Times New Roman" panose="02020603050405020304" pitchFamily="18" charset="0"/>
              </a:rPr>
              <a:t>+</a:t>
            </a:r>
            <a:r>
              <a:rPr lang="en-GB" altLang="en-US" sz="2800" i="1" dirty="0" err="1">
                <a:latin typeface="Times New Roman" panose="02020603050405020304" pitchFamily="18" charset="0"/>
                <a:cs typeface="Times New Roman" panose="02020603050405020304" pitchFamily="18" charset="0"/>
              </a:rPr>
              <a:t>z</a:t>
            </a:r>
            <a:r>
              <a:rPr lang="en-GB" altLang="en-US" sz="2800" b="1" i="1" dirty="0" err="1">
                <a:latin typeface="Times New Roman" panose="02020603050405020304" pitchFamily="18" charset="0"/>
                <a:cs typeface="Times New Roman" panose="02020603050405020304" pitchFamily="18" charset="0"/>
              </a:rPr>
              <a:t>k</a:t>
            </a:r>
            <a:endParaRPr lang="en-GB" altLang="en-US" sz="2800" b="1" i="1" dirty="0">
              <a:latin typeface="Times New Roman" panose="02020603050405020304" pitchFamily="18" charset="0"/>
              <a:cs typeface="Times New Roman" panose="02020603050405020304" pitchFamily="18" charset="0"/>
            </a:endParaRPr>
          </a:p>
          <a:p>
            <a:r>
              <a:rPr lang="en-GB" altLang="en-US" sz="2800" b="1" i="1" dirty="0">
                <a:latin typeface="Times New Roman" panose="02020603050405020304" pitchFamily="18" charset="0"/>
                <a:cs typeface="Times New Roman" panose="02020603050405020304" pitchFamily="18" charset="0"/>
              </a:rPr>
              <a:t>q</a:t>
            </a:r>
            <a:r>
              <a:rPr lang="en-GB" altLang="en-US" sz="2800" baseline="-25000" dirty="0">
                <a:latin typeface="Times New Roman" panose="02020603050405020304" pitchFamily="18" charset="0"/>
                <a:cs typeface="Times New Roman" panose="02020603050405020304" pitchFamily="18" charset="0"/>
              </a:rPr>
              <a:t>1</a:t>
            </a:r>
            <a:r>
              <a:rPr lang="en-GB" altLang="en-US" sz="2800" dirty="0">
                <a:latin typeface="Times New Roman" panose="02020603050405020304" pitchFamily="18" charset="0"/>
                <a:cs typeface="Times New Roman" panose="02020603050405020304" pitchFamily="18" charset="0"/>
              </a:rPr>
              <a:t>+</a:t>
            </a:r>
            <a:r>
              <a:rPr lang="en-GB" altLang="en-US" sz="2800" b="1" i="1" dirty="0">
                <a:latin typeface="Times New Roman" panose="02020603050405020304" pitchFamily="18" charset="0"/>
                <a:cs typeface="Times New Roman" panose="02020603050405020304" pitchFamily="18" charset="0"/>
              </a:rPr>
              <a:t>q</a:t>
            </a:r>
            <a:r>
              <a:rPr lang="en-GB" altLang="en-US" sz="2800" baseline="-25000" dirty="0">
                <a:latin typeface="Times New Roman" panose="02020603050405020304" pitchFamily="18" charset="0"/>
                <a:cs typeface="Times New Roman" panose="02020603050405020304" pitchFamily="18" charset="0"/>
              </a:rPr>
              <a:t>2</a:t>
            </a:r>
            <a:r>
              <a:rPr lang="en-GB" altLang="en-US" sz="2800" dirty="0">
                <a:latin typeface="Times New Roman" panose="02020603050405020304" pitchFamily="18" charset="0"/>
                <a:cs typeface="Times New Roman" panose="02020603050405020304" pitchFamily="18" charset="0"/>
              </a:rPr>
              <a:t> = [</a:t>
            </a:r>
            <a:r>
              <a:rPr lang="en-GB" altLang="en-US" sz="2800" i="1" dirty="0">
                <a:latin typeface="Times New Roman" panose="02020603050405020304" pitchFamily="18" charset="0"/>
                <a:cs typeface="Times New Roman" panose="02020603050405020304" pitchFamily="18" charset="0"/>
              </a:rPr>
              <a:t>s</a:t>
            </a:r>
            <a:r>
              <a:rPr lang="en-GB" altLang="en-US" sz="2800" baseline="-25000" dirty="0">
                <a:latin typeface="Times New Roman" panose="02020603050405020304" pitchFamily="18" charset="0"/>
                <a:cs typeface="Times New Roman" panose="02020603050405020304" pitchFamily="18" charset="0"/>
              </a:rPr>
              <a:t>1</a:t>
            </a:r>
            <a:r>
              <a:rPr lang="en-GB" altLang="en-US" sz="2800" dirty="0">
                <a:latin typeface="Times New Roman" panose="02020603050405020304" pitchFamily="18" charset="0"/>
                <a:cs typeface="Times New Roman" panose="02020603050405020304" pitchFamily="18" charset="0"/>
              </a:rPr>
              <a:t>+</a:t>
            </a:r>
            <a:r>
              <a:rPr lang="en-GB" altLang="en-US" sz="2800" i="1" dirty="0">
                <a:latin typeface="Times New Roman" panose="02020603050405020304" pitchFamily="18" charset="0"/>
                <a:cs typeface="Times New Roman" panose="02020603050405020304" pitchFamily="18" charset="0"/>
              </a:rPr>
              <a:t>s</a:t>
            </a:r>
            <a:r>
              <a:rPr lang="en-GB" altLang="en-US" sz="2800" baseline="-25000" dirty="0">
                <a:latin typeface="Times New Roman" panose="02020603050405020304" pitchFamily="18" charset="0"/>
                <a:cs typeface="Times New Roman" panose="02020603050405020304" pitchFamily="18" charset="0"/>
              </a:rPr>
              <a:t>2</a:t>
            </a:r>
            <a:r>
              <a:rPr lang="en-GB" altLang="en-US" sz="2800" dirty="0">
                <a:latin typeface="Times New Roman" panose="02020603050405020304" pitchFamily="18" charset="0"/>
                <a:cs typeface="Times New Roman" panose="02020603050405020304" pitchFamily="18" charset="0"/>
              </a:rPr>
              <a:t>, </a:t>
            </a:r>
            <a:r>
              <a:rPr lang="en-GB" altLang="en-US" sz="2800" i="1" dirty="0">
                <a:latin typeface="Times New Roman" panose="02020603050405020304" pitchFamily="18" charset="0"/>
                <a:cs typeface="Times New Roman" panose="02020603050405020304" pitchFamily="18" charset="0"/>
              </a:rPr>
              <a:t>x</a:t>
            </a:r>
            <a:r>
              <a:rPr lang="en-GB" altLang="en-US" sz="2800" baseline="-25000" dirty="0">
                <a:latin typeface="Times New Roman" panose="02020603050405020304" pitchFamily="18" charset="0"/>
                <a:cs typeface="Times New Roman" panose="02020603050405020304" pitchFamily="18" charset="0"/>
              </a:rPr>
              <a:t>1</a:t>
            </a:r>
            <a:r>
              <a:rPr lang="en-GB" altLang="en-US" sz="2800" dirty="0">
                <a:latin typeface="Times New Roman" panose="02020603050405020304" pitchFamily="18" charset="0"/>
                <a:cs typeface="Times New Roman" panose="02020603050405020304" pitchFamily="18" charset="0"/>
              </a:rPr>
              <a:t>+</a:t>
            </a:r>
            <a:r>
              <a:rPr lang="en-GB" altLang="en-US" sz="2800" i="1" dirty="0">
                <a:latin typeface="Times New Roman" panose="02020603050405020304" pitchFamily="18" charset="0"/>
                <a:cs typeface="Times New Roman" panose="02020603050405020304" pitchFamily="18" charset="0"/>
              </a:rPr>
              <a:t>x</a:t>
            </a:r>
            <a:r>
              <a:rPr lang="en-GB" altLang="en-US" sz="2800" baseline="-25000" dirty="0">
                <a:latin typeface="Times New Roman" panose="02020603050405020304" pitchFamily="18" charset="0"/>
                <a:cs typeface="Times New Roman" panose="02020603050405020304" pitchFamily="18" charset="0"/>
              </a:rPr>
              <a:t>2</a:t>
            </a:r>
            <a:r>
              <a:rPr lang="en-GB" altLang="en-US" sz="2800" dirty="0">
                <a:latin typeface="Times New Roman" panose="02020603050405020304" pitchFamily="18" charset="0"/>
                <a:cs typeface="Times New Roman" panose="02020603050405020304" pitchFamily="18" charset="0"/>
              </a:rPr>
              <a:t>, </a:t>
            </a:r>
            <a:r>
              <a:rPr lang="en-GB" altLang="en-US" sz="2800" i="1" dirty="0">
                <a:latin typeface="Times New Roman" panose="02020603050405020304" pitchFamily="18" charset="0"/>
                <a:cs typeface="Times New Roman" panose="02020603050405020304" pitchFamily="18" charset="0"/>
              </a:rPr>
              <a:t>y</a:t>
            </a:r>
            <a:r>
              <a:rPr lang="en-GB" altLang="en-US" sz="2800" baseline="-25000" dirty="0">
                <a:latin typeface="Times New Roman" panose="02020603050405020304" pitchFamily="18" charset="0"/>
                <a:cs typeface="Times New Roman" panose="02020603050405020304" pitchFamily="18" charset="0"/>
              </a:rPr>
              <a:t>1</a:t>
            </a:r>
            <a:r>
              <a:rPr lang="en-GB" altLang="en-US" sz="2800" dirty="0">
                <a:latin typeface="Times New Roman" panose="02020603050405020304" pitchFamily="18" charset="0"/>
                <a:cs typeface="Times New Roman" panose="02020603050405020304" pitchFamily="18" charset="0"/>
              </a:rPr>
              <a:t>+</a:t>
            </a:r>
            <a:r>
              <a:rPr lang="en-GB" altLang="en-US" sz="2800" i="1" dirty="0">
                <a:latin typeface="Times New Roman" panose="02020603050405020304" pitchFamily="18" charset="0"/>
                <a:cs typeface="Times New Roman" panose="02020603050405020304" pitchFamily="18" charset="0"/>
              </a:rPr>
              <a:t>y</a:t>
            </a:r>
            <a:r>
              <a:rPr lang="en-GB" altLang="en-US" sz="2800" baseline="-25000" dirty="0">
                <a:latin typeface="Times New Roman" panose="02020603050405020304" pitchFamily="18" charset="0"/>
                <a:cs typeface="Times New Roman" panose="02020603050405020304" pitchFamily="18" charset="0"/>
              </a:rPr>
              <a:t>2</a:t>
            </a:r>
            <a:r>
              <a:rPr lang="en-GB" altLang="en-US" sz="2800" dirty="0">
                <a:latin typeface="Times New Roman" panose="02020603050405020304" pitchFamily="18" charset="0"/>
                <a:cs typeface="Times New Roman" panose="02020603050405020304" pitchFamily="18" charset="0"/>
              </a:rPr>
              <a:t>, </a:t>
            </a:r>
            <a:r>
              <a:rPr lang="en-GB" altLang="en-US" sz="2800" i="1" dirty="0">
                <a:latin typeface="Times New Roman" panose="02020603050405020304" pitchFamily="18" charset="0"/>
                <a:cs typeface="Times New Roman" panose="02020603050405020304" pitchFamily="18" charset="0"/>
              </a:rPr>
              <a:t>z</a:t>
            </a:r>
            <a:r>
              <a:rPr lang="en-GB" altLang="en-US" sz="2800" baseline="-25000" dirty="0">
                <a:latin typeface="Times New Roman" panose="02020603050405020304" pitchFamily="18" charset="0"/>
                <a:cs typeface="Times New Roman" panose="02020603050405020304" pitchFamily="18" charset="0"/>
              </a:rPr>
              <a:t>1</a:t>
            </a:r>
            <a:r>
              <a:rPr lang="en-GB" altLang="en-US" sz="2800" dirty="0">
                <a:latin typeface="Times New Roman" panose="02020603050405020304" pitchFamily="18" charset="0"/>
                <a:cs typeface="Times New Roman" panose="02020603050405020304" pitchFamily="18" charset="0"/>
              </a:rPr>
              <a:t>+</a:t>
            </a:r>
            <a:r>
              <a:rPr lang="en-GB" altLang="en-US" sz="2800" i="1" dirty="0">
                <a:latin typeface="Times New Roman" panose="02020603050405020304" pitchFamily="18" charset="0"/>
                <a:cs typeface="Times New Roman" panose="02020603050405020304" pitchFamily="18" charset="0"/>
              </a:rPr>
              <a:t>z</a:t>
            </a:r>
            <a:r>
              <a:rPr lang="en-GB" altLang="en-US" sz="2800" baseline="-25000" dirty="0">
                <a:latin typeface="Times New Roman" panose="02020603050405020304" pitchFamily="18" charset="0"/>
                <a:cs typeface="Times New Roman" panose="02020603050405020304" pitchFamily="18" charset="0"/>
              </a:rPr>
              <a:t>2</a:t>
            </a:r>
            <a:r>
              <a:rPr lang="en-GB" altLang="en-US" sz="2800" dirty="0">
                <a:latin typeface="Times New Roman" panose="02020603050405020304" pitchFamily="18" charset="0"/>
                <a:cs typeface="Times New Roman" panose="02020603050405020304" pitchFamily="18" charset="0"/>
              </a:rPr>
              <a:t>] </a:t>
            </a:r>
          </a:p>
          <a:p>
            <a:r>
              <a:rPr lang="en-GB" altLang="en-US" sz="2800" i="1" dirty="0" err="1">
                <a:latin typeface="Times New Roman" panose="02020603050405020304" pitchFamily="18" charset="0"/>
                <a:cs typeface="Times New Roman" panose="02020603050405020304" pitchFamily="18" charset="0"/>
              </a:rPr>
              <a:t>a</a:t>
            </a:r>
            <a:r>
              <a:rPr lang="en-GB" altLang="en-US" sz="2800" b="1" i="1" dirty="0" err="1">
                <a:latin typeface="Times New Roman" panose="02020603050405020304" pitchFamily="18" charset="0"/>
                <a:cs typeface="Times New Roman" panose="02020603050405020304" pitchFamily="18" charset="0"/>
              </a:rPr>
              <a:t>q</a:t>
            </a:r>
            <a:r>
              <a:rPr lang="en-GB" altLang="en-US" sz="2800" dirty="0">
                <a:latin typeface="Times New Roman" panose="02020603050405020304" pitchFamily="18" charset="0"/>
                <a:cs typeface="Times New Roman" panose="02020603050405020304" pitchFamily="18" charset="0"/>
              </a:rPr>
              <a:t> </a:t>
            </a:r>
            <a:r>
              <a:rPr lang="en-GB" altLang="en-US" sz="2800" dirty="0" smtClean="0">
                <a:latin typeface="Times New Roman" panose="02020603050405020304" pitchFamily="18" charset="0"/>
                <a:cs typeface="Times New Roman" panose="02020603050405020304" pitchFamily="18" charset="0"/>
              </a:rPr>
              <a:t>=</a:t>
            </a:r>
            <a:r>
              <a:rPr lang="en-GB" altLang="en-US" sz="2800" i="1" dirty="0">
                <a:latin typeface="Times New Roman" panose="02020603050405020304" pitchFamily="18" charset="0"/>
                <a:cs typeface="Times New Roman" panose="02020603050405020304" pitchFamily="18" charset="0"/>
              </a:rPr>
              <a:t> </a:t>
            </a:r>
            <a:r>
              <a:rPr lang="en-GB" altLang="en-US" sz="2800" b="1" i="1" dirty="0" err="1" smtClean="0">
                <a:latin typeface="Times New Roman" panose="02020603050405020304" pitchFamily="18" charset="0"/>
                <a:cs typeface="Times New Roman" panose="02020603050405020304" pitchFamily="18" charset="0"/>
              </a:rPr>
              <a:t>q</a:t>
            </a:r>
            <a:r>
              <a:rPr lang="en-GB" altLang="en-US" sz="2800" i="1" dirty="0" err="1">
                <a:latin typeface="Times New Roman" panose="02020603050405020304" pitchFamily="18" charset="0"/>
                <a:cs typeface="Times New Roman" panose="02020603050405020304" pitchFamily="18" charset="0"/>
              </a:rPr>
              <a:t>a</a:t>
            </a:r>
            <a:r>
              <a:rPr lang="en-GB" altLang="en-US" sz="2800" dirty="0" smtClean="0">
                <a:latin typeface="Times New Roman" panose="02020603050405020304" pitchFamily="18" charset="0"/>
                <a:cs typeface="Times New Roman" panose="02020603050405020304" pitchFamily="18" charset="0"/>
              </a:rPr>
              <a:t> </a:t>
            </a:r>
            <a:r>
              <a:rPr lang="en-GB" altLang="en-US" sz="2800" dirty="0">
                <a:latin typeface="Times New Roman" panose="02020603050405020304" pitchFamily="18" charset="0"/>
                <a:cs typeface="Times New Roman" panose="02020603050405020304" pitchFamily="18" charset="0"/>
              </a:rPr>
              <a:t>= [</a:t>
            </a:r>
            <a:r>
              <a:rPr lang="en-GB" altLang="en-US" sz="2800" i="1" dirty="0" err="1">
                <a:latin typeface="Times New Roman" panose="02020603050405020304" pitchFamily="18" charset="0"/>
                <a:cs typeface="Times New Roman" panose="02020603050405020304" pitchFamily="18" charset="0"/>
              </a:rPr>
              <a:t>as</a:t>
            </a:r>
            <a:r>
              <a:rPr lang="en-GB" altLang="en-US" sz="2800" dirty="0" err="1">
                <a:latin typeface="Times New Roman" panose="02020603050405020304" pitchFamily="18" charset="0"/>
                <a:cs typeface="Times New Roman" panose="02020603050405020304" pitchFamily="18" charset="0"/>
              </a:rPr>
              <a:t>,</a:t>
            </a:r>
            <a:r>
              <a:rPr lang="en-GB" altLang="en-US" sz="2800" i="1" dirty="0" err="1">
                <a:latin typeface="Times New Roman" panose="02020603050405020304" pitchFamily="18" charset="0"/>
                <a:cs typeface="Times New Roman" panose="02020603050405020304" pitchFamily="18" charset="0"/>
              </a:rPr>
              <a:t>ax</a:t>
            </a:r>
            <a:r>
              <a:rPr lang="en-GB" altLang="en-US" sz="2800" dirty="0" err="1">
                <a:latin typeface="Times New Roman" panose="02020603050405020304" pitchFamily="18" charset="0"/>
                <a:cs typeface="Times New Roman" panose="02020603050405020304" pitchFamily="18" charset="0"/>
              </a:rPr>
              <a:t>,</a:t>
            </a:r>
            <a:r>
              <a:rPr lang="en-GB" altLang="en-US" sz="2800" i="1" dirty="0" err="1">
                <a:latin typeface="Times New Roman" panose="02020603050405020304" pitchFamily="18" charset="0"/>
                <a:cs typeface="Times New Roman" panose="02020603050405020304" pitchFamily="18" charset="0"/>
              </a:rPr>
              <a:t>ay</a:t>
            </a:r>
            <a:r>
              <a:rPr lang="en-GB" altLang="en-US" sz="2800" dirty="0" err="1">
                <a:latin typeface="Times New Roman" panose="02020603050405020304" pitchFamily="18" charset="0"/>
                <a:cs typeface="Times New Roman" panose="02020603050405020304" pitchFamily="18" charset="0"/>
              </a:rPr>
              <a:t>,</a:t>
            </a:r>
            <a:r>
              <a:rPr lang="en-GB" altLang="en-US" sz="2800" i="1" dirty="0" err="1">
                <a:latin typeface="Times New Roman" panose="02020603050405020304" pitchFamily="18" charset="0"/>
                <a:cs typeface="Times New Roman" panose="02020603050405020304" pitchFamily="18" charset="0"/>
              </a:rPr>
              <a:t>az</a:t>
            </a:r>
            <a:r>
              <a:rPr lang="en-GB" altLang="en-US" sz="2800" dirty="0">
                <a:latin typeface="Times New Roman" panose="02020603050405020304" pitchFamily="18" charset="0"/>
                <a:cs typeface="Times New Roman" panose="02020603050405020304" pitchFamily="18" charset="0"/>
              </a:rPr>
              <a:t>] </a:t>
            </a:r>
          </a:p>
          <a:p>
            <a:r>
              <a:rPr lang="en-US" altLang="en-US" sz="2800" dirty="0">
                <a:latin typeface="Times New Roman" panose="02020603050405020304" pitchFamily="18" charset="0"/>
                <a:cs typeface="Times New Roman" panose="02020603050405020304" pitchFamily="18" charset="0"/>
              </a:rPr>
              <a:t>|</a:t>
            </a:r>
            <a:r>
              <a:rPr lang="en-US" altLang="en-US" sz="2800" b="1"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sym typeface="Symbol" pitchFamily="18" charset="2"/>
              </a:rPr>
              <a:t> </a:t>
            </a:r>
            <a:r>
              <a:rPr lang="en-GB" altLang="en-US" sz="2800" i="1" dirty="0">
                <a:latin typeface="Times New Roman" panose="02020603050405020304" pitchFamily="18" charset="0"/>
                <a:cs typeface="Times New Roman" panose="02020603050405020304" pitchFamily="18" charset="0"/>
              </a:rPr>
              <a:t>s</a:t>
            </a:r>
            <a:r>
              <a:rPr lang="en-GB" altLang="en-US" sz="2800" baseline="30000" dirty="0">
                <a:latin typeface="Times New Roman" panose="02020603050405020304" pitchFamily="18" charset="0"/>
                <a:cs typeface="Times New Roman" panose="02020603050405020304" pitchFamily="18" charset="0"/>
              </a:rPr>
              <a:t>2</a:t>
            </a:r>
            <a:r>
              <a:rPr lang="en-GB" altLang="en-US" sz="2800" i="1" dirty="0">
                <a:latin typeface="Times New Roman" panose="02020603050405020304" pitchFamily="18" charset="0"/>
                <a:cs typeface="Times New Roman" panose="02020603050405020304" pitchFamily="18" charset="0"/>
              </a:rPr>
              <a:t>+x</a:t>
            </a:r>
            <a:r>
              <a:rPr lang="en-GB" altLang="en-US" sz="2800" baseline="30000" dirty="0">
                <a:latin typeface="Times New Roman" panose="02020603050405020304" pitchFamily="18" charset="0"/>
                <a:cs typeface="Times New Roman" panose="02020603050405020304" pitchFamily="18" charset="0"/>
              </a:rPr>
              <a:t>2</a:t>
            </a:r>
            <a:r>
              <a:rPr lang="en-GB" altLang="en-US" sz="2800" i="1" dirty="0">
                <a:latin typeface="Times New Roman" panose="02020603050405020304" pitchFamily="18" charset="0"/>
                <a:cs typeface="Times New Roman" panose="02020603050405020304" pitchFamily="18" charset="0"/>
              </a:rPr>
              <a:t>+y</a:t>
            </a:r>
            <a:r>
              <a:rPr lang="en-GB" altLang="en-US" sz="2800" baseline="30000" dirty="0">
                <a:latin typeface="Times New Roman" panose="02020603050405020304" pitchFamily="18" charset="0"/>
                <a:cs typeface="Times New Roman" panose="02020603050405020304" pitchFamily="18" charset="0"/>
              </a:rPr>
              <a:t>2</a:t>
            </a:r>
            <a:r>
              <a:rPr lang="en-GB" altLang="en-US" sz="2800" i="1" dirty="0">
                <a:latin typeface="Times New Roman" panose="02020603050405020304" pitchFamily="18" charset="0"/>
                <a:cs typeface="Times New Roman" panose="02020603050405020304" pitchFamily="18" charset="0"/>
              </a:rPr>
              <a:t>+z</a:t>
            </a:r>
            <a:r>
              <a:rPr lang="en-GB" altLang="en-US" sz="2800" baseline="30000" dirty="0">
                <a:latin typeface="Times New Roman" panose="02020603050405020304" pitchFamily="18" charset="0"/>
                <a:cs typeface="Times New Roman" panose="02020603050405020304" pitchFamily="18" charset="0"/>
              </a:rPr>
              <a:t>2</a:t>
            </a:r>
            <a:endParaRPr lang="en-US" altLang="en-US" sz="2800" dirty="0">
              <a:latin typeface="Times New Roman" panose="02020603050405020304" pitchFamily="18" charset="0"/>
              <a:cs typeface="Times New Roman" panose="02020603050405020304" pitchFamily="18" charset="0"/>
              <a:sym typeface="Symbol" pitchFamily="18" charset="2"/>
            </a:endParaRPr>
          </a:p>
          <a:p>
            <a:r>
              <a:rPr lang="hu-HU" altLang="en-US" sz="2800" b="1" dirty="0"/>
              <a:t>Szorzás:</a:t>
            </a:r>
          </a:p>
          <a:p>
            <a:pPr lvl="1"/>
            <a:r>
              <a:rPr lang="en-GB" altLang="en-US" b="1" i="1" dirty="0">
                <a:latin typeface="Times New Roman" panose="02020603050405020304" pitchFamily="18" charset="0"/>
                <a:cs typeface="Times New Roman" panose="02020603050405020304" pitchFamily="18" charset="0"/>
              </a:rPr>
              <a:t>i</a:t>
            </a:r>
            <a:r>
              <a:rPr lang="en-GB" altLang="en-US" baseline="30000"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 </a:t>
            </a:r>
            <a:r>
              <a:rPr lang="en-GB" altLang="en-US" b="1" i="1" dirty="0">
                <a:latin typeface="Times New Roman" panose="02020603050405020304" pitchFamily="18" charset="0"/>
                <a:cs typeface="Times New Roman" panose="02020603050405020304" pitchFamily="18" charset="0"/>
              </a:rPr>
              <a:t>j</a:t>
            </a:r>
            <a:r>
              <a:rPr lang="en-GB" altLang="en-US" baseline="30000"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 </a:t>
            </a:r>
            <a:r>
              <a:rPr lang="en-GB" altLang="en-US" b="1" i="1" dirty="0">
                <a:latin typeface="Times New Roman" panose="02020603050405020304" pitchFamily="18" charset="0"/>
                <a:cs typeface="Times New Roman" panose="02020603050405020304" pitchFamily="18" charset="0"/>
              </a:rPr>
              <a:t>k</a:t>
            </a:r>
            <a:r>
              <a:rPr lang="en-GB" altLang="en-US" baseline="30000"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 </a:t>
            </a:r>
            <a:r>
              <a:rPr lang="en-GB" altLang="en-US" b="1" i="1" dirty="0" err="1">
                <a:latin typeface="Times New Roman" panose="02020603050405020304" pitchFamily="18" charset="0"/>
                <a:cs typeface="Times New Roman" panose="02020603050405020304" pitchFamily="18" charset="0"/>
              </a:rPr>
              <a:t>ijk</a:t>
            </a:r>
            <a:r>
              <a:rPr lang="en-GB" altLang="en-US" b="1" i="1" dirty="0">
                <a:latin typeface="Times New Roman" panose="02020603050405020304" pitchFamily="18" charset="0"/>
                <a:cs typeface="Times New Roman" panose="02020603050405020304" pitchFamily="18" charset="0"/>
              </a:rPr>
              <a:t> </a:t>
            </a:r>
            <a:r>
              <a:rPr lang="en-GB" altLang="en-US" dirty="0">
                <a:latin typeface="Times New Roman" panose="02020603050405020304" pitchFamily="18" charset="0"/>
                <a:cs typeface="Times New Roman" panose="02020603050405020304" pitchFamily="18" charset="0"/>
              </a:rPr>
              <a:t>= -1</a:t>
            </a:r>
            <a:r>
              <a:rPr lang="en-GB" altLang="en-US" dirty="0" smtClean="0">
                <a:latin typeface="Times New Roman" panose="02020603050405020304" pitchFamily="18" charset="0"/>
                <a:cs typeface="Times New Roman" panose="02020603050405020304" pitchFamily="18" charset="0"/>
              </a:rPr>
              <a:t>,</a:t>
            </a:r>
            <a:r>
              <a:rPr lang="hu-HU" altLang="en-US" dirty="0" smtClean="0">
                <a:latin typeface="Times New Roman" panose="02020603050405020304" pitchFamily="18" charset="0"/>
                <a:cs typeface="Times New Roman" panose="02020603050405020304" pitchFamily="18" charset="0"/>
              </a:rPr>
              <a:t>  </a:t>
            </a:r>
            <a:r>
              <a:rPr lang="en-GB" altLang="en-US" b="1" i="1" dirty="0" err="1" smtClean="0">
                <a:latin typeface="Times New Roman" panose="02020603050405020304" pitchFamily="18" charset="0"/>
                <a:cs typeface="Times New Roman" panose="02020603050405020304" pitchFamily="18" charset="0"/>
              </a:rPr>
              <a:t>ij</a:t>
            </a:r>
            <a:r>
              <a:rPr lang="en-GB" altLang="en-US" dirty="0" smtClean="0">
                <a:latin typeface="Times New Roman" panose="02020603050405020304" pitchFamily="18" charset="0"/>
                <a:cs typeface="Times New Roman" panose="02020603050405020304" pitchFamily="18" charset="0"/>
              </a:rPr>
              <a:t>=</a:t>
            </a:r>
            <a:r>
              <a:rPr lang="en-GB" altLang="en-US" b="1" i="1" dirty="0" smtClean="0">
                <a:latin typeface="Times New Roman" panose="02020603050405020304" pitchFamily="18" charset="0"/>
                <a:cs typeface="Times New Roman" panose="02020603050405020304" pitchFamily="18" charset="0"/>
              </a:rPr>
              <a:t>k</a:t>
            </a:r>
            <a:r>
              <a:rPr lang="en-GB" altLang="en-US" dirty="0" smtClean="0">
                <a:latin typeface="Times New Roman" panose="02020603050405020304" pitchFamily="18" charset="0"/>
                <a:cs typeface="Times New Roman" panose="02020603050405020304" pitchFamily="18" charset="0"/>
              </a:rPr>
              <a:t>,</a:t>
            </a:r>
            <a:r>
              <a:rPr lang="en-GB" altLang="en-US" b="1" i="1" dirty="0" smtClean="0">
                <a:latin typeface="Times New Roman" panose="02020603050405020304" pitchFamily="18" charset="0"/>
                <a:cs typeface="Times New Roman" panose="02020603050405020304" pitchFamily="18" charset="0"/>
              </a:rPr>
              <a:t> </a:t>
            </a:r>
            <a:r>
              <a:rPr lang="en-GB" altLang="en-US" b="1" i="1" dirty="0" err="1">
                <a:latin typeface="Times New Roman" panose="02020603050405020304" pitchFamily="18" charset="0"/>
                <a:cs typeface="Times New Roman" panose="02020603050405020304" pitchFamily="18" charset="0"/>
              </a:rPr>
              <a:t>ji</a:t>
            </a:r>
            <a:r>
              <a:rPr lang="en-GB" altLang="en-US" dirty="0">
                <a:latin typeface="Times New Roman" panose="02020603050405020304" pitchFamily="18" charset="0"/>
                <a:cs typeface="Times New Roman" panose="02020603050405020304" pitchFamily="18" charset="0"/>
              </a:rPr>
              <a:t>=-</a:t>
            </a:r>
            <a:r>
              <a:rPr lang="en-GB" altLang="en-US" b="1" i="1" dirty="0">
                <a:latin typeface="Times New Roman" panose="02020603050405020304" pitchFamily="18" charset="0"/>
                <a:cs typeface="Times New Roman" panose="02020603050405020304" pitchFamily="18" charset="0"/>
              </a:rPr>
              <a:t>k</a:t>
            </a:r>
            <a:r>
              <a:rPr lang="en-GB" altLang="en-US" dirty="0">
                <a:latin typeface="Times New Roman" panose="02020603050405020304" pitchFamily="18" charset="0"/>
                <a:cs typeface="Times New Roman" panose="02020603050405020304" pitchFamily="18" charset="0"/>
              </a:rPr>
              <a:t>, </a:t>
            </a:r>
            <a:r>
              <a:rPr lang="en-GB" altLang="en-US" b="1" i="1" dirty="0" err="1">
                <a:latin typeface="Times New Roman" panose="02020603050405020304" pitchFamily="18" charset="0"/>
                <a:cs typeface="Times New Roman" panose="02020603050405020304" pitchFamily="18" charset="0"/>
              </a:rPr>
              <a:t>jk</a:t>
            </a:r>
            <a:r>
              <a:rPr lang="en-GB" altLang="en-US" dirty="0">
                <a:latin typeface="Times New Roman" panose="02020603050405020304" pitchFamily="18" charset="0"/>
                <a:cs typeface="Times New Roman" panose="02020603050405020304" pitchFamily="18" charset="0"/>
              </a:rPr>
              <a:t>=</a:t>
            </a:r>
            <a:r>
              <a:rPr lang="en-GB" altLang="en-US" b="1" i="1" dirty="0" err="1">
                <a:latin typeface="Times New Roman" panose="02020603050405020304" pitchFamily="18" charset="0"/>
                <a:cs typeface="Times New Roman" panose="02020603050405020304" pitchFamily="18" charset="0"/>
              </a:rPr>
              <a:t>i</a:t>
            </a:r>
            <a:r>
              <a:rPr lang="en-GB" altLang="en-US" dirty="0">
                <a:latin typeface="Times New Roman" panose="02020603050405020304" pitchFamily="18" charset="0"/>
                <a:cs typeface="Times New Roman" panose="02020603050405020304" pitchFamily="18" charset="0"/>
              </a:rPr>
              <a:t>,</a:t>
            </a:r>
            <a:r>
              <a:rPr lang="en-GB" altLang="en-US" b="1" i="1" dirty="0">
                <a:latin typeface="Times New Roman" panose="02020603050405020304" pitchFamily="18" charset="0"/>
                <a:cs typeface="Times New Roman" panose="02020603050405020304" pitchFamily="18" charset="0"/>
              </a:rPr>
              <a:t> </a:t>
            </a:r>
            <a:r>
              <a:rPr lang="en-GB" altLang="en-US" b="1" i="1" dirty="0" err="1">
                <a:latin typeface="Times New Roman" panose="02020603050405020304" pitchFamily="18" charset="0"/>
                <a:cs typeface="Times New Roman" panose="02020603050405020304" pitchFamily="18" charset="0"/>
              </a:rPr>
              <a:t>kj</a:t>
            </a:r>
            <a:r>
              <a:rPr lang="en-GB" altLang="en-US" dirty="0">
                <a:latin typeface="Times New Roman" panose="02020603050405020304" pitchFamily="18" charset="0"/>
                <a:cs typeface="Times New Roman" panose="02020603050405020304" pitchFamily="18" charset="0"/>
              </a:rPr>
              <a:t>=-</a:t>
            </a:r>
            <a:r>
              <a:rPr lang="en-GB" altLang="en-US" b="1" i="1" dirty="0" err="1">
                <a:latin typeface="Times New Roman" panose="02020603050405020304" pitchFamily="18" charset="0"/>
                <a:cs typeface="Times New Roman" panose="02020603050405020304" pitchFamily="18" charset="0"/>
              </a:rPr>
              <a:t>i</a:t>
            </a:r>
            <a:r>
              <a:rPr lang="en-GB" altLang="en-US" dirty="0">
                <a:latin typeface="Times New Roman" panose="02020603050405020304" pitchFamily="18" charset="0"/>
                <a:cs typeface="Times New Roman" panose="02020603050405020304" pitchFamily="18" charset="0"/>
              </a:rPr>
              <a:t>,</a:t>
            </a:r>
            <a:r>
              <a:rPr lang="en-GB" altLang="en-US" b="1" i="1" dirty="0">
                <a:latin typeface="Times New Roman" panose="02020603050405020304" pitchFamily="18" charset="0"/>
                <a:cs typeface="Times New Roman" panose="02020603050405020304" pitchFamily="18" charset="0"/>
              </a:rPr>
              <a:t> </a:t>
            </a:r>
            <a:r>
              <a:rPr lang="en-GB" altLang="en-US" b="1" i="1" dirty="0" err="1">
                <a:latin typeface="Times New Roman" panose="02020603050405020304" pitchFamily="18" charset="0"/>
                <a:cs typeface="Times New Roman" panose="02020603050405020304" pitchFamily="18" charset="0"/>
              </a:rPr>
              <a:t>ki</a:t>
            </a:r>
            <a:r>
              <a:rPr lang="en-GB" altLang="en-US" dirty="0">
                <a:latin typeface="Times New Roman" panose="02020603050405020304" pitchFamily="18" charset="0"/>
                <a:cs typeface="Times New Roman" panose="02020603050405020304" pitchFamily="18" charset="0"/>
              </a:rPr>
              <a:t>=</a:t>
            </a:r>
            <a:r>
              <a:rPr lang="en-GB" altLang="en-US" b="1" i="1" dirty="0">
                <a:latin typeface="Times New Roman" panose="02020603050405020304" pitchFamily="18" charset="0"/>
                <a:cs typeface="Times New Roman" panose="02020603050405020304" pitchFamily="18" charset="0"/>
              </a:rPr>
              <a:t>j</a:t>
            </a:r>
            <a:r>
              <a:rPr lang="en-GB" altLang="en-US" dirty="0">
                <a:latin typeface="Times New Roman" panose="02020603050405020304" pitchFamily="18" charset="0"/>
                <a:cs typeface="Times New Roman" panose="02020603050405020304" pitchFamily="18" charset="0"/>
              </a:rPr>
              <a:t>,</a:t>
            </a:r>
            <a:r>
              <a:rPr lang="en-GB" altLang="en-US" b="1" i="1" dirty="0">
                <a:latin typeface="Times New Roman" panose="02020603050405020304" pitchFamily="18" charset="0"/>
                <a:cs typeface="Times New Roman" panose="02020603050405020304" pitchFamily="18" charset="0"/>
              </a:rPr>
              <a:t> </a:t>
            </a:r>
            <a:r>
              <a:rPr lang="en-GB" altLang="en-US" b="1" i="1" dirty="0" err="1">
                <a:latin typeface="Times New Roman" panose="02020603050405020304" pitchFamily="18" charset="0"/>
                <a:cs typeface="Times New Roman" panose="02020603050405020304" pitchFamily="18" charset="0"/>
              </a:rPr>
              <a:t>ik</a:t>
            </a:r>
            <a:r>
              <a:rPr lang="en-GB" altLang="en-US" dirty="0">
                <a:latin typeface="Times New Roman" panose="02020603050405020304" pitchFamily="18" charset="0"/>
                <a:cs typeface="Times New Roman" panose="02020603050405020304" pitchFamily="18" charset="0"/>
              </a:rPr>
              <a:t>=-</a:t>
            </a:r>
            <a:r>
              <a:rPr lang="en-GB" altLang="en-US" b="1" i="1" dirty="0">
                <a:latin typeface="Times New Roman" panose="02020603050405020304" pitchFamily="18" charset="0"/>
                <a:cs typeface="Times New Roman" panose="02020603050405020304" pitchFamily="18" charset="0"/>
              </a:rPr>
              <a:t>j</a:t>
            </a:r>
            <a:r>
              <a:rPr lang="hu-HU" altLang="en-US" dirty="0">
                <a:latin typeface="Times New Roman" panose="02020603050405020304" pitchFamily="18" charset="0"/>
                <a:cs typeface="Times New Roman" panose="02020603050405020304" pitchFamily="18" charset="0"/>
              </a:rPr>
              <a:t> </a:t>
            </a:r>
            <a:endParaRPr lang="en-GB" altLang="en-US" dirty="0">
              <a:latin typeface="Times New Roman" panose="02020603050405020304" pitchFamily="18" charset="0"/>
              <a:cs typeface="Times New Roman" panose="02020603050405020304" pitchFamily="18" charset="0"/>
            </a:endParaRPr>
          </a:p>
          <a:p>
            <a:pPr lvl="1">
              <a:buFontTx/>
              <a:buNone/>
            </a:pPr>
            <a:r>
              <a:rPr lang="en-US" altLang="en-US" sz="2400" dirty="0" err="1"/>
              <a:t>Szor</a:t>
            </a:r>
            <a:r>
              <a:rPr lang="hu-HU" altLang="en-US" sz="2400" dirty="0" err="1"/>
              <a:t>zás</a:t>
            </a:r>
            <a:r>
              <a:rPr lang="hu-HU" altLang="en-US" sz="2400" dirty="0"/>
              <a:t> asszociatív, </a:t>
            </a:r>
            <a:r>
              <a:rPr lang="hu-HU" altLang="en-US" sz="2400" b="1" u="sng" dirty="0"/>
              <a:t>de nem kommutatív</a:t>
            </a:r>
            <a:r>
              <a:rPr lang="hu-HU" altLang="en-US" sz="2400" dirty="0"/>
              <a:t>, </a:t>
            </a:r>
          </a:p>
          <a:p>
            <a:pPr lvl="1">
              <a:buFontTx/>
              <a:buNone/>
            </a:pPr>
            <a:r>
              <a:rPr lang="hu-HU" altLang="en-US" sz="2400" dirty="0"/>
              <a:t>Összeadásra disztributív</a:t>
            </a:r>
            <a:endParaRPr lang="en-GB" altLang="en-US" sz="2400" dirty="0"/>
          </a:p>
          <a:p>
            <a:pPr lvl="1"/>
            <a:r>
              <a:rPr lang="en-GB" altLang="en-US" sz="2400" dirty="0"/>
              <a:t>Van </a:t>
            </a:r>
            <a:r>
              <a:rPr lang="en-GB" altLang="en-US" sz="2400" dirty="0" err="1"/>
              <a:t>egys</a:t>
            </a:r>
            <a:r>
              <a:rPr lang="hu-HU" altLang="en-US" sz="2400" dirty="0"/>
              <a:t>égelem: </a:t>
            </a:r>
            <a:r>
              <a:rPr lang="en-GB" altLang="en-US" sz="3000" dirty="0">
                <a:latin typeface="Times New Roman" panose="02020603050405020304" pitchFamily="18" charset="0"/>
                <a:cs typeface="Times New Roman" panose="02020603050405020304" pitchFamily="18" charset="0"/>
              </a:rPr>
              <a:t>[1,0,0,0]</a:t>
            </a:r>
            <a:endParaRPr lang="hu-HU" altLang="en-US" sz="3000" dirty="0">
              <a:latin typeface="Times New Roman" panose="02020603050405020304" pitchFamily="18" charset="0"/>
              <a:cs typeface="Times New Roman" panose="02020603050405020304" pitchFamily="18" charset="0"/>
            </a:endParaRPr>
          </a:p>
          <a:p>
            <a:pPr lvl="1"/>
            <a:r>
              <a:rPr lang="hu-HU" altLang="en-US" sz="2400" dirty="0"/>
              <a:t>Van inverz: </a:t>
            </a:r>
            <a:r>
              <a:rPr lang="hu-HU" altLang="en-US" sz="3000" b="1" i="1" dirty="0">
                <a:latin typeface="Times New Roman" panose="02020603050405020304" pitchFamily="18" charset="0"/>
                <a:cs typeface="Times New Roman" panose="02020603050405020304" pitchFamily="18" charset="0"/>
              </a:rPr>
              <a:t>q</a:t>
            </a:r>
            <a:r>
              <a:rPr lang="hu-HU" altLang="en-US" sz="3000" baseline="30000" dirty="0">
                <a:latin typeface="Times New Roman" panose="02020603050405020304" pitchFamily="18" charset="0"/>
                <a:cs typeface="Times New Roman" panose="02020603050405020304" pitchFamily="18" charset="0"/>
              </a:rPr>
              <a:t>-1</a:t>
            </a:r>
            <a:r>
              <a:rPr lang="hu-HU" altLang="en-US" sz="3000" dirty="0">
                <a:latin typeface="Times New Roman" panose="02020603050405020304" pitchFamily="18" charset="0"/>
                <a:cs typeface="Times New Roman" panose="02020603050405020304" pitchFamily="18" charset="0"/>
              </a:rPr>
              <a:t> = </a:t>
            </a:r>
            <a:r>
              <a:rPr lang="en-GB" altLang="en-US" sz="3000" dirty="0">
                <a:latin typeface="Times New Roman" panose="02020603050405020304" pitchFamily="18" charset="0"/>
                <a:cs typeface="Times New Roman" panose="02020603050405020304" pitchFamily="18" charset="0"/>
              </a:rPr>
              <a:t>[</a:t>
            </a:r>
            <a:r>
              <a:rPr lang="en-GB" altLang="en-US" sz="3000" i="1" dirty="0">
                <a:latin typeface="Times New Roman" panose="02020603050405020304" pitchFamily="18" charset="0"/>
                <a:cs typeface="Times New Roman" panose="02020603050405020304" pitchFamily="18" charset="0"/>
              </a:rPr>
              <a:t>s,</a:t>
            </a:r>
            <a:r>
              <a:rPr lang="hu-HU" altLang="en-US" sz="3000" i="1" dirty="0" smtClean="0">
                <a:latin typeface="Times New Roman" panose="02020603050405020304" pitchFamily="18" charset="0"/>
                <a:cs typeface="Times New Roman" panose="02020603050405020304" pitchFamily="18" charset="0"/>
              </a:rPr>
              <a:t>-</a:t>
            </a:r>
            <a:r>
              <a:rPr lang="en-GB" altLang="en-US" sz="3000" b="1" i="1" dirty="0" smtClean="0">
                <a:latin typeface="Times New Roman" panose="02020603050405020304" pitchFamily="18" charset="0"/>
                <a:cs typeface="Times New Roman" panose="02020603050405020304" pitchFamily="18" charset="0"/>
              </a:rPr>
              <a:t>d</a:t>
            </a:r>
            <a:r>
              <a:rPr lang="en-GB" altLang="en-US" sz="3000" dirty="0" smtClean="0">
                <a:latin typeface="Times New Roman" panose="02020603050405020304" pitchFamily="18" charset="0"/>
                <a:cs typeface="Times New Roman" panose="02020603050405020304" pitchFamily="18" charset="0"/>
              </a:rPr>
              <a:t>]</a:t>
            </a:r>
            <a:r>
              <a:rPr lang="hu-HU" altLang="en-US" sz="3000" dirty="0">
                <a:latin typeface="Times New Roman" panose="02020603050405020304" pitchFamily="18" charset="0"/>
                <a:cs typeface="Times New Roman" panose="02020603050405020304" pitchFamily="18" charset="0"/>
              </a:rPr>
              <a:t>/</a:t>
            </a:r>
            <a:r>
              <a:rPr lang="en-US" altLang="en-US" sz="3000" dirty="0">
                <a:latin typeface="Times New Roman" panose="02020603050405020304" pitchFamily="18" charset="0"/>
                <a:cs typeface="Times New Roman" panose="02020603050405020304" pitchFamily="18" charset="0"/>
              </a:rPr>
              <a:t>|</a:t>
            </a:r>
            <a:r>
              <a:rPr lang="en-US" altLang="en-US" sz="3000" b="1" i="1" dirty="0">
                <a:latin typeface="Times New Roman" panose="02020603050405020304" pitchFamily="18" charset="0"/>
                <a:cs typeface="Times New Roman" panose="02020603050405020304" pitchFamily="18" charset="0"/>
              </a:rPr>
              <a:t>q</a:t>
            </a:r>
            <a:r>
              <a:rPr lang="en-US" altLang="en-US" sz="3000" dirty="0">
                <a:latin typeface="Times New Roman" panose="02020603050405020304" pitchFamily="18" charset="0"/>
                <a:cs typeface="Times New Roman" panose="02020603050405020304" pitchFamily="18" charset="0"/>
              </a:rPr>
              <a:t>|</a:t>
            </a:r>
            <a:r>
              <a:rPr lang="en-GB" altLang="en-US" sz="3000" baseline="30000" dirty="0">
                <a:latin typeface="Times New Roman" panose="02020603050405020304" pitchFamily="18" charset="0"/>
                <a:cs typeface="Times New Roman" panose="02020603050405020304" pitchFamily="18" charset="0"/>
              </a:rPr>
              <a:t>2</a:t>
            </a:r>
            <a:r>
              <a:rPr lang="en-GB" altLang="en-US" sz="3000" dirty="0">
                <a:latin typeface="Times New Roman" panose="02020603050405020304" pitchFamily="18" charset="0"/>
                <a:cs typeface="Times New Roman" panose="02020603050405020304" pitchFamily="18" charset="0"/>
              </a:rPr>
              <a:t> </a:t>
            </a:r>
            <a:r>
              <a:rPr lang="hu-HU" altLang="en-US" sz="3000" dirty="0">
                <a:latin typeface="Times New Roman" panose="02020603050405020304" pitchFamily="18" charset="0"/>
                <a:cs typeface="Times New Roman" panose="02020603050405020304" pitchFamily="18" charset="0"/>
              </a:rPr>
              <a:t>, </a:t>
            </a:r>
            <a:r>
              <a:rPr lang="en-GB" altLang="en-US" sz="3000" b="1" i="1" dirty="0">
                <a:latin typeface="Times New Roman" panose="02020603050405020304" pitchFamily="18" charset="0"/>
                <a:cs typeface="Times New Roman" panose="02020603050405020304" pitchFamily="18" charset="0"/>
              </a:rPr>
              <a:t>q</a:t>
            </a:r>
            <a:r>
              <a:rPr lang="hu-HU" altLang="en-US" sz="3000" baseline="30000" dirty="0">
                <a:latin typeface="Times New Roman" panose="02020603050405020304" pitchFamily="18" charset="0"/>
                <a:cs typeface="Times New Roman" panose="02020603050405020304" pitchFamily="18" charset="0"/>
              </a:rPr>
              <a:t>-1</a:t>
            </a:r>
            <a:r>
              <a:rPr lang="en-GB" altLang="en-US" sz="3000" dirty="0">
                <a:latin typeface="Times New Roman" panose="02020603050405020304" pitchFamily="18" charset="0"/>
                <a:cs typeface="Times New Roman" panose="02020603050405020304" pitchFamily="18" charset="0"/>
                <a:sym typeface="Symbol" pitchFamily="18" charset="2"/>
              </a:rPr>
              <a:t></a:t>
            </a:r>
            <a:r>
              <a:rPr lang="en-GB" altLang="en-US" sz="3000" b="1" i="1" dirty="0">
                <a:latin typeface="Times New Roman" panose="02020603050405020304" pitchFamily="18" charset="0"/>
                <a:cs typeface="Times New Roman" panose="02020603050405020304" pitchFamily="18" charset="0"/>
              </a:rPr>
              <a:t>q</a:t>
            </a:r>
            <a:r>
              <a:rPr lang="hu-HU" altLang="en-US" sz="3000" dirty="0">
                <a:latin typeface="Times New Roman" panose="02020603050405020304" pitchFamily="18" charset="0"/>
                <a:cs typeface="Times New Roman" panose="02020603050405020304" pitchFamily="18" charset="0"/>
              </a:rPr>
              <a:t> </a:t>
            </a:r>
            <a:r>
              <a:rPr lang="en-GB" altLang="en-US" sz="3000" dirty="0">
                <a:latin typeface="Times New Roman" panose="02020603050405020304" pitchFamily="18" charset="0"/>
                <a:cs typeface="Times New Roman" panose="02020603050405020304" pitchFamily="18" charset="0"/>
              </a:rPr>
              <a:t>= </a:t>
            </a:r>
            <a:r>
              <a:rPr lang="en-GB" altLang="en-US" sz="3000" b="1" i="1" dirty="0" err="1">
                <a:latin typeface="Times New Roman" panose="02020603050405020304" pitchFamily="18" charset="0"/>
                <a:cs typeface="Times New Roman" panose="02020603050405020304" pitchFamily="18" charset="0"/>
              </a:rPr>
              <a:t>q</a:t>
            </a:r>
            <a:r>
              <a:rPr lang="en-GB" altLang="en-US" sz="3000" dirty="0" err="1">
                <a:latin typeface="Times New Roman" panose="02020603050405020304" pitchFamily="18" charset="0"/>
                <a:cs typeface="Times New Roman" panose="02020603050405020304" pitchFamily="18" charset="0"/>
                <a:sym typeface="Symbol" pitchFamily="18" charset="2"/>
              </a:rPr>
              <a:t></a:t>
            </a:r>
            <a:r>
              <a:rPr lang="en-GB" altLang="en-US" sz="3000" b="1" i="1" dirty="0" err="1">
                <a:latin typeface="Times New Roman" panose="02020603050405020304" pitchFamily="18" charset="0"/>
                <a:cs typeface="Times New Roman" panose="02020603050405020304" pitchFamily="18" charset="0"/>
              </a:rPr>
              <a:t>q</a:t>
            </a:r>
            <a:r>
              <a:rPr lang="hu-HU" altLang="en-US" sz="3000" baseline="30000" dirty="0">
                <a:latin typeface="Times New Roman" panose="02020603050405020304" pitchFamily="18" charset="0"/>
                <a:cs typeface="Times New Roman" panose="02020603050405020304" pitchFamily="18" charset="0"/>
              </a:rPr>
              <a:t>-1</a:t>
            </a:r>
            <a:r>
              <a:rPr lang="en-GB" altLang="en-US" sz="3000" dirty="0">
                <a:latin typeface="Times New Roman" panose="02020603050405020304" pitchFamily="18" charset="0"/>
                <a:cs typeface="Times New Roman" panose="02020603050405020304" pitchFamily="18" charset="0"/>
              </a:rPr>
              <a:t>=[1,0,0,0]</a:t>
            </a:r>
            <a:r>
              <a:rPr lang="hu-HU" altLang="en-US" sz="3000" dirty="0">
                <a:latin typeface="Times New Roman" panose="02020603050405020304" pitchFamily="18" charset="0"/>
                <a:cs typeface="Times New Roman" panose="02020603050405020304" pitchFamily="18" charset="0"/>
              </a:rPr>
              <a:t> </a:t>
            </a:r>
            <a:endParaRPr lang="en-GB" altLang="en-US" sz="3000" dirty="0">
              <a:latin typeface="Times New Roman" panose="02020603050405020304" pitchFamily="18" charset="0"/>
              <a:cs typeface="Times New Roman" panose="02020603050405020304" pitchFamily="18" charset="0"/>
            </a:endParaRPr>
          </a:p>
          <a:p>
            <a:endParaRPr lang="en-US" dirty="0"/>
          </a:p>
        </p:txBody>
      </p:sp>
      <p:cxnSp>
        <p:nvCxnSpPr>
          <p:cNvPr id="10" name="Egyenes összekötő 9"/>
          <p:cNvCxnSpPr/>
          <p:nvPr/>
        </p:nvCxnSpPr>
        <p:spPr>
          <a:xfrm>
            <a:off x="1259632" y="3465004"/>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s://upload.wikimedia.org/wikipedia/commons/thumb/8/81/WilliamRowanHamilton.jpeg/220px-WilliamRowanHamilt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1"/>
            <a:ext cx="1602236" cy="195181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791580" y="4365104"/>
            <a:ext cx="270030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3311860" y="3775408"/>
            <a:ext cx="5796644" cy="461665"/>
          </a:xfrm>
          <a:prstGeom prst="rect">
            <a:avLst/>
          </a:prstGeom>
          <a:solidFill>
            <a:schemeClr val="bg1">
              <a:lumMod val="95000"/>
            </a:schemeClr>
          </a:solidFill>
          <a:ln>
            <a:solidFill>
              <a:schemeClr val="tx1"/>
            </a:solidFill>
          </a:ln>
        </p:spPr>
        <p:txBody>
          <a:bodyPr wrap="square">
            <a:spAutoFit/>
          </a:bodyPr>
          <a:lstStyle/>
          <a:p>
            <a:pPr algn="l"/>
            <a:r>
              <a:rPr lang="en-US" altLang="en-US" noProof="1" smtClean="0">
                <a:cs typeface="Times New Roman" panose="02020603050405020304" pitchFamily="18" charset="0"/>
              </a:rPr>
              <a:t>[</a:t>
            </a:r>
            <a:r>
              <a:rPr lang="en-US" altLang="en-US" i="1" noProof="1" smtClean="0">
                <a:cs typeface="Times New Roman" panose="02020603050405020304" pitchFamily="18" charset="0"/>
              </a:rPr>
              <a:t>s</a:t>
            </a:r>
            <a:r>
              <a:rPr lang="en-US" altLang="en-US" baseline="-25000" noProof="1" smtClean="0">
                <a:cs typeface="Times New Roman" panose="02020603050405020304" pitchFamily="18" charset="0"/>
              </a:rPr>
              <a:t>1</a:t>
            </a:r>
            <a:r>
              <a:rPr lang="en-US" altLang="en-US" noProof="1" smtClean="0">
                <a:cs typeface="Times New Roman" panose="02020603050405020304" pitchFamily="18" charset="0"/>
              </a:rPr>
              <a:t>,</a:t>
            </a:r>
            <a:r>
              <a:rPr lang="en-US" altLang="en-US" b="1" i="1" noProof="1" smtClean="0">
                <a:cs typeface="Times New Roman" panose="02020603050405020304" pitchFamily="18" charset="0"/>
              </a:rPr>
              <a:t>d</a:t>
            </a:r>
            <a:r>
              <a:rPr lang="en-US" altLang="en-US" baseline="-25000" noProof="1">
                <a:cs typeface="Times New Roman" panose="02020603050405020304" pitchFamily="18" charset="0"/>
              </a:rPr>
              <a:t>1</a:t>
            </a:r>
            <a:r>
              <a:rPr lang="en-US" altLang="en-US" noProof="1" smtClean="0">
                <a:cs typeface="Times New Roman" panose="02020603050405020304" pitchFamily="18" charset="0"/>
              </a:rPr>
              <a:t>]</a:t>
            </a:r>
            <a:r>
              <a:rPr lang="en-US" altLang="en-US" noProof="1" smtClean="0">
                <a:cs typeface="Times New Roman" panose="02020603050405020304" pitchFamily="18" charset="0"/>
                <a:sym typeface="Symbol"/>
              </a:rPr>
              <a:t>[</a:t>
            </a:r>
            <a:r>
              <a:rPr lang="en-US" altLang="en-US" i="1" noProof="1" smtClean="0">
                <a:cs typeface="Times New Roman" panose="02020603050405020304" pitchFamily="18" charset="0"/>
                <a:sym typeface="Symbol"/>
              </a:rPr>
              <a:t>s</a:t>
            </a:r>
            <a:r>
              <a:rPr lang="en-US" altLang="en-US" baseline="-25000" noProof="1" smtClean="0">
                <a:cs typeface="Times New Roman" panose="02020603050405020304" pitchFamily="18" charset="0"/>
                <a:sym typeface="Symbol"/>
              </a:rPr>
              <a:t>2</a:t>
            </a:r>
            <a:r>
              <a:rPr lang="en-US" altLang="en-US" noProof="1" smtClean="0">
                <a:cs typeface="Times New Roman" panose="02020603050405020304" pitchFamily="18" charset="0"/>
                <a:sym typeface="Symbol"/>
              </a:rPr>
              <a:t>,</a:t>
            </a:r>
            <a:r>
              <a:rPr lang="en-US" altLang="en-US" b="1" i="1" noProof="1" smtClean="0">
                <a:cs typeface="Times New Roman" panose="02020603050405020304" pitchFamily="18" charset="0"/>
                <a:sym typeface="Symbol"/>
              </a:rPr>
              <a:t>d</a:t>
            </a:r>
            <a:r>
              <a:rPr lang="en-US" altLang="en-US" baseline="-25000" noProof="1">
                <a:cs typeface="Times New Roman" panose="02020603050405020304" pitchFamily="18" charset="0"/>
                <a:sym typeface="Symbol"/>
              </a:rPr>
              <a:t>2</a:t>
            </a:r>
            <a:r>
              <a:rPr lang="en-US" altLang="en-US" noProof="1" smtClean="0">
                <a:cs typeface="Times New Roman" panose="02020603050405020304" pitchFamily="18" charset="0"/>
                <a:sym typeface="Symbol"/>
              </a:rPr>
              <a:t>] = [</a:t>
            </a:r>
            <a:r>
              <a:rPr lang="en-US" altLang="en-US" i="1" noProof="1" smtClean="0">
                <a:cs typeface="Times New Roman" panose="02020603050405020304" pitchFamily="18" charset="0"/>
              </a:rPr>
              <a:t>s</a:t>
            </a:r>
            <a:r>
              <a:rPr lang="en-US" altLang="en-US" baseline="-25000" noProof="1" smtClean="0">
                <a:cs typeface="Times New Roman" panose="02020603050405020304" pitchFamily="18" charset="0"/>
              </a:rPr>
              <a:t>1</a:t>
            </a:r>
            <a:r>
              <a:rPr lang="en-US" altLang="en-US" i="1" noProof="1" smtClean="0">
                <a:cs typeface="Times New Roman" panose="02020603050405020304" pitchFamily="18" charset="0"/>
                <a:sym typeface="Symbol"/>
              </a:rPr>
              <a:t>s</a:t>
            </a:r>
            <a:r>
              <a:rPr lang="en-US" altLang="en-US" baseline="-25000" noProof="1" smtClean="0">
                <a:cs typeface="Times New Roman" panose="02020603050405020304" pitchFamily="18" charset="0"/>
                <a:sym typeface="Symbol"/>
              </a:rPr>
              <a:t>2</a:t>
            </a:r>
            <a:r>
              <a:rPr lang="en-US" altLang="en-US" noProof="1" smtClean="0">
                <a:cs typeface="Times New Roman" panose="02020603050405020304" pitchFamily="18" charset="0"/>
                <a:sym typeface="Symbol"/>
              </a:rPr>
              <a:t>-</a:t>
            </a:r>
            <a:r>
              <a:rPr lang="en-US" altLang="en-US" b="1" i="1" noProof="1" smtClean="0">
                <a:cs typeface="Times New Roman" panose="02020603050405020304" pitchFamily="18" charset="0"/>
              </a:rPr>
              <a:t>d</a:t>
            </a:r>
            <a:r>
              <a:rPr lang="en-US" altLang="en-US" baseline="-25000" noProof="1" smtClean="0">
                <a:cs typeface="Times New Roman" panose="02020603050405020304" pitchFamily="18" charset="0"/>
              </a:rPr>
              <a:t>1</a:t>
            </a:r>
            <a:r>
              <a:rPr lang="en-US" altLang="en-US" noProof="1" smtClean="0">
                <a:cs typeface="Times New Roman" panose="02020603050405020304" pitchFamily="18" charset="0"/>
                <a:sym typeface="Symbol"/>
              </a:rPr>
              <a:t></a:t>
            </a:r>
            <a:r>
              <a:rPr lang="en-US" altLang="en-US" b="1" i="1" noProof="1" smtClean="0">
                <a:cs typeface="Times New Roman" panose="02020603050405020304" pitchFamily="18" charset="0"/>
                <a:sym typeface="Symbol"/>
              </a:rPr>
              <a:t>d</a:t>
            </a:r>
            <a:r>
              <a:rPr lang="en-US" altLang="en-US" baseline="-25000" noProof="1" smtClean="0">
                <a:cs typeface="Times New Roman" panose="02020603050405020304" pitchFamily="18" charset="0"/>
                <a:sym typeface="Symbol"/>
              </a:rPr>
              <a:t>2</a:t>
            </a:r>
            <a:r>
              <a:rPr lang="en-US" altLang="en-US" noProof="1" smtClean="0">
                <a:cs typeface="Times New Roman" panose="02020603050405020304" pitchFamily="18" charset="0"/>
                <a:sym typeface="Symbol"/>
              </a:rPr>
              <a:t>, </a:t>
            </a:r>
            <a:r>
              <a:rPr lang="en-US" altLang="en-US" i="1" noProof="1" smtClean="0">
                <a:cs typeface="Times New Roman" panose="02020603050405020304" pitchFamily="18" charset="0"/>
              </a:rPr>
              <a:t>s</a:t>
            </a:r>
            <a:r>
              <a:rPr lang="en-US" altLang="en-US" i="1" baseline="-25000" noProof="1" smtClean="0">
                <a:cs typeface="Times New Roman" panose="02020603050405020304" pitchFamily="18" charset="0"/>
              </a:rPr>
              <a:t>1</a:t>
            </a:r>
            <a:r>
              <a:rPr lang="en-US" altLang="en-US" b="1" i="1" noProof="1" smtClean="0">
                <a:cs typeface="Times New Roman" panose="02020603050405020304" pitchFamily="18" charset="0"/>
                <a:sym typeface="Symbol"/>
              </a:rPr>
              <a:t>d</a:t>
            </a:r>
            <a:r>
              <a:rPr lang="en-US" altLang="en-US" i="1" baseline="-25000" noProof="1" smtClean="0">
                <a:cs typeface="Times New Roman" panose="02020603050405020304" pitchFamily="18" charset="0"/>
                <a:sym typeface="Symbol"/>
              </a:rPr>
              <a:t>2</a:t>
            </a:r>
            <a:r>
              <a:rPr lang="en-US" altLang="en-US" noProof="1" smtClean="0">
                <a:cs typeface="Times New Roman" panose="02020603050405020304" pitchFamily="18" charset="0"/>
                <a:sym typeface="Symbol"/>
              </a:rPr>
              <a:t>+</a:t>
            </a:r>
            <a:r>
              <a:rPr lang="en-US" altLang="en-US" noProof="1">
                <a:cs typeface="Times New Roman" panose="02020603050405020304" pitchFamily="18" charset="0"/>
              </a:rPr>
              <a:t> </a:t>
            </a:r>
            <a:r>
              <a:rPr lang="en-US" altLang="en-US" i="1" noProof="1" smtClean="0">
                <a:cs typeface="Times New Roman" panose="02020603050405020304" pitchFamily="18" charset="0"/>
              </a:rPr>
              <a:t>s</a:t>
            </a:r>
            <a:r>
              <a:rPr lang="en-US" altLang="en-US" baseline="-25000" noProof="1" smtClean="0">
                <a:cs typeface="Times New Roman" panose="02020603050405020304" pitchFamily="18" charset="0"/>
              </a:rPr>
              <a:t>2</a:t>
            </a:r>
            <a:r>
              <a:rPr lang="en-US" altLang="en-US" b="1" i="1" noProof="1" smtClean="0">
                <a:cs typeface="Times New Roman" panose="02020603050405020304" pitchFamily="18" charset="0"/>
                <a:sym typeface="Symbol"/>
              </a:rPr>
              <a:t>d</a:t>
            </a:r>
            <a:r>
              <a:rPr lang="en-US" altLang="en-US" baseline="-25000" noProof="1" smtClean="0">
                <a:cs typeface="Times New Roman" panose="02020603050405020304" pitchFamily="18" charset="0"/>
                <a:sym typeface="Symbol"/>
              </a:rPr>
              <a:t>1</a:t>
            </a:r>
            <a:r>
              <a:rPr lang="en-US" altLang="en-US" noProof="1" smtClean="0">
                <a:cs typeface="Times New Roman" panose="02020603050405020304" pitchFamily="18" charset="0"/>
                <a:sym typeface="Symbol"/>
              </a:rPr>
              <a:t>+ </a:t>
            </a:r>
            <a:r>
              <a:rPr lang="en-US" altLang="en-US" b="1" i="1" noProof="1" smtClean="0">
                <a:cs typeface="Times New Roman" panose="02020603050405020304" pitchFamily="18" charset="0"/>
                <a:sym typeface="Symbol"/>
              </a:rPr>
              <a:t>d</a:t>
            </a:r>
            <a:r>
              <a:rPr lang="en-US" altLang="en-US" baseline="-25000" noProof="1" smtClean="0">
                <a:cs typeface="Times New Roman" panose="02020603050405020304" pitchFamily="18" charset="0"/>
                <a:sym typeface="Symbol"/>
              </a:rPr>
              <a:t>1</a:t>
            </a:r>
            <a:r>
              <a:rPr lang="en-US" altLang="en-US" noProof="1" smtClean="0">
                <a:cs typeface="Times New Roman" panose="02020603050405020304" pitchFamily="18" charset="0"/>
                <a:sym typeface="Symbol"/>
              </a:rPr>
              <a:t>×</a:t>
            </a:r>
            <a:r>
              <a:rPr lang="en-US" altLang="en-US" b="1" i="1" noProof="1" smtClean="0">
                <a:cs typeface="Times New Roman" panose="02020603050405020304" pitchFamily="18" charset="0"/>
                <a:sym typeface="Symbol"/>
              </a:rPr>
              <a:t>d</a:t>
            </a:r>
            <a:r>
              <a:rPr lang="en-US" altLang="en-US" baseline="-25000" noProof="1" smtClean="0">
                <a:cs typeface="Times New Roman" panose="02020603050405020304" pitchFamily="18" charset="0"/>
                <a:sym typeface="Symbol"/>
              </a:rPr>
              <a:t>2</a:t>
            </a:r>
            <a:r>
              <a:rPr lang="en-US" altLang="en-US" noProof="1" smtClean="0">
                <a:cs typeface="Times New Roman" panose="02020603050405020304" pitchFamily="18" charset="0"/>
                <a:sym typeface="Symbol"/>
              </a:rPr>
              <a:t>]</a:t>
            </a:r>
            <a:endParaRPr lang="en-US" altLang="en-US" noProof="1">
              <a:cs typeface="Times New Roman" panose="02020603050405020304" pitchFamily="18" charset="0"/>
            </a:endParaRPr>
          </a:p>
        </p:txBody>
      </p:sp>
    </p:spTree>
    <p:extLst>
      <p:ext uri="{BB962C8B-B14F-4D97-AF65-F5344CB8AC3E}">
        <p14:creationId xmlns:p14="http://schemas.microsoft.com/office/powerpoint/2010/main" val="31451412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Mire jó a </a:t>
            </a:r>
            <a:r>
              <a:rPr lang="hu-HU" dirty="0" err="1" smtClean="0">
                <a:solidFill>
                  <a:srgbClr val="FF0000"/>
                </a:solidFill>
              </a:rPr>
              <a:t>kvaternió</a:t>
            </a:r>
            <a:r>
              <a:rPr lang="hu-HU" dirty="0" smtClean="0">
                <a:solidFill>
                  <a:srgbClr val="FF0000"/>
                </a:solidFill>
              </a:rPr>
              <a:t>: </a:t>
            </a:r>
            <a:r>
              <a:rPr lang="hu-HU" altLang="en-US" dirty="0">
                <a:solidFill>
                  <a:srgbClr val="FF0000"/>
                </a:solidFill>
                <a:latin typeface="Times New Roman" panose="02020603050405020304" pitchFamily="18" charset="0"/>
                <a:cs typeface="Times New Roman" panose="02020603050405020304" pitchFamily="18" charset="0"/>
                <a:sym typeface="Symbol" pitchFamily="18" charset="2"/>
              </a:rPr>
              <a:t> </a:t>
            </a:r>
            <a:r>
              <a:rPr lang="hu-HU" altLang="en-US" dirty="0" smtClean="0">
                <a:solidFill>
                  <a:srgbClr val="FF0000"/>
                </a:solidFill>
                <a:latin typeface="Times New Roman" panose="02020603050405020304" pitchFamily="18" charset="0"/>
                <a:cs typeface="Times New Roman" panose="02020603050405020304" pitchFamily="18" charset="0"/>
                <a:sym typeface="Symbol" pitchFamily="18" charset="2"/>
              </a:rPr>
              <a:t>szöggel </a:t>
            </a:r>
            <a:r>
              <a:rPr lang="hu-HU" dirty="0" smtClean="0">
                <a:solidFill>
                  <a:srgbClr val="FF0000"/>
                </a:solidFill>
              </a:rPr>
              <a:t>az origón átmenő </a:t>
            </a:r>
            <a:r>
              <a:rPr lang="en-US" i="1" dirty="0" smtClean="0">
                <a:solidFill>
                  <a:srgbClr val="FF0000"/>
                </a:solidFill>
              </a:rPr>
              <a:t>d</a:t>
            </a:r>
            <a:r>
              <a:rPr lang="hu-HU" dirty="0" smtClean="0">
                <a:solidFill>
                  <a:srgbClr val="FF0000"/>
                </a:solidFill>
              </a:rPr>
              <a:t> irányú tengely körül</a:t>
            </a:r>
            <a:endParaRPr lang="en-US" dirty="0">
              <a:solidFill>
                <a:srgbClr val="FF0000"/>
              </a:solidFill>
            </a:endParaRPr>
          </a:p>
        </p:txBody>
      </p:sp>
      <p:sp>
        <p:nvSpPr>
          <p:cNvPr id="3" name="Tartalom helye 2"/>
          <p:cNvSpPr>
            <a:spLocks noGrp="1"/>
          </p:cNvSpPr>
          <p:nvPr>
            <p:ph idx="1"/>
          </p:nvPr>
        </p:nvSpPr>
        <p:spPr>
          <a:xfrm>
            <a:off x="107504" y="1600200"/>
            <a:ext cx="9036496" cy="5257800"/>
          </a:xfrm>
        </p:spPr>
        <p:txBody>
          <a:bodyPr>
            <a:normAutofit/>
          </a:bodyPr>
          <a:lstStyle/>
          <a:p>
            <a:pPr marL="0" indent="0">
              <a:buNone/>
            </a:pPr>
            <a:r>
              <a:rPr lang="en-GB" altLang="en-US" b="1" i="1" dirty="0">
                <a:latin typeface="Times New Roman" panose="02020603050405020304" pitchFamily="18" charset="0"/>
                <a:cs typeface="Times New Roman" panose="02020603050405020304" pitchFamily="18" charset="0"/>
              </a:rPr>
              <a:t>q</a:t>
            </a:r>
            <a:r>
              <a:rPr lang="hu-HU" altLang="en-US" dirty="0">
                <a:latin typeface="Times New Roman" panose="02020603050405020304" pitchFamily="18" charset="0"/>
                <a:cs typeface="Times New Roman" panose="02020603050405020304" pitchFamily="18" charset="0"/>
              </a:rPr>
              <a:t> </a:t>
            </a:r>
            <a:r>
              <a:rPr lang="en-GB" altLang="en-US" dirty="0">
                <a:latin typeface="Times New Roman" panose="02020603050405020304" pitchFamily="18" charset="0"/>
                <a:cs typeface="Times New Roman" panose="02020603050405020304" pitchFamily="18" charset="0"/>
              </a:rPr>
              <a:t>= </a:t>
            </a:r>
            <a:r>
              <a:rPr lang="en-GB" altLang="en-US" dirty="0">
                <a:latin typeface="Times New Roman" panose="02020603050405020304" pitchFamily="18" charset="0"/>
                <a:cs typeface="Times New Roman" panose="02020603050405020304" pitchFamily="18" charset="0"/>
                <a:sym typeface="Symbol" pitchFamily="18" charset="2"/>
              </a:rPr>
              <a:t>[cos(</a:t>
            </a:r>
            <a:r>
              <a:rPr lang="hu-HU" altLang="en-US" dirty="0">
                <a:latin typeface="Times New Roman" panose="02020603050405020304" pitchFamily="18" charset="0"/>
                <a:cs typeface="Times New Roman" panose="02020603050405020304" pitchFamily="18" charset="0"/>
                <a:sym typeface="Symbol" pitchFamily="18" charset="2"/>
              </a:rPr>
              <a:t></a:t>
            </a:r>
            <a:r>
              <a:rPr lang="en-GB" altLang="en-US" dirty="0">
                <a:latin typeface="Times New Roman" panose="02020603050405020304" pitchFamily="18" charset="0"/>
                <a:cs typeface="Times New Roman" panose="02020603050405020304" pitchFamily="18" charset="0"/>
                <a:sym typeface="Symbol" pitchFamily="18" charset="2"/>
              </a:rPr>
              <a:t>/2), </a:t>
            </a:r>
            <a:r>
              <a:rPr lang="en-GB" altLang="en-US" b="1" i="1" dirty="0" smtClean="0">
                <a:latin typeface="Times New Roman" panose="02020603050405020304" pitchFamily="18" charset="0"/>
                <a:cs typeface="Times New Roman" panose="02020603050405020304" pitchFamily="18" charset="0"/>
              </a:rPr>
              <a:t>d </a:t>
            </a:r>
            <a:r>
              <a:rPr lang="en-GB" altLang="en-US" dirty="0">
                <a:latin typeface="Times New Roman" panose="02020603050405020304" pitchFamily="18" charset="0"/>
                <a:cs typeface="Times New Roman" panose="02020603050405020304" pitchFamily="18" charset="0"/>
                <a:sym typeface="Symbol" pitchFamily="18" charset="2"/>
              </a:rPr>
              <a:t>sin(</a:t>
            </a:r>
            <a:r>
              <a:rPr lang="hu-HU" altLang="en-US" dirty="0">
                <a:latin typeface="Times New Roman" panose="02020603050405020304" pitchFamily="18" charset="0"/>
                <a:cs typeface="Times New Roman" panose="02020603050405020304" pitchFamily="18" charset="0"/>
                <a:sym typeface="Symbol" pitchFamily="18" charset="2"/>
              </a:rPr>
              <a:t></a:t>
            </a:r>
            <a:r>
              <a:rPr lang="en-GB" altLang="en-US" dirty="0">
                <a:latin typeface="Times New Roman" panose="02020603050405020304" pitchFamily="18" charset="0"/>
                <a:cs typeface="Times New Roman" panose="02020603050405020304" pitchFamily="18" charset="0"/>
                <a:sym typeface="Symbol" pitchFamily="18" charset="2"/>
              </a:rPr>
              <a:t>/2)], </a:t>
            </a:r>
            <a:r>
              <a:rPr lang="hu-HU" altLang="en-US" dirty="0">
                <a:latin typeface="Times New Roman" panose="02020603050405020304" pitchFamily="18" charset="0"/>
                <a:cs typeface="Times New Roman" panose="02020603050405020304" pitchFamily="18" charset="0"/>
                <a:sym typeface="Symbol" pitchFamily="18" charset="2"/>
              </a:rPr>
              <a:t>    </a:t>
            </a:r>
            <a:r>
              <a:rPr lang="en-US" altLang="en-US" dirty="0" smtClean="0">
                <a:latin typeface="Times New Roman" panose="02020603050405020304" pitchFamily="18" charset="0"/>
                <a:cs typeface="Times New Roman" panose="02020603050405020304" pitchFamily="18" charset="0"/>
                <a:sym typeface="Symbol" pitchFamily="18" charset="2"/>
              </a:rPr>
              <a:t>|</a:t>
            </a:r>
            <a:r>
              <a:rPr lang="en-GB" altLang="en-US" b="1" i="1" dirty="0" smtClean="0">
                <a:latin typeface="Times New Roman" panose="02020603050405020304" pitchFamily="18" charset="0"/>
                <a:cs typeface="Times New Roman" panose="02020603050405020304" pitchFamily="18" charset="0"/>
                <a:sym typeface="Symbol" pitchFamily="18" charset="2"/>
              </a:rPr>
              <a:t>d</a:t>
            </a:r>
            <a:r>
              <a:rPr lang="en-GB" altLang="en-US" dirty="0" smtClean="0">
                <a:latin typeface="Times New Roman" panose="02020603050405020304" pitchFamily="18" charset="0"/>
                <a:cs typeface="Times New Roman" panose="02020603050405020304" pitchFamily="18" charset="0"/>
                <a:sym typeface="Symbol" pitchFamily="18" charset="2"/>
              </a:rPr>
              <a:t>| </a:t>
            </a:r>
            <a:r>
              <a:rPr lang="en-GB" altLang="en-US" dirty="0">
                <a:latin typeface="Times New Roman" panose="02020603050405020304" pitchFamily="18" charset="0"/>
                <a:cs typeface="Times New Roman" panose="02020603050405020304" pitchFamily="18" charset="0"/>
                <a:sym typeface="Symbol" pitchFamily="18" charset="2"/>
              </a:rPr>
              <a:t>= 1</a:t>
            </a:r>
            <a:endParaRPr lang="hu-HU" altLang="en-US" dirty="0">
              <a:latin typeface="Times New Roman" panose="02020603050405020304" pitchFamily="18" charset="0"/>
              <a:cs typeface="Times New Roman" panose="02020603050405020304" pitchFamily="18" charset="0"/>
            </a:endParaRPr>
          </a:p>
          <a:p>
            <a:pPr marL="0" indent="0">
              <a:buNone/>
            </a:pPr>
            <a:r>
              <a:rPr lang="en-GB" altLang="en-US" b="1" i="1" dirty="0">
                <a:latin typeface="Times New Roman" panose="02020603050405020304" pitchFamily="18" charset="0"/>
                <a:cs typeface="Times New Roman" panose="02020603050405020304" pitchFamily="18" charset="0"/>
              </a:rPr>
              <a:t>q</a:t>
            </a:r>
            <a:r>
              <a:rPr lang="en-GB" altLang="en-US" dirty="0">
                <a:latin typeface="Times New Roman" panose="02020603050405020304" pitchFamily="18" charset="0"/>
                <a:cs typeface="Times New Roman" panose="02020603050405020304" pitchFamily="18" charset="0"/>
                <a:sym typeface="Symbol" pitchFamily="18" charset="2"/>
              </a:rPr>
              <a:t></a:t>
            </a:r>
            <a:r>
              <a:rPr lang="en-GB" altLang="en-US" dirty="0">
                <a:latin typeface="Times New Roman" panose="02020603050405020304" pitchFamily="18" charset="0"/>
                <a:cs typeface="Times New Roman" panose="02020603050405020304" pitchFamily="18" charset="0"/>
              </a:rPr>
              <a:t>[</a:t>
            </a:r>
            <a:r>
              <a:rPr lang="hu-HU" altLang="en-US" dirty="0">
                <a:latin typeface="Times New Roman" panose="02020603050405020304" pitchFamily="18" charset="0"/>
                <a:cs typeface="Times New Roman" panose="02020603050405020304" pitchFamily="18" charset="0"/>
              </a:rPr>
              <a:t>0</a:t>
            </a:r>
            <a:r>
              <a:rPr lang="en-GB" altLang="en-US" i="1" dirty="0">
                <a:latin typeface="Times New Roman" panose="02020603050405020304" pitchFamily="18" charset="0"/>
                <a:cs typeface="Times New Roman" panose="02020603050405020304" pitchFamily="18" charset="0"/>
              </a:rPr>
              <a:t>,</a:t>
            </a:r>
            <a:r>
              <a:rPr lang="hu-HU" altLang="en-US" b="1" i="1" dirty="0">
                <a:latin typeface="Times New Roman" panose="02020603050405020304" pitchFamily="18" charset="0"/>
                <a:cs typeface="Times New Roman" panose="02020603050405020304" pitchFamily="18" charset="0"/>
              </a:rPr>
              <a:t>u</a:t>
            </a:r>
            <a:r>
              <a:rPr lang="en-GB" altLang="en-US" dirty="0">
                <a:latin typeface="Times New Roman" panose="02020603050405020304" pitchFamily="18" charset="0"/>
                <a:cs typeface="Times New Roman" panose="02020603050405020304" pitchFamily="18" charset="0"/>
              </a:rPr>
              <a:t>]</a:t>
            </a:r>
            <a:r>
              <a:rPr lang="en-GB" altLang="en-US" dirty="0">
                <a:latin typeface="Times New Roman" panose="02020603050405020304" pitchFamily="18" charset="0"/>
                <a:cs typeface="Times New Roman" panose="02020603050405020304" pitchFamily="18" charset="0"/>
                <a:sym typeface="Symbol" pitchFamily="18" charset="2"/>
              </a:rPr>
              <a:t></a:t>
            </a:r>
            <a:r>
              <a:rPr lang="hu-HU" altLang="en-US" b="1" i="1" dirty="0">
                <a:latin typeface="Times New Roman" panose="02020603050405020304" pitchFamily="18" charset="0"/>
                <a:cs typeface="Times New Roman" panose="02020603050405020304" pitchFamily="18" charset="0"/>
              </a:rPr>
              <a:t>q</a:t>
            </a:r>
            <a:r>
              <a:rPr lang="hu-HU" altLang="en-US" baseline="30000" dirty="0">
                <a:latin typeface="Times New Roman" panose="02020603050405020304" pitchFamily="18" charset="0"/>
                <a:cs typeface="Times New Roman" panose="02020603050405020304" pitchFamily="18" charset="0"/>
              </a:rPr>
              <a:t>-1 </a:t>
            </a:r>
            <a:r>
              <a:rPr lang="en-GB" altLang="en-US" dirty="0">
                <a:latin typeface="Times New Roman" panose="02020603050405020304" pitchFamily="18" charset="0"/>
                <a:cs typeface="Times New Roman" panose="02020603050405020304" pitchFamily="18" charset="0"/>
              </a:rPr>
              <a:t>= [</a:t>
            </a:r>
            <a:r>
              <a:rPr lang="hu-HU" altLang="en-US" dirty="0">
                <a:latin typeface="Times New Roman" panose="02020603050405020304" pitchFamily="18" charset="0"/>
                <a:cs typeface="Times New Roman" panose="02020603050405020304" pitchFamily="18" charset="0"/>
              </a:rPr>
              <a:t>0</a:t>
            </a:r>
            <a:r>
              <a:rPr lang="en-GB" altLang="en-US" i="1" dirty="0">
                <a:latin typeface="Times New Roman" panose="02020603050405020304" pitchFamily="18" charset="0"/>
                <a:cs typeface="Times New Roman" panose="02020603050405020304" pitchFamily="18" charset="0"/>
              </a:rPr>
              <a:t>,</a:t>
            </a:r>
            <a:r>
              <a:rPr lang="hu-HU" altLang="en-US" b="1" i="1" dirty="0">
                <a:latin typeface="Times New Roman" panose="02020603050405020304" pitchFamily="18" charset="0"/>
                <a:cs typeface="Times New Roman" panose="02020603050405020304" pitchFamily="18" charset="0"/>
              </a:rPr>
              <a:t>v</a:t>
            </a:r>
            <a:r>
              <a:rPr lang="en-GB" altLang="en-US" dirty="0" smtClean="0">
                <a:latin typeface="Times New Roman" panose="02020603050405020304" pitchFamily="18" charset="0"/>
                <a:cs typeface="Times New Roman" panose="02020603050405020304" pitchFamily="18" charset="0"/>
              </a:rPr>
              <a:t>],  </a:t>
            </a:r>
            <a:r>
              <a:rPr lang="hu-HU" altLang="en-US" b="1" i="1" dirty="0" smtClean="0">
                <a:latin typeface="Times New Roman" panose="02020603050405020304" pitchFamily="18" charset="0"/>
                <a:cs typeface="Times New Roman" panose="02020603050405020304" pitchFamily="18" charset="0"/>
              </a:rPr>
              <a:t>v</a:t>
            </a:r>
            <a:r>
              <a:rPr lang="hu-HU" altLang="en-US" b="1" i="1" dirty="0" smtClean="0"/>
              <a:t> </a:t>
            </a:r>
            <a:r>
              <a:rPr lang="hu-HU" altLang="en-US" dirty="0"/>
              <a:t>az </a:t>
            </a:r>
            <a:r>
              <a:rPr lang="hu-HU" altLang="en-US" b="1" i="1" dirty="0">
                <a:latin typeface="Times New Roman" panose="02020603050405020304" pitchFamily="18" charset="0"/>
                <a:cs typeface="Times New Roman" panose="02020603050405020304" pitchFamily="18" charset="0"/>
              </a:rPr>
              <a:t>u</a:t>
            </a:r>
            <a:r>
              <a:rPr lang="hu-HU" altLang="en-US" dirty="0"/>
              <a:t> elforgatottja a </a:t>
            </a:r>
            <a:r>
              <a:rPr lang="en-GB" altLang="en-US" b="1" i="1" dirty="0" smtClean="0">
                <a:latin typeface="Times New Roman" panose="02020603050405020304" pitchFamily="18" charset="0"/>
                <a:cs typeface="Times New Roman" panose="02020603050405020304" pitchFamily="18" charset="0"/>
              </a:rPr>
              <a:t>d</a:t>
            </a:r>
            <a:r>
              <a:rPr lang="hu-HU" altLang="en-US" dirty="0" smtClean="0"/>
              <a:t> </a:t>
            </a:r>
            <a:r>
              <a:rPr lang="hu-HU" altLang="en-US" dirty="0"/>
              <a:t>körül </a:t>
            </a:r>
            <a:r>
              <a:rPr lang="hu-HU" altLang="en-US" dirty="0">
                <a:sym typeface="Symbol" pitchFamily="18" charset="2"/>
              </a:rPr>
              <a:t> </a:t>
            </a:r>
            <a:r>
              <a:rPr lang="en-US" altLang="en-US" dirty="0" smtClean="0">
                <a:sym typeface="Symbol" pitchFamily="18" charset="2"/>
              </a:rPr>
              <a:t>-</a:t>
            </a:r>
            <a:r>
              <a:rPr lang="en-US" altLang="en-US" dirty="0" err="1" smtClean="0">
                <a:sym typeface="Symbol" pitchFamily="18" charset="2"/>
              </a:rPr>
              <a:t>val</a:t>
            </a:r>
            <a:endParaRPr lang="en-US" altLang="en-US" dirty="0" smtClean="0">
              <a:sym typeface="Symbol" pitchFamily="18" charset="2"/>
            </a:endParaRPr>
          </a:p>
          <a:p>
            <a:pPr marL="0" indent="0">
              <a:buNone/>
            </a:pPr>
            <a:endParaRPr lang="en-US" altLang="en-US" sz="2800" dirty="0" smtClean="0"/>
          </a:p>
          <a:p>
            <a:pPr marL="0" indent="0">
              <a:buNone/>
            </a:pPr>
            <a:r>
              <a:rPr lang="hu-HU" altLang="en-US" sz="2800" dirty="0" smtClean="0"/>
              <a:t>Példa</a:t>
            </a:r>
            <a:r>
              <a:rPr lang="en-US" altLang="en-US" sz="2800" dirty="0" smtClean="0"/>
              <a:t>: </a:t>
            </a:r>
            <a:r>
              <a:rPr lang="en-US" altLang="en-US" sz="2800" b="1" i="1" dirty="0" smtClean="0">
                <a:latin typeface="Times New Roman" panose="02020603050405020304" pitchFamily="18" charset="0"/>
                <a:cs typeface="Times New Roman" panose="02020603050405020304" pitchFamily="18" charset="0"/>
              </a:rPr>
              <a:t>u</a:t>
            </a:r>
            <a:r>
              <a:rPr lang="en-US" altLang="en-US" sz="2800" i="1" dirty="0" smtClean="0">
                <a:latin typeface="Times New Roman" panose="02020603050405020304" pitchFamily="18" charset="0"/>
                <a:cs typeface="Times New Roman" panose="02020603050405020304" pitchFamily="18" charset="0"/>
              </a:rPr>
              <a:t>=</a:t>
            </a:r>
            <a:r>
              <a:rPr lang="hu-HU" altLang="en-US" sz="2800" dirty="0" smtClean="0">
                <a:latin typeface="Times New Roman" panose="02020603050405020304" pitchFamily="18" charset="0"/>
                <a:cs typeface="Times New Roman" panose="02020603050405020304" pitchFamily="18" charset="0"/>
              </a:rPr>
              <a:t>(</a:t>
            </a:r>
            <a:r>
              <a:rPr lang="en-US" altLang="en-US" sz="2800" dirty="0" smtClean="0">
                <a:latin typeface="Times New Roman" panose="02020603050405020304" pitchFamily="18" charset="0"/>
                <a:cs typeface="Times New Roman" panose="02020603050405020304" pitchFamily="18" charset="0"/>
              </a:rPr>
              <a:t>1, </a:t>
            </a:r>
            <a:r>
              <a:rPr lang="en-US" altLang="en-US" sz="2800" dirty="0">
                <a:latin typeface="Times New Roman" panose="02020603050405020304" pitchFamily="18" charset="0"/>
                <a:cs typeface="Times New Roman" panose="02020603050405020304" pitchFamily="18" charset="0"/>
              </a:rPr>
              <a:t>0, </a:t>
            </a:r>
            <a:r>
              <a:rPr lang="en-US" altLang="en-US" sz="2800" dirty="0" smtClean="0">
                <a:latin typeface="Times New Roman" panose="02020603050405020304" pitchFamily="18" charset="0"/>
                <a:cs typeface="Times New Roman" panose="02020603050405020304" pitchFamily="18" charset="0"/>
              </a:rPr>
              <a:t>0</a:t>
            </a:r>
            <a:r>
              <a:rPr lang="hu-HU" altLang="en-US" sz="2800" dirty="0" smtClean="0">
                <a:latin typeface="Times New Roman" panose="02020603050405020304" pitchFamily="18" charset="0"/>
                <a:cs typeface="Times New Roman" panose="02020603050405020304" pitchFamily="18" charset="0"/>
              </a:rPr>
              <a:t>)</a:t>
            </a:r>
            <a:r>
              <a:rPr lang="en-US" altLang="en-US" sz="2800" dirty="0" smtClean="0">
                <a:latin typeface="Times New Roman" panose="02020603050405020304" pitchFamily="18" charset="0"/>
                <a:cs typeface="Times New Roman" panose="02020603050405020304" pitchFamily="18" charset="0"/>
              </a:rPr>
              <a:t> </a:t>
            </a:r>
            <a:r>
              <a:rPr lang="hu-HU" altLang="en-US" sz="2800" dirty="0" smtClean="0"/>
              <a:t>z tengely körüli forgatás</a:t>
            </a:r>
            <a:r>
              <a:rPr lang="en-US" altLang="en-US" sz="2800" dirty="0" smtClean="0"/>
              <a:t>a </a:t>
            </a:r>
            <a:r>
              <a:rPr lang="en-US" altLang="en-US" sz="2800" b="1" i="1" dirty="0" smtClean="0">
                <a:latin typeface="Times New Roman" panose="02020603050405020304" pitchFamily="18" charset="0"/>
                <a:cs typeface="Times New Roman" panose="02020603050405020304" pitchFamily="18" charset="0"/>
              </a:rPr>
              <a:t>d</a:t>
            </a:r>
            <a:r>
              <a:rPr lang="en-US" altLang="en-US" sz="2800" dirty="0" smtClean="0">
                <a:latin typeface="Times New Roman" panose="02020603050405020304" pitchFamily="18" charset="0"/>
                <a:cs typeface="Times New Roman" panose="02020603050405020304" pitchFamily="18" charset="0"/>
              </a:rPr>
              <a:t>=</a:t>
            </a:r>
            <a:r>
              <a:rPr lang="hu-HU" altLang="en-US" sz="2800" dirty="0">
                <a:latin typeface="Times New Roman" panose="02020603050405020304" pitchFamily="18" charset="0"/>
                <a:cs typeface="Times New Roman" panose="02020603050405020304" pitchFamily="18" charset="0"/>
              </a:rPr>
              <a:t>(</a:t>
            </a:r>
            <a:r>
              <a:rPr lang="en-US" altLang="en-US" sz="2800" dirty="0" smtClean="0">
                <a:latin typeface="Times New Roman" panose="02020603050405020304" pitchFamily="18" charset="0"/>
                <a:cs typeface="Times New Roman" panose="02020603050405020304" pitchFamily="18" charset="0"/>
              </a:rPr>
              <a:t>0, 0, 1</a:t>
            </a:r>
            <a:r>
              <a:rPr lang="hu-HU" altLang="en-US" sz="2800" dirty="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a:p>
            <a:pPr marL="0" indent="0">
              <a:buNone/>
            </a:pPr>
            <a:r>
              <a:rPr lang="en-US" altLang="en-US" sz="2700" b="1" i="1" dirty="0" smtClean="0">
                <a:latin typeface="Times New Roman" panose="02020603050405020304" pitchFamily="18" charset="0"/>
                <a:cs typeface="Times New Roman" panose="02020603050405020304" pitchFamily="18" charset="0"/>
              </a:rPr>
              <a:t>q</a:t>
            </a:r>
            <a:r>
              <a:rPr lang="en-US" altLang="en-US" sz="2700" i="1" dirty="0" smtClean="0">
                <a:latin typeface="Times New Roman" panose="02020603050405020304" pitchFamily="18" charset="0"/>
                <a:cs typeface="Times New Roman" panose="02020603050405020304" pitchFamily="18" charset="0"/>
              </a:rPr>
              <a:t>=</a:t>
            </a:r>
            <a:r>
              <a:rPr lang="en-US" altLang="en-US" sz="2700" b="1" dirty="0" smtClean="0">
                <a:latin typeface="Times New Roman" panose="02020603050405020304" pitchFamily="18" charset="0"/>
                <a:cs typeface="Times New Roman" panose="02020603050405020304" pitchFamily="18" charset="0"/>
              </a:rPr>
              <a:t>[</a:t>
            </a:r>
            <a:r>
              <a:rPr lang="en-GB" altLang="en-US" sz="2700" dirty="0">
                <a:latin typeface="Times New Roman" panose="02020603050405020304" pitchFamily="18" charset="0"/>
                <a:cs typeface="Times New Roman" panose="02020603050405020304" pitchFamily="18" charset="0"/>
                <a:sym typeface="Symbol" pitchFamily="18" charset="2"/>
              </a:rPr>
              <a:t>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 0, 0,</a:t>
            </a:r>
            <a:r>
              <a:rPr lang="en-GB" altLang="en-US" sz="2700" dirty="0">
                <a:latin typeface="Times New Roman" panose="02020603050405020304" pitchFamily="18" charset="0"/>
                <a:cs typeface="Times New Roman" panose="02020603050405020304" pitchFamily="18" charset="0"/>
                <a:sym typeface="Symbol" pitchFamily="18" charset="2"/>
              </a:rPr>
              <a:t> sin(</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rPr>
              <a:t>[</a:t>
            </a:r>
            <a:r>
              <a:rPr lang="hu-HU" altLang="en-US" sz="2700" dirty="0">
                <a:latin typeface="Times New Roman" panose="02020603050405020304" pitchFamily="18" charset="0"/>
                <a:cs typeface="Times New Roman" panose="02020603050405020304" pitchFamily="18" charset="0"/>
              </a:rPr>
              <a:t>0</a:t>
            </a:r>
            <a:r>
              <a:rPr lang="en-GB" altLang="en-US" sz="2700" i="1" dirty="0">
                <a:latin typeface="Times New Roman" panose="02020603050405020304" pitchFamily="18" charset="0"/>
                <a:cs typeface="Times New Roman" panose="02020603050405020304" pitchFamily="18" charset="0"/>
              </a:rPr>
              <a:t>,</a:t>
            </a:r>
            <a:r>
              <a:rPr lang="hu-HU" altLang="en-US" sz="2700" b="1" i="1" dirty="0">
                <a:latin typeface="Times New Roman" panose="02020603050405020304" pitchFamily="18" charset="0"/>
                <a:cs typeface="Times New Roman" panose="02020603050405020304" pitchFamily="18" charset="0"/>
              </a:rPr>
              <a:t>u</a:t>
            </a:r>
            <a:r>
              <a:rPr lang="en-GB" altLang="en-US" sz="2700" dirty="0" smtClean="0">
                <a:latin typeface="Times New Roman" panose="02020603050405020304" pitchFamily="18" charset="0"/>
                <a:cs typeface="Times New Roman" panose="02020603050405020304" pitchFamily="18" charset="0"/>
              </a:rPr>
              <a:t>]</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US" altLang="en-US" sz="2700" b="1" dirty="0" smtClean="0">
                <a:latin typeface="Times New Roman" panose="02020603050405020304" pitchFamily="18" charset="0"/>
                <a:cs typeface="Times New Roman" panose="02020603050405020304" pitchFamily="18" charset="0"/>
              </a:rPr>
              <a:t>[</a:t>
            </a:r>
            <a:r>
              <a:rPr lang="en-GB" altLang="en-US" sz="2700" dirty="0">
                <a:latin typeface="Times New Roman" panose="02020603050405020304" pitchFamily="18" charset="0"/>
                <a:cs typeface="Times New Roman" panose="02020603050405020304" pitchFamily="18" charset="0"/>
                <a:sym typeface="Symbol" pitchFamily="18" charset="2"/>
              </a:rPr>
              <a:t>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 0, 0, </a:t>
            </a:r>
            <a:r>
              <a:rPr lang="en-GB" altLang="en-US" sz="2700" dirty="0" smtClean="0">
                <a:latin typeface="Times New Roman" panose="02020603050405020304" pitchFamily="18" charset="0"/>
                <a:cs typeface="Times New Roman" panose="02020603050405020304" pitchFamily="18" charset="0"/>
                <a:sym typeface="Symbol" pitchFamily="18" charset="2"/>
              </a:rPr>
              <a:t>-sin</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a:t>
            </a:r>
          </a:p>
          <a:p>
            <a:pPr marL="0" indent="0">
              <a:buNone/>
            </a:pPr>
            <a:r>
              <a:rPr lang="en-GB" altLang="en-US" sz="2700" dirty="0">
                <a:latin typeface="Times New Roman" panose="02020603050405020304" pitchFamily="18" charset="0"/>
                <a:cs typeface="Times New Roman" panose="02020603050405020304" pitchFamily="18" charset="0"/>
                <a:sym typeface="Symbol" pitchFamily="18" charset="2"/>
              </a:rPr>
              <a:t> </a:t>
            </a:r>
            <a:r>
              <a:rPr lang="en-GB" altLang="en-US" sz="2700" dirty="0" smtClean="0">
                <a:latin typeface="Times New Roman" panose="02020603050405020304" pitchFamily="18" charset="0"/>
                <a:cs typeface="Times New Roman" panose="02020603050405020304" pitchFamily="18" charset="0"/>
                <a:sym typeface="Symbol" pitchFamily="18" charset="2"/>
              </a:rPr>
              <a:t> =   (</a:t>
            </a:r>
            <a:r>
              <a:rPr lang="en-GB" altLang="en-US" sz="2700" dirty="0">
                <a:latin typeface="Times New Roman" panose="02020603050405020304" pitchFamily="18" charset="0"/>
                <a:cs typeface="Times New Roman" panose="02020603050405020304" pitchFamily="18" charset="0"/>
                <a:sym typeface="Symbol" pitchFamily="18" charset="2"/>
              </a:rPr>
              <a:t>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)+sin</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a:t>
            </a:r>
            <a:r>
              <a:rPr lang="en-GB" altLang="en-US" sz="2700" b="1" i="1" dirty="0" smtClean="0">
                <a:latin typeface="Times New Roman" panose="02020603050405020304" pitchFamily="18" charset="0"/>
                <a:cs typeface="Times New Roman" panose="02020603050405020304" pitchFamily="18" charset="0"/>
                <a:sym typeface="Symbol" pitchFamily="18" charset="2"/>
              </a:rPr>
              <a:t>k</a:t>
            </a:r>
            <a:r>
              <a:rPr lang="en-GB" altLang="en-US" sz="2700" dirty="0" smtClean="0">
                <a:latin typeface="Times New Roman" panose="02020603050405020304" pitchFamily="18" charset="0"/>
                <a:cs typeface="Times New Roman" panose="02020603050405020304" pitchFamily="18" charset="0"/>
                <a:sym typeface="Symbol" pitchFamily="18" charset="2"/>
              </a:rPr>
              <a:t>)       </a:t>
            </a:r>
            <a:r>
              <a:rPr lang="en-GB" altLang="en-US" sz="2700" b="1" i="1" dirty="0" err="1" smtClean="0">
                <a:latin typeface="Times New Roman" panose="02020603050405020304" pitchFamily="18" charset="0"/>
                <a:cs typeface="Times New Roman" panose="02020603050405020304" pitchFamily="18" charset="0"/>
              </a:rPr>
              <a:t>i</a:t>
            </a:r>
            <a:r>
              <a:rPr lang="en-GB" altLang="en-US" sz="2700" b="1" i="1" dirty="0" smtClean="0">
                <a:latin typeface="Times New Roman" panose="02020603050405020304" pitchFamily="18" charset="0"/>
                <a:cs typeface="Times New Roman" panose="02020603050405020304" pitchFamily="18" charset="0"/>
              </a:rPr>
              <a:t>   </a:t>
            </a:r>
            <a:r>
              <a:rPr lang="en-GB" altLang="en-US" sz="2700" dirty="0" smtClean="0">
                <a:latin typeface="Times New Roman" panose="02020603050405020304" pitchFamily="18" charset="0"/>
                <a:cs typeface="Times New Roman" panose="02020603050405020304" pitchFamily="18" charset="0"/>
                <a:sym typeface="Symbol" pitchFamily="18" charset="2"/>
              </a:rPr>
              <a:t>  (</a:t>
            </a:r>
            <a:r>
              <a:rPr lang="en-GB" altLang="en-US" sz="2700" dirty="0">
                <a:latin typeface="Times New Roman" panose="02020603050405020304" pitchFamily="18" charset="0"/>
                <a:cs typeface="Times New Roman" panose="02020603050405020304" pitchFamily="18" charset="0"/>
                <a:sym typeface="Symbol" pitchFamily="18" charset="2"/>
              </a:rPr>
              <a:t>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 - sin</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b="1" i="1" dirty="0">
                <a:latin typeface="Times New Roman" panose="02020603050405020304" pitchFamily="18" charset="0"/>
                <a:cs typeface="Times New Roman" panose="02020603050405020304" pitchFamily="18" charset="0"/>
                <a:sym typeface="Symbol" pitchFamily="18" charset="2"/>
              </a:rPr>
              <a:t>k</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 </a:t>
            </a:r>
            <a:endParaRPr lang="hu-HU" altLang="en-US" sz="2700" b="1" i="1" dirty="0" smtClean="0">
              <a:latin typeface="Times New Roman" panose="02020603050405020304" pitchFamily="18" charset="0"/>
              <a:cs typeface="Times New Roman" panose="02020603050405020304" pitchFamily="18" charset="0"/>
            </a:endParaRPr>
          </a:p>
          <a:p>
            <a:pPr marL="0" indent="0">
              <a:buNone/>
            </a:pPr>
            <a:r>
              <a:rPr lang="en-GB" altLang="en-US" sz="2700" dirty="0">
                <a:latin typeface="Times New Roman" panose="02020603050405020304" pitchFamily="18" charset="0"/>
                <a:cs typeface="Times New Roman" panose="02020603050405020304" pitchFamily="18" charset="0"/>
                <a:sym typeface="Symbol" pitchFamily="18" charset="2"/>
              </a:rPr>
              <a:t> </a:t>
            </a:r>
            <a:r>
              <a:rPr lang="en-GB" altLang="en-US" sz="2700" dirty="0" smtClean="0">
                <a:latin typeface="Times New Roman" panose="02020603050405020304" pitchFamily="18" charset="0"/>
                <a:cs typeface="Times New Roman" panose="02020603050405020304" pitchFamily="18" charset="0"/>
                <a:sym typeface="Symbol" pitchFamily="18" charset="2"/>
              </a:rPr>
              <a:t> =   (</a:t>
            </a:r>
            <a:r>
              <a:rPr lang="en-GB" altLang="en-US" sz="2700" dirty="0">
                <a:latin typeface="Times New Roman" panose="02020603050405020304" pitchFamily="18" charset="0"/>
                <a:cs typeface="Times New Roman" panose="02020603050405020304" pitchFamily="18" charset="0"/>
                <a:sym typeface="Symbol" pitchFamily="18" charset="2"/>
              </a:rPr>
              <a:t>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a:t>
            </a:r>
            <a:r>
              <a:rPr lang="en-GB" altLang="en-US" sz="2700" b="1" i="1" dirty="0" err="1" smtClean="0">
                <a:latin typeface="Times New Roman" panose="02020603050405020304" pitchFamily="18" charset="0"/>
                <a:cs typeface="Times New Roman" panose="02020603050405020304" pitchFamily="18" charset="0"/>
              </a:rPr>
              <a:t>i</a:t>
            </a:r>
            <a:r>
              <a:rPr lang="en-GB" altLang="en-US" sz="2700" b="1" i="1" dirty="0" smtClean="0">
                <a:latin typeface="Times New Roman" panose="02020603050405020304" pitchFamily="18" charset="0"/>
                <a:cs typeface="Times New Roman" panose="02020603050405020304" pitchFamily="18" charset="0"/>
              </a:rPr>
              <a:t> </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sin(</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a:t>
            </a:r>
            <a:r>
              <a:rPr lang="en-GB" altLang="en-US" sz="2700" b="1" i="1" dirty="0" smtClean="0">
                <a:latin typeface="Times New Roman" panose="02020603050405020304" pitchFamily="18" charset="0"/>
                <a:cs typeface="Times New Roman" panose="02020603050405020304" pitchFamily="18" charset="0"/>
                <a:sym typeface="Symbol" pitchFamily="18" charset="2"/>
              </a:rPr>
              <a:t>j</a:t>
            </a:r>
            <a:r>
              <a:rPr lang="en-GB" altLang="en-US" sz="2700" dirty="0" smtClean="0">
                <a:latin typeface="Times New Roman" panose="02020603050405020304" pitchFamily="18" charset="0"/>
                <a:cs typeface="Times New Roman" panose="02020603050405020304" pitchFamily="18" charset="0"/>
                <a:sym typeface="Symbol" pitchFamily="18" charset="2"/>
              </a:rPr>
              <a:t>)             (</a:t>
            </a:r>
            <a:r>
              <a:rPr lang="en-GB" altLang="en-US" sz="2700" dirty="0">
                <a:latin typeface="Times New Roman" panose="02020603050405020304" pitchFamily="18" charset="0"/>
                <a:cs typeface="Times New Roman" panose="02020603050405020304" pitchFamily="18" charset="0"/>
                <a:sym typeface="Symbol" pitchFamily="18" charset="2"/>
              </a:rPr>
              <a:t>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 - sin(</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b="1" i="1" dirty="0">
                <a:latin typeface="Times New Roman" panose="02020603050405020304" pitchFamily="18" charset="0"/>
                <a:cs typeface="Times New Roman" panose="02020603050405020304" pitchFamily="18" charset="0"/>
                <a:sym typeface="Symbol" pitchFamily="18" charset="2"/>
              </a:rPr>
              <a:t>k</a:t>
            </a:r>
            <a:r>
              <a:rPr lang="en-GB" altLang="en-US" sz="2700" dirty="0">
                <a:latin typeface="Times New Roman" panose="02020603050405020304" pitchFamily="18" charset="0"/>
                <a:cs typeface="Times New Roman" panose="02020603050405020304" pitchFamily="18" charset="0"/>
                <a:sym typeface="Symbol" pitchFamily="18" charset="2"/>
              </a:rPr>
              <a:t>) </a:t>
            </a:r>
            <a:endParaRPr lang="en-GB" altLang="en-US" sz="2700" dirty="0" smtClean="0">
              <a:latin typeface="Times New Roman" panose="02020603050405020304" pitchFamily="18" charset="0"/>
              <a:cs typeface="Times New Roman" panose="02020603050405020304" pitchFamily="18" charset="0"/>
              <a:sym typeface="Symbol" pitchFamily="18" charset="2"/>
            </a:endParaRPr>
          </a:p>
          <a:p>
            <a:pPr marL="0" indent="0">
              <a:buNone/>
            </a:pPr>
            <a:r>
              <a:rPr lang="en-GB" altLang="en-US" sz="2700" dirty="0">
                <a:latin typeface="Times New Roman" panose="02020603050405020304" pitchFamily="18" charset="0"/>
                <a:cs typeface="Times New Roman" panose="02020603050405020304" pitchFamily="18" charset="0"/>
                <a:sym typeface="Symbol" pitchFamily="18" charset="2"/>
              </a:rPr>
              <a:t> </a:t>
            </a:r>
            <a:r>
              <a:rPr lang="en-GB" altLang="en-US" sz="2700" dirty="0" smtClean="0">
                <a:latin typeface="Times New Roman" panose="02020603050405020304" pitchFamily="18" charset="0"/>
                <a:cs typeface="Times New Roman" panose="02020603050405020304" pitchFamily="18" charset="0"/>
                <a:sym typeface="Symbol" pitchFamily="18" charset="2"/>
              </a:rPr>
              <a:t> = (cos</a:t>
            </a:r>
            <a:r>
              <a:rPr lang="en-GB" altLang="en-US" sz="2700" baseline="30000" dirty="0" smtClean="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b="1" i="1" dirty="0" err="1">
                <a:latin typeface="Times New Roman" panose="02020603050405020304" pitchFamily="18" charset="0"/>
                <a:cs typeface="Times New Roman" panose="02020603050405020304" pitchFamily="18" charset="0"/>
              </a:rPr>
              <a:t>i</a:t>
            </a:r>
            <a:r>
              <a:rPr lang="en-GB" altLang="en-US" sz="2700" b="1" i="1" dirty="0">
                <a:latin typeface="Times New Roman" panose="02020603050405020304" pitchFamily="18" charset="0"/>
                <a:cs typeface="Times New Roman" panose="02020603050405020304" pitchFamily="18" charset="0"/>
              </a:rPr>
              <a:t> </a:t>
            </a:r>
            <a:r>
              <a:rPr lang="en-GB" altLang="en-US" sz="2700" dirty="0">
                <a:latin typeface="Times New Roman" panose="02020603050405020304" pitchFamily="18" charset="0"/>
                <a:cs typeface="Times New Roman" panose="02020603050405020304" pitchFamily="18" charset="0"/>
                <a:sym typeface="Symbol" pitchFamily="18" charset="2"/>
              </a:rPr>
              <a:t>+sin(</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2)cos</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a:t>
            </a:r>
            <a:r>
              <a:rPr lang="en-GB" altLang="en-US" sz="2700" b="1" i="1" dirty="0" err="1" smtClean="0">
                <a:latin typeface="Times New Roman" panose="02020603050405020304" pitchFamily="18" charset="0"/>
                <a:cs typeface="Times New Roman" panose="02020603050405020304" pitchFamily="18" charset="0"/>
                <a:sym typeface="Symbol" pitchFamily="18" charset="2"/>
              </a:rPr>
              <a:t>j</a:t>
            </a:r>
            <a:r>
              <a:rPr lang="en-GB" altLang="en-US" sz="2700" dirty="0" err="1" smtClean="0">
                <a:latin typeface="Times New Roman" panose="02020603050405020304" pitchFamily="18" charset="0"/>
                <a:cs typeface="Times New Roman" panose="02020603050405020304" pitchFamily="18" charset="0"/>
                <a:sym typeface="Symbol" pitchFamily="18" charset="2"/>
              </a:rPr>
              <a:t>+cos</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sin</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a:t>
            </a:r>
            <a:r>
              <a:rPr lang="en-GB" altLang="en-US" sz="2700" b="1" i="1" dirty="0" smtClean="0">
                <a:latin typeface="Times New Roman" panose="02020603050405020304" pitchFamily="18" charset="0"/>
                <a:cs typeface="Times New Roman" panose="02020603050405020304" pitchFamily="18" charset="0"/>
                <a:sym typeface="Symbol" pitchFamily="18" charset="2"/>
              </a:rPr>
              <a:t>j</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sin</a:t>
            </a:r>
            <a:r>
              <a:rPr lang="en-GB" altLang="en-US" sz="2700" baseline="30000" dirty="0" smtClean="0">
                <a:latin typeface="Times New Roman" panose="02020603050405020304" pitchFamily="18" charset="0"/>
                <a:cs typeface="Times New Roman" panose="02020603050405020304" pitchFamily="18" charset="0"/>
                <a:sym typeface="Symbol" pitchFamily="18" charset="2"/>
              </a:rPr>
              <a:t>2</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2)</a:t>
            </a:r>
            <a:r>
              <a:rPr lang="en-GB" altLang="en-US" sz="2700" b="1" i="1" dirty="0">
                <a:latin typeface="Times New Roman" panose="02020603050405020304" pitchFamily="18" charset="0"/>
                <a:cs typeface="Times New Roman" panose="02020603050405020304" pitchFamily="18" charset="0"/>
                <a:sym typeface="Symbol" pitchFamily="18" charset="2"/>
              </a:rPr>
              <a:t>i</a:t>
            </a:r>
            <a:endParaRPr lang="en-GB" altLang="en-US" sz="2700" b="1" i="1" dirty="0" smtClean="0">
              <a:latin typeface="Times New Roman" panose="02020603050405020304" pitchFamily="18" charset="0"/>
              <a:cs typeface="Times New Roman" panose="02020603050405020304" pitchFamily="18" charset="0"/>
            </a:endParaRPr>
          </a:p>
          <a:p>
            <a:pPr marL="0" indent="0">
              <a:buNone/>
            </a:pPr>
            <a:r>
              <a:rPr lang="en-GB" altLang="en-US" sz="2700" b="1" i="1" dirty="0" smtClean="0">
                <a:latin typeface="Times New Roman" panose="02020603050405020304" pitchFamily="18" charset="0"/>
                <a:cs typeface="Times New Roman" panose="02020603050405020304" pitchFamily="18" charset="0"/>
              </a:rPr>
              <a:t>  </a:t>
            </a:r>
            <a:r>
              <a:rPr lang="en-GB" altLang="en-US" sz="2700" dirty="0" smtClean="0">
                <a:latin typeface="Times New Roman" panose="02020603050405020304" pitchFamily="18" charset="0"/>
                <a:cs typeface="Times New Roman" panose="02020603050405020304" pitchFamily="18" charset="0"/>
                <a:sym typeface="Symbol" pitchFamily="18" charset="2"/>
              </a:rPr>
              <a:t>= (</a:t>
            </a:r>
            <a:r>
              <a:rPr lang="en-GB" altLang="en-US" sz="2700" dirty="0">
                <a:latin typeface="Times New Roman" panose="02020603050405020304" pitchFamily="18" charset="0"/>
                <a:cs typeface="Times New Roman" panose="02020603050405020304" pitchFamily="18" charset="0"/>
                <a:sym typeface="Symbol" pitchFamily="18" charset="2"/>
              </a:rPr>
              <a:t>cos</a:t>
            </a:r>
            <a:r>
              <a:rPr lang="en-GB" altLang="en-US" sz="2700" baseline="30000" dirty="0">
                <a:latin typeface="Times New Roman" panose="02020603050405020304" pitchFamily="18" charset="0"/>
                <a:cs typeface="Times New Roman" panose="02020603050405020304" pitchFamily="18" charset="0"/>
                <a:sym typeface="Symbol" pitchFamily="18" charset="2"/>
              </a:rPr>
              <a:t>2</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sin</a:t>
            </a:r>
            <a:r>
              <a:rPr lang="en-GB" altLang="en-US" sz="2700" baseline="30000" dirty="0">
                <a:latin typeface="Times New Roman" panose="02020603050405020304" pitchFamily="18" charset="0"/>
                <a:cs typeface="Times New Roman" panose="02020603050405020304" pitchFamily="18" charset="0"/>
                <a:sym typeface="Symbol" pitchFamily="18" charset="2"/>
              </a:rPr>
              <a:t>2</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b="1" i="1" dirty="0" err="1">
                <a:latin typeface="Times New Roman" panose="02020603050405020304" pitchFamily="18" charset="0"/>
                <a:cs typeface="Times New Roman" panose="02020603050405020304" pitchFamily="18" charset="0"/>
                <a:sym typeface="Symbol" pitchFamily="18" charset="2"/>
              </a:rPr>
              <a:t>i</a:t>
            </a:r>
            <a:r>
              <a:rPr lang="en-GB" altLang="en-US" sz="2700" b="1" i="1" dirty="0" smtClean="0">
                <a:latin typeface="Times New Roman" panose="02020603050405020304" pitchFamily="18" charset="0"/>
                <a:cs typeface="Times New Roman" panose="02020603050405020304" pitchFamily="18" charset="0"/>
              </a:rPr>
              <a:t> </a:t>
            </a:r>
            <a:r>
              <a:rPr lang="en-GB" altLang="en-US" sz="2700" dirty="0" smtClean="0">
                <a:latin typeface="Times New Roman" panose="02020603050405020304" pitchFamily="18" charset="0"/>
                <a:cs typeface="Times New Roman" panose="02020603050405020304" pitchFamily="18" charset="0"/>
              </a:rPr>
              <a:t>+ 2</a:t>
            </a:r>
            <a:r>
              <a:rPr lang="en-GB" altLang="en-US" sz="2700" dirty="0">
                <a:latin typeface="Times New Roman" panose="02020603050405020304" pitchFamily="18" charset="0"/>
                <a:cs typeface="Times New Roman" panose="02020603050405020304" pitchFamily="18" charset="0"/>
                <a:sym typeface="Symbol" pitchFamily="18" charset="2"/>
              </a:rPr>
              <a:t>sin(</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/2)cos(</a:t>
            </a:r>
            <a:r>
              <a:rPr lang="hu-HU" altLang="en-US" sz="2700" dirty="0">
                <a:latin typeface="Times New Roman" panose="02020603050405020304" pitchFamily="18" charset="0"/>
                <a:cs typeface="Times New Roman" panose="02020603050405020304" pitchFamily="18" charset="0"/>
                <a:sym typeface="Symbol" pitchFamily="18" charset="2"/>
              </a:rPr>
              <a:t></a:t>
            </a:r>
            <a:r>
              <a:rPr lang="en-GB" altLang="en-US" sz="2700" dirty="0">
                <a:latin typeface="Times New Roman" panose="02020603050405020304" pitchFamily="18" charset="0"/>
                <a:cs typeface="Times New Roman" panose="02020603050405020304" pitchFamily="18" charset="0"/>
                <a:sym typeface="Symbol" pitchFamily="18" charset="2"/>
              </a:rPr>
              <a:t>/2)</a:t>
            </a:r>
            <a:r>
              <a:rPr lang="en-GB" altLang="en-US" sz="2700" b="1" i="1" dirty="0">
                <a:latin typeface="Times New Roman" panose="02020603050405020304" pitchFamily="18" charset="0"/>
                <a:cs typeface="Times New Roman" panose="02020603050405020304" pitchFamily="18" charset="0"/>
                <a:sym typeface="Symbol" pitchFamily="18" charset="2"/>
              </a:rPr>
              <a:t>j</a:t>
            </a:r>
            <a:endParaRPr lang="en-GB" altLang="en-US" sz="2700" dirty="0"/>
          </a:p>
          <a:p>
            <a:pPr marL="0" indent="0">
              <a:buNone/>
            </a:pPr>
            <a:r>
              <a:rPr lang="en-GB" altLang="en-US" sz="2700" dirty="0" smtClean="0">
                <a:latin typeface="Times New Roman" panose="02020603050405020304" pitchFamily="18" charset="0"/>
                <a:cs typeface="Times New Roman" panose="02020603050405020304" pitchFamily="18" charset="0"/>
                <a:sym typeface="Symbol" pitchFamily="18" charset="2"/>
              </a:rPr>
              <a:t>  = cos(</a:t>
            </a:r>
            <a:r>
              <a:rPr lang="hu-HU"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b="1" i="1" dirty="0" err="1" smtClean="0">
                <a:latin typeface="Times New Roman" panose="02020603050405020304" pitchFamily="18" charset="0"/>
                <a:cs typeface="Times New Roman" panose="02020603050405020304" pitchFamily="18" charset="0"/>
                <a:sym typeface="Symbol" pitchFamily="18" charset="2"/>
              </a:rPr>
              <a:t>i</a:t>
            </a:r>
            <a:r>
              <a:rPr lang="en-GB" altLang="en-US" sz="2700" b="1" i="1" dirty="0" smtClean="0">
                <a:latin typeface="Times New Roman" panose="02020603050405020304" pitchFamily="18" charset="0"/>
                <a:cs typeface="Times New Roman" panose="02020603050405020304" pitchFamily="18" charset="0"/>
              </a:rPr>
              <a:t> </a:t>
            </a:r>
            <a:r>
              <a:rPr lang="en-GB" altLang="en-US" sz="2700" dirty="0">
                <a:latin typeface="Times New Roman" panose="02020603050405020304" pitchFamily="18" charset="0"/>
                <a:cs typeface="Times New Roman" panose="02020603050405020304" pitchFamily="18" charset="0"/>
              </a:rPr>
              <a:t>+ </a:t>
            </a:r>
            <a:r>
              <a:rPr lang="en-GB" altLang="en-US" sz="2700" dirty="0" smtClean="0">
                <a:latin typeface="Times New Roman" panose="02020603050405020304" pitchFamily="18" charset="0"/>
                <a:cs typeface="Times New Roman" panose="02020603050405020304" pitchFamily="18" charset="0"/>
                <a:sym typeface="Symbol" pitchFamily="18" charset="2"/>
              </a:rPr>
              <a:t>sin</a:t>
            </a:r>
            <a:r>
              <a:rPr lang="en-GB" altLang="en-US" sz="2700" dirty="0">
                <a:latin typeface="Times New Roman" panose="02020603050405020304" pitchFamily="18" charset="0"/>
                <a:cs typeface="Times New Roman" panose="02020603050405020304" pitchFamily="18" charset="0"/>
                <a:sym typeface="Symbol" pitchFamily="18" charset="2"/>
              </a:rPr>
              <a:t>(</a:t>
            </a:r>
            <a:r>
              <a:rPr lang="hu-HU"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dirty="0" smtClean="0">
                <a:latin typeface="Times New Roman" panose="02020603050405020304" pitchFamily="18" charset="0"/>
                <a:cs typeface="Times New Roman" panose="02020603050405020304" pitchFamily="18" charset="0"/>
                <a:sym typeface="Symbol" pitchFamily="18" charset="2"/>
              </a:rPr>
              <a:t>)</a:t>
            </a:r>
            <a:r>
              <a:rPr lang="en-GB" altLang="en-US" sz="2700" b="1" i="1" dirty="0" smtClean="0">
                <a:latin typeface="Times New Roman" panose="02020603050405020304" pitchFamily="18" charset="0"/>
                <a:cs typeface="Times New Roman" panose="02020603050405020304" pitchFamily="18" charset="0"/>
                <a:sym typeface="Symbol" pitchFamily="18" charset="2"/>
              </a:rPr>
              <a:t>j</a:t>
            </a:r>
            <a:endParaRPr lang="en-GB" altLang="en-US" sz="2700" dirty="0"/>
          </a:p>
          <a:p>
            <a:endParaRPr lang="en-US" sz="2700" dirty="0"/>
          </a:p>
        </p:txBody>
      </p:sp>
      <p:sp>
        <p:nvSpPr>
          <p:cNvPr id="4" name="Téglalap 3"/>
          <p:cNvSpPr/>
          <p:nvPr/>
        </p:nvSpPr>
        <p:spPr>
          <a:xfrm>
            <a:off x="143508" y="1664804"/>
            <a:ext cx="8892988"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50390"/>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1143000"/>
          </a:xfrm>
        </p:spPr>
        <p:txBody>
          <a:bodyPr>
            <a:normAutofit/>
          </a:bodyPr>
          <a:lstStyle/>
          <a:p>
            <a:r>
              <a:rPr lang="hu-HU" dirty="0" smtClean="0">
                <a:solidFill>
                  <a:srgbClr val="FF0000"/>
                </a:solidFill>
              </a:rPr>
              <a:t>Implementáció: </a:t>
            </a:r>
            <a:r>
              <a:rPr lang="en-GB" altLang="en-US" b="1" i="1" dirty="0" smtClean="0">
                <a:solidFill>
                  <a:srgbClr val="FF0000"/>
                </a:solidFill>
                <a:cs typeface="Times New Roman" panose="02020603050405020304" pitchFamily="18" charset="0"/>
              </a:rPr>
              <a:t>q</a:t>
            </a:r>
            <a:r>
              <a:rPr lang="hu-HU" altLang="en-US" dirty="0" smtClean="0">
                <a:solidFill>
                  <a:srgbClr val="FF0000"/>
                </a:solidFill>
                <a:cs typeface="Times New Roman" panose="02020603050405020304" pitchFamily="18" charset="0"/>
              </a:rPr>
              <a:t> </a:t>
            </a:r>
            <a:r>
              <a:rPr lang="en-GB" altLang="en-US" dirty="0">
                <a:solidFill>
                  <a:srgbClr val="FF0000"/>
                </a:solidFill>
                <a:cs typeface="Times New Roman" panose="02020603050405020304" pitchFamily="18" charset="0"/>
              </a:rPr>
              <a:t>= </a:t>
            </a:r>
            <a:r>
              <a:rPr lang="en-GB" altLang="en-US" i="1" dirty="0" err="1" smtClean="0">
                <a:solidFill>
                  <a:srgbClr val="FF0000"/>
                </a:solidFill>
                <a:cs typeface="Times New Roman" panose="02020603050405020304" pitchFamily="18" charset="0"/>
              </a:rPr>
              <a:t>s</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x</a:t>
            </a:r>
            <a:r>
              <a:rPr lang="en-GB" altLang="en-US" b="1" i="1" dirty="0" err="1" smtClean="0">
                <a:solidFill>
                  <a:srgbClr val="FF0000"/>
                </a:solidFill>
                <a:cs typeface="Times New Roman" panose="02020603050405020304" pitchFamily="18" charset="0"/>
              </a:rPr>
              <a:t>i</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y</a:t>
            </a:r>
            <a:r>
              <a:rPr lang="en-GB" altLang="en-US" b="1" i="1" dirty="0" err="1" smtClean="0">
                <a:solidFill>
                  <a:srgbClr val="FF0000"/>
                </a:solidFill>
                <a:cs typeface="Times New Roman" panose="02020603050405020304" pitchFamily="18" charset="0"/>
              </a:rPr>
              <a:t>j</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z</a:t>
            </a:r>
            <a:r>
              <a:rPr lang="en-GB" altLang="en-US" b="1" i="1" dirty="0" err="1" smtClean="0">
                <a:solidFill>
                  <a:srgbClr val="FF0000"/>
                </a:solidFill>
                <a:cs typeface="Times New Roman" panose="02020603050405020304" pitchFamily="18" charset="0"/>
              </a:rPr>
              <a:t>k</a:t>
            </a:r>
            <a:r>
              <a:rPr lang="en-GB" altLang="en-US" b="1" i="1" dirty="0" smtClean="0">
                <a:solidFill>
                  <a:srgbClr val="FF0000"/>
                </a:solidFill>
                <a:cs typeface="Times New Roman" panose="02020603050405020304" pitchFamily="18" charset="0"/>
              </a:rPr>
              <a:t> </a:t>
            </a:r>
            <a:r>
              <a:rPr lang="hu-HU" dirty="0" smtClean="0">
                <a:solidFill>
                  <a:srgbClr val="FF0000"/>
                </a:solidFill>
              </a:rPr>
              <a:t>= vec4</a:t>
            </a:r>
            <a:endParaRPr lang="en-US" dirty="0">
              <a:solidFill>
                <a:srgbClr val="FF0000"/>
              </a:solidFill>
            </a:endParaRPr>
          </a:p>
        </p:txBody>
      </p:sp>
      <p:sp>
        <p:nvSpPr>
          <p:cNvPr id="5" name="Téglalap 4"/>
          <p:cNvSpPr/>
          <p:nvPr/>
        </p:nvSpPr>
        <p:spPr>
          <a:xfrm>
            <a:off x="179512" y="980728"/>
            <a:ext cx="8748972" cy="4355038"/>
          </a:xfrm>
          <a:prstGeom prst="rect">
            <a:avLst/>
          </a:prstGeom>
        </p:spPr>
        <p:txBody>
          <a:bodyPr wrap="square">
            <a:spAutoFit/>
          </a:bodyPr>
          <a:lstStyle/>
          <a:p>
            <a:pPr algn="l"/>
            <a:r>
              <a:rPr lang="hu-HU" altLang="en-US" sz="2000" b="1" dirty="0" err="1">
                <a:latin typeface="Courier New" pitchFamily="49" charset="0"/>
              </a:rPr>
              <a:t>struct</a:t>
            </a:r>
            <a:r>
              <a:rPr lang="hu-HU" altLang="en-US" sz="2000" b="1" noProof="1">
                <a:latin typeface="Courier New" pitchFamily="49" charset="0"/>
              </a:rPr>
              <a:t> </a:t>
            </a:r>
            <a:r>
              <a:rPr lang="en-US" altLang="en-US" sz="2000" b="1" noProof="1">
                <a:latin typeface="Courier New" pitchFamily="49" charset="0"/>
              </a:rPr>
              <a:t>vec4</a:t>
            </a:r>
            <a:r>
              <a:rPr lang="hu-HU" altLang="en-US" sz="2000" b="1" noProof="1">
                <a:latin typeface="Courier New" pitchFamily="49" charset="0"/>
              </a:rPr>
              <a:t> {</a:t>
            </a:r>
          </a:p>
          <a:p>
            <a:pPr algn="l"/>
            <a:r>
              <a:rPr lang="hu-HU" altLang="en-US" sz="2000" b="1" dirty="0">
                <a:latin typeface="Courier New" pitchFamily="49" charset="0"/>
              </a:rPr>
              <a:t>   </a:t>
            </a:r>
            <a:r>
              <a:rPr lang="hu-HU" altLang="en-US" sz="2000" b="1" noProof="1">
                <a:latin typeface="Courier New" pitchFamily="49" charset="0"/>
              </a:rPr>
              <a:t>float x, y, z</a:t>
            </a:r>
            <a:r>
              <a:rPr lang="en-US" altLang="en-US" sz="2000" b="1" dirty="0">
                <a:latin typeface="Courier New" pitchFamily="49" charset="0"/>
              </a:rPr>
              <a:t>, w</a:t>
            </a:r>
            <a:r>
              <a:rPr lang="en-US" altLang="en-US" sz="2000" b="1" noProof="1" smtClean="0">
                <a:latin typeface="Courier New" pitchFamily="49" charset="0"/>
              </a:rPr>
              <a:t>;</a:t>
            </a:r>
            <a:endParaRPr lang="hu-HU" altLang="en-US" sz="2000" b="1" noProof="1" smtClean="0">
              <a:latin typeface="Courier New" pitchFamily="49" charset="0"/>
            </a:endParaRPr>
          </a:p>
          <a:p>
            <a:pPr algn="l"/>
            <a:r>
              <a:rPr lang="hu-HU" altLang="en-US" sz="2000" b="1" noProof="1" smtClean="0">
                <a:latin typeface="Courier New" pitchFamily="49" charset="0"/>
              </a:rPr>
              <a:t>   …</a:t>
            </a:r>
          </a:p>
          <a:p>
            <a:pPr algn="l"/>
            <a:r>
              <a:rPr lang="en-US" altLang="en-US" sz="2000" b="1" noProof="1" smtClean="0">
                <a:latin typeface="Courier New" pitchFamily="49" charset="0"/>
              </a:rPr>
              <a:t>};</a:t>
            </a:r>
          </a:p>
          <a:p>
            <a:pPr algn="l"/>
            <a:endParaRPr lang="en-US" altLang="en-US" sz="400" b="1" noProof="1" smtClean="0">
              <a:latin typeface="Courier New" pitchFamily="49" charset="0"/>
            </a:endParaRPr>
          </a:p>
          <a:p>
            <a:pPr algn="l"/>
            <a:r>
              <a:rPr lang="en-US" altLang="en-US" sz="2000" b="1" noProof="1">
                <a:latin typeface="Courier New" pitchFamily="49" charset="0"/>
              </a:rPr>
              <a:t>vec4 qmul(vec4 q1, </a:t>
            </a:r>
            <a:r>
              <a:rPr lang="en-US" altLang="en-US" sz="2000" b="1" noProof="1" smtClean="0">
                <a:latin typeface="Courier New" pitchFamily="49" charset="0"/>
              </a:rPr>
              <a:t>vec4 q2</a:t>
            </a:r>
            <a:r>
              <a:rPr lang="en-US" altLang="en-US" sz="2000" b="1" noProof="1">
                <a:latin typeface="Courier New" pitchFamily="49" charset="0"/>
              </a:rPr>
              <a:t>) </a:t>
            </a:r>
            <a:r>
              <a:rPr lang="en-US" altLang="en-US" sz="2000" b="1" noProof="1" smtClean="0">
                <a:latin typeface="Courier New" pitchFamily="49" charset="0"/>
              </a:rPr>
              <a:t>{	// kvaterni</a:t>
            </a:r>
            <a:r>
              <a:rPr lang="hu-HU" altLang="en-US" sz="2000" b="1" noProof="1" smtClean="0">
                <a:latin typeface="Courier New" pitchFamily="49" charset="0"/>
              </a:rPr>
              <a:t>ó szorzás</a:t>
            </a:r>
            <a:endParaRPr lang="en-US" altLang="en-US" sz="2000" b="1" noProof="1" smtClean="0">
              <a:latin typeface="Courier New" pitchFamily="49" charset="0"/>
            </a:endParaRPr>
          </a:p>
          <a:p>
            <a:pPr algn="l"/>
            <a:r>
              <a:rPr lang="en-US" altLang="en-US" sz="2000" b="1" noProof="1">
                <a:latin typeface="Courier New" pitchFamily="49" charset="0"/>
              </a:rPr>
              <a:t> </a:t>
            </a:r>
            <a:r>
              <a:rPr lang="en-US" altLang="en-US" sz="2000" b="1" noProof="1" smtClean="0">
                <a:latin typeface="Courier New" pitchFamily="49" charset="0"/>
              </a:rPr>
              <a:t>  vec3 d1(q1.x, q1.y, q1.z), d2(q2.x</a:t>
            </a:r>
            <a:r>
              <a:rPr lang="en-US" altLang="en-US" sz="2000" b="1" noProof="1">
                <a:latin typeface="Courier New" pitchFamily="49" charset="0"/>
              </a:rPr>
              <a:t>, </a:t>
            </a:r>
            <a:r>
              <a:rPr lang="en-US" altLang="en-US" sz="2000" b="1" noProof="1" smtClean="0">
                <a:latin typeface="Courier New" pitchFamily="49" charset="0"/>
              </a:rPr>
              <a:t>q2.y</a:t>
            </a:r>
            <a:r>
              <a:rPr lang="en-US" altLang="en-US" sz="2000" b="1" noProof="1">
                <a:latin typeface="Courier New" pitchFamily="49" charset="0"/>
              </a:rPr>
              <a:t>, </a:t>
            </a:r>
            <a:r>
              <a:rPr lang="en-US" altLang="en-US" sz="2000" b="1" noProof="1" smtClean="0">
                <a:latin typeface="Courier New" pitchFamily="49" charset="0"/>
              </a:rPr>
              <a:t>q2.z</a:t>
            </a:r>
            <a:r>
              <a:rPr lang="en-US" altLang="en-US" sz="2000" b="1" noProof="1">
                <a:latin typeface="Courier New" pitchFamily="49" charset="0"/>
              </a:rPr>
              <a:t>)</a:t>
            </a:r>
            <a:r>
              <a:rPr lang="en-US" altLang="en-US" sz="2000" b="1" noProof="1" smtClean="0">
                <a:latin typeface="Courier New" pitchFamily="49" charset="0"/>
              </a:rPr>
              <a:t>;</a:t>
            </a:r>
          </a:p>
          <a:p>
            <a:pPr algn="l"/>
            <a:r>
              <a:rPr lang="en-US" altLang="en-US" sz="2000" b="1" noProof="1" smtClean="0">
                <a:latin typeface="Courier New" pitchFamily="49" charset="0"/>
              </a:rPr>
              <a:t>   return vec4(d2 * q1.w </a:t>
            </a:r>
            <a:r>
              <a:rPr lang="en-US" altLang="en-US" sz="2000" b="1" noProof="1">
                <a:latin typeface="Courier New" pitchFamily="49" charset="0"/>
              </a:rPr>
              <a:t>+ </a:t>
            </a:r>
            <a:r>
              <a:rPr lang="en-US" altLang="en-US" sz="2000" b="1" noProof="1" smtClean="0">
                <a:latin typeface="Courier New" pitchFamily="49" charset="0"/>
              </a:rPr>
              <a:t>d1 * q2.w </a:t>
            </a:r>
            <a:r>
              <a:rPr lang="en-US" altLang="en-US" sz="2000" b="1" noProof="1">
                <a:latin typeface="Courier New" pitchFamily="49" charset="0"/>
              </a:rPr>
              <a:t>+ </a:t>
            </a:r>
            <a:r>
              <a:rPr lang="en-US" altLang="en-US" sz="2000" b="1" noProof="1" smtClean="0">
                <a:latin typeface="Courier New" pitchFamily="49" charset="0"/>
              </a:rPr>
              <a:t>cross(d1, d2),  </a:t>
            </a:r>
          </a:p>
          <a:p>
            <a:pPr algn="l"/>
            <a:r>
              <a:rPr lang="en-US" altLang="en-US" sz="2000" b="1" noProof="1">
                <a:latin typeface="Courier New" pitchFamily="49" charset="0"/>
              </a:rPr>
              <a:t> </a:t>
            </a:r>
            <a:r>
              <a:rPr lang="en-US" altLang="en-US" sz="2000" b="1" noProof="1" smtClean="0">
                <a:latin typeface="Courier New" pitchFamily="49" charset="0"/>
              </a:rPr>
              <a:t>              q1.w </a:t>
            </a:r>
            <a:r>
              <a:rPr lang="en-US" altLang="en-US" sz="2000" b="1" noProof="1">
                <a:latin typeface="Courier New" pitchFamily="49" charset="0"/>
              </a:rPr>
              <a:t>* q2.w - </a:t>
            </a:r>
            <a:r>
              <a:rPr lang="en-US" altLang="en-US" sz="2000" b="1" noProof="1" smtClean="0">
                <a:latin typeface="Courier New" pitchFamily="49" charset="0"/>
              </a:rPr>
              <a:t>dot(d1, d2));</a:t>
            </a:r>
          </a:p>
          <a:p>
            <a:pPr algn="l"/>
            <a:r>
              <a:rPr lang="en-US" altLang="en-US" sz="2000" b="1" noProof="1" smtClean="0">
                <a:latin typeface="Courier New" pitchFamily="49" charset="0"/>
              </a:rPr>
              <a:t>} </a:t>
            </a:r>
            <a:endParaRPr lang="hu-HU" altLang="en-US" sz="2000" b="1" noProof="1" smtClean="0">
              <a:latin typeface="Courier New" pitchFamily="49" charset="0"/>
            </a:endParaRPr>
          </a:p>
          <a:p>
            <a:pPr algn="l"/>
            <a:endParaRPr lang="hu-HU" altLang="en-US" sz="800" b="1" noProof="1">
              <a:latin typeface="Courier New" pitchFamily="49" charset="0"/>
            </a:endParaRPr>
          </a:p>
          <a:p>
            <a:pPr algn="l"/>
            <a:r>
              <a:rPr lang="en-US" altLang="en-US" sz="2000" b="1" noProof="1">
                <a:latin typeface="Courier New" pitchFamily="49" charset="0"/>
              </a:rPr>
              <a:t>vec4 quaternion(float </a:t>
            </a:r>
            <a:r>
              <a:rPr lang="en-US" altLang="en-US" sz="2000" b="1" noProof="1" smtClean="0">
                <a:latin typeface="Courier New" pitchFamily="49" charset="0"/>
              </a:rPr>
              <a:t>ang, </a:t>
            </a:r>
            <a:r>
              <a:rPr lang="en-US" altLang="en-US" sz="2000" b="1" noProof="1">
                <a:latin typeface="Courier New" pitchFamily="49" charset="0"/>
              </a:rPr>
              <a:t>vec3 axis) { </a:t>
            </a:r>
            <a:r>
              <a:rPr lang="en-US" altLang="en-US" sz="2000" b="1" noProof="1" smtClean="0">
                <a:latin typeface="Courier New" pitchFamily="49" charset="0"/>
              </a:rPr>
              <a:t>// konstru</a:t>
            </a:r>
            <a:r>
              <a:rPr lang="hu-HU" altLang="en-US" sz="2000" b="1" noProof="1" smtClean="0">
                <a:latin typeface="Courier New" pitchFamily="49" charset="0"/>
              </a:rPr>
              <a:t>álás</a:t>
            </a:r>
            <a:endParaRPr lang="en-US" altLang="en-US" sz="2000" b="1" noProof="1">
              <a:latin typeface="Courier New" pitchFamily="49" charset="0"/>
            </a:endParaRPr>
          </a:p>
          <a:p>
            <a:pPr algn="l"/>
            <a:r>
              <a:rPr lang="hu-HU" altLang="en-US" sz="2000" b="1" noProof="1" smtClean="0">
                <a:latin typeface="Courier New" pitchFamily="49" charset="0"/>
              </a:rPr>
              <a:t>   </a:t>
            </a:r>
            <a:r>
              <a:rPr lang="en-US" altLang="en-US" sz="2000" b="1" noProof="1" smtClean="0">
                <a:latin typeface="Courier New" pitchFamily="49" charset="0"/>
              </a:rPr>
              <a:t>vec3 d </a:t>
            </a:r>
            <a:r>
              <a:rPr lang="en-US" altLang="en-US" sz="2000" b="1" noProof="1">
                <a:latin typeface="Courier New" pitchFamily="49" charset="0"/>
              </a:rPr>
              <a:t>= normalize(axis) * </a:t>
            </a:r>
            <a:r>
              <a:rPr lang="en-US" altLang="en-US" sz="2000" b="1" noProof="1" smtClean="0">
                <a:latin typeface="Courier New" pitchFamily="49" charset="0"/>
              </a:rPr>
              <a:t>sinf(ang </a:t>
            </a:r>
            <a:r>
              <a:rPr lang="en-US" altLang="en-US" sz="2000" b="1" noProof="1">
                <a:latin typeface="Courier New" pitchFamily="49" charset="0"/>
              </a:rPr>
              <a:t>/ 2);</a:t>
            </a:r>
          </a:p>
          <a:p>
            <a:pPr algn="l"/>
            <a:r>
              <a:rPr lang="hu-HU" altLang="en-US" sz="2000" b="1" noProof="1" smtClean="0">
                <a:latin typeface="Courier New" pitchFamily="49" charset="0"/>
              </a:rPr>
              <a:t>   </a:t>
            </a:r>
            <a:r>
              <a:rPr lang="en-US" altLang="en-US" sz="2000" b="1" noProof="1" smtClean="0">
                <a:latin typeface="Courier New" pitchFamily="49" charset="0"/>
              </a:rPr>
              <a:t>return vec4(d.x</a:t>
            </a:r>
            <a:r>
              <a:rPr lang="en-US" altLang="en-US" sz="2000" b="1" noProof="1">
                <a:latin typeface="Courier New" pitchFamily="49" charset="0"/>
              </a:rPr>
              <a:t>, </a:t>
            </a:r>
            <a:r>
              <a:rPr lang="en-US" altLang="en-US" sz="2000" b="1" noProof="1" smtClean="0">
                <a:latin typeface="Courier New" pitchFamily="49" charset="0"/>
              </a:rPr>
              <a:t>d.y</a:t>
            </a:r>
            <a:r>
              <a:rPr lang="en-US" altLang="en-US" sz="2000" b="1" noProof="1">
                <a:latin typeface="Courier New" pitchFamily="49" charset="0"/>
              </a:rPr>
              <a:t>, </a:t>
            </a:r>
            <a:r>
              <a:rPr lang="en-US" altLang="en-US" sz="2000" b="1" noProof="1" smtClean="0">
                <a:latin typeface="Courier New" pitchFamily="49" charset="0"/>
              </a:rPr>
              <a:t>d.z</a:t>
            </a:r>
            <a:r>
              <a:rPr lang="en-US" altLang="en-US" sz="2000" b="1" noProof="1">
                <a:latin typeface="Courier New" pitchFamily="49" charset="0"/>
              </a:rPr>
              <a:t>, </a:t>
            </a:r>
            <a:r>
              <a:rPr lang="en-US" altLang="en-US" sz="2000" b="1" noProof="1" smtClean="0">
                <a:latin typeface="Courier New" pitchFamily="49" charset="0"/>
              </a:rPr>
              <a:t>cosf(ang </a:t>
            </a:r>
            <a:r>
              <a:rPr lang="en-US" altLang="en-US" sz="2000" b="1" noProof="1">
                <a:latin typeface="Courier New" pitchFamily="49" charset="0"/>
              </a:rPr>
              <a:t>/ 2));</a:t>
            </a:r>
          </a:p>
          <a:p>
            <a:pPr algn="l"/>
            <a:r>
              <a:rPr lang="en-US" altLang="en-US" sz="2000" b="1" noProof="1" smtClean="0">
                <a:latin typeface="Courier New" pitchFamily="49" charset="0"/>
              </a:rPr>
              <a:t>}</a:t>
            </a:r>
            <a:endParaRPr lang="hu-HU" altLang="en-US" sz="2000" b="1" noProof="1" smtClean="0">
              <a:latin typeface="Courier New" pitchFamily="49" charset="0"/>
            </a:endParaRPr>
          </a:p>
          <a:p>
            <a:pPr algn="l"/>
            <a:endParaRPr lang="hu-HU" altLang="en-US" sz="500" b="1" noProof="1">
              <a:latin typeface="Courier New" pitchFamily="49" charset="0"/>
            </a:endParaRPr>
          </a:p>
        </p:txBody>
      </p:sp>
      <p:cxnSp>
        <p:nvCxnSpPr>
          <p:cNvPr id="7" name="Egyenes összekötő nyíllal 6"/>
          <p:cNvCxnSpPr/>
          <p:nvPr/>
        </p:nvCxnSpPr>
        <p:spPr>
          <a:xfrm flipH="1">
            <a:off x="1799692" y="872716"/>
            <a:ext cx="3600400"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a:off x="2303748" y="872716"/>
            <a:ext cx="3708412"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H="1">
            <a:off x="2807804" y="872716"/>
            <a:ext cx="3960440"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a:off x="3131840" y="872716"/>
            <a:ext cx="1836204"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églalap 25"/>
          <p:cNvSpPr/>
          <p:nvPr/>
        </p:nvSpPr>
        <p:spPr>
          <a:xfrm>
            <a:off x="179512" y="5193196"/>
            <a:ext cx="8748972" cy="159279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2000" b="1" noProof="1">
                <a:solidFill>
                  <a:schemeClr val="tx1"/>
                </a:solidFill>
                <a:latin typeface="Courier New" pitchFamily="49" charset="0"/>
              </a:rPr>
              <a:t>v</a:t>
            </a:r>
            <a:r>
              <a:rPr lang="hu-HU" altLang="en-US" sz="2000" b="1" noProof="1">
                <a:solidFill>
                  <a:schemeClr val="tx1"/>
                </a:solidFill>
                <a:latin typeface="Courier New" pitchFamily="49" charset="0"/>
              </a:rPr>
              <a:t>ec3 Rotate</a:t>
            </a:r>
            <a:r>
              <a:rPr lang="en-US" altLang="en-US" sz="2000" b="1" noProof="1">
                <a:solidFill>
                  <a:schemeClr val="tx1"/>
                </a:solidFill>
                <a:latin typeface="Courier New" pitchFamily="49" charset="0"/>
              </a:rPr>
              <a:t>(vec3 u, vec4 q) {</a:t>
            </a:r>
          </a:p>
          <a:p>
            <a:pPr algn="l"/>
            <a:r>
              <a:rPr lang="en-US" altLang="en-US" sz="2000" b="1" noProof="1">
                <a:solidFill>
                  <a:schemeClr val="tx1"/>
                </a:solidFill>
                <a:latin typeface="Courier New" pitchFamily="49" charset="0"/>
              </a:rPr>
              <a:t>   vec4 qinv(-q.x, -q.y, -q.z, q.w);</a:t>
            </a:r>
          </a:p>
          <a:p>
            <a:pPr algn="l"/>
            <a:r>
              <a:rPr lang="en-US" altLang="en-US" sz="2000" b="1" noProof="1">
                <a:solidFill>
                  <a:schemeClr val="tx1"/>
                </a:solidFill>
                <a:latin typeface="Courier New" pitchFamily="49" charset="0"/>
              </a:rPr>
              <a:t>   vec4 qr = qmul(qmul(q, vec4(u, 0)), qinv);</a:t>
            </a:r>
          </a:p>
          <a:p>
            <a:pPr algn="l"/>
            <a:r>
              <a:rPr lang="en-US" altLang="en-US" sz="2000" b="1" noProof="1">
                <a:solidFill>
                  <a:schemeClr val="tx1"/>
                </a:solidFill>
                <a:latin typeface="Courier New" pitchFamily="49" charset="0"/>
              </a:rPr>
              <a:t>   return vec3(qr.x, qr.y, qr.z);</a:t>
            </a:r>
          </a:p>
          <a:p>
            <a:pPr algn="l"/>
            <a:r>
              <a:rPr lang="en-US" altLang="en-US" sz="2000" b="1" noProof="1">
                <a:solidFill>
                  <a:schemeClr val="tx1"/>
                </a:solidFill>
                <a:latin typeface="Courier New" pitchFamily="49" charset="0"/>
              </a:rPr>
              <a:t>}</a:t>
            </a:r>
          </a:p>
        </p:txBody>
      </p:sp>
    </p:spTree>
    <p:extLst>
      <p:ext uri="{BB962C8B-B14F-4D97-AF65-F5344CB8AC3E}">
        <p14:creationId xmlns:p14="http://schemas.microsoft.com/office/powerpoint/2010/main" val="267965574"/>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144000" cy="1143000"/>
          </a:xfrm>
        </p:spPr>
        <p:txBody>
          <a:bodyPr>
            <a:normAutofit fontScale="90000"/>
          </a:bodyPr>
          <a:lstStyle/>
          <a:p>
            <a:r>
              <a:rPr lang="en-US" dirty="0" err="1" smtClean="0">
                <a:solidFill>
                  <a:srgbClr val="FF0000"/>
                </a:solidFill>
              </a:rPr>
              <a:t>Vigy</a:t>
            </a:r>
            <a:r>
              <a:rPr lang="hu-HU" dirty="0" smtClean="0">
                <a:solidFill>
                  <a:srgbClr val="FF0000"/>
                </a:solidFill>
              </a:rPr>
              <a:t>ázat: </a:t>
            </a:r>
            <a:br>
              <a:rPr lang="hu-HU" dirty="0" smtClean="0">
                <a:solidFill>
                  <a:srgbClr val="FF0000"/>
                </a:solidFill>
              </a:rPr>
            </a:br>
            <a:r>
              <a:rPr lang="hu-HU" dirty="0" smtClean="0">
                <a:solidFill>
                  <a:srgbClr val="FF0000"/>
                </a:solidFill>
              </a:rPr>
              <a:t>GPU </a:t>
            </a:r>
            <a:r>
              <a:rPr lang="hu-HU" dirty="0" err="1" smtClean="0">
                <a:solidFill>
                  <a:srgbClr val="FF0000"/>
                </a:solidFill>
              </a:rPr>
              <a:t>shader</a:t>
            </a:r>
            <a:r>
              <a:rPr lang="hu-HU" dirty="0" smtClean="0">
                <a:solidFill>
                  <a:srgbClr val="FF0000"/>
                </a:solidFill>
              </a:rPr>
              <a:t> programozás GLSL nyelven</a:t>
            </a:r>
            <a:r>
              <a:rPr lang="en-US" dirty="0" smtClean="0">
                <a:solidFill>
                  <a:srgbClr val="FF0000"/>
                </a:solidFill>
              </a:rPr>
              <a:t>!</a:t>
            </a:r>
            <a:endParaRPr lang="en-US" dirty="0">
              <a:solidFill>
                <a:srgbClr val="FF0000"/>
              </a:solidFill>
            </a:endParaRPr>
          </a:p>
        </p:txBody>
      </p:sp>
      <p:sp>
        <p:nvSpPr>
          <p:cNvPr id="4" name="Téglalap 3"/>
          <p:cNvSpPr/>
          <p:nvPr/>
        </p:nvSpPr>
        <p:spPr>
          <a:xfrm>
            <a:off x="0" y="1916832"/>
            <a:ext cx="9144000" cy="457250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2000" b="1" noProof="1" smtClean="0">
                <a:solidFill>
                  <a:schemeClr val="tx1"/>
                </a:solidFill>
                <a:latin typeface="Courier New" pitchFamily="49" charset="0"/>
              </a:rPr>
              <a:t>uniform </a:t>
            </a:r>
            <a:r>
              <a:rPr lang="en-US" altLang="en-US" sz="2000" b="1" noProof="1">
                <a:solidFill>
                  <a:schemeClr val="tx1"/>
                </a:solidFill>
                <a:latin typeface="Courier New" pitchFamily="49" charset="0"/>
              </a:rPr>
              <a:t>vec4 </a:t>
            </a:r>
            <a:r>
              <a:rPr lang="en-US" altLang="en-US" sz="2000" b="1" noProof="1" smtClean="0">
                <a:solidFill>
                  <a:schemeClr val="tx1"/>
                </a:solidFill>
                <a:latin typeface="Courier New" pitchFamily="49" charset="0"/>
              </a:rPr>
              <a:t>q;	// quaternion as uniform variable</a:t>
            </a:r>
            <a:r>
              <a:rPr lang="en-US" altLang="en-US" sz="2000" b="1" noProof="1">
                <a:solidFill>
                  <a:schemeClr val="tx1"/>
                </a:solidFill>
                <a:latin typeface="Courier New" pitchFamily="49" charset="0"/>
              </a:rPr>
              <a:t>	</a:t>
            </a:r>
          </a:p>
          <a:p>
            <a:pPr algn="l"/>
            <a:r>
              <a:rPr lang="en-US" altLang="en-US" sz="2000" b="1" noProof="1" smtClean="0">
                <a:solidFill>
                  <a:schemeClr val="tx1"/>
                </a:solidFill>
                <a:latin typeface="Courier New" pitchFamily="49" charset="0"/>
              </a:rPr>
              <a:t>in vec3 u;</a:t>
            </a:r>
            <a:r>
              <a:rPr lang="en-US" altLang="en-US" sz="2000" b="1" noProof="1">
                <a:solidFill>
                  <a:schemeClr val="tx1"/>
                </a:solidFill>
                <a:latin typeface="Courier New" pitchFamily="49" charset="0"/>
              </a:rPr>
              <a:t>	</a:t>
            </a:r>
            <a:r>
              <a:rPr lang="en-US" altLang="en-US" sz="2000" b="1" noProof="1" smtClean="0">
                <a:solidFill>
                  <a:schemeClr val="tx1"/>
                </a:solidFill>
                <a:latin typeface="Courier New" pitchFamily="49" charset="0"/>
              </a:rPr>
              <a:t>	// </a:t>
            </a:r>
            <a:r>
              <a:rPr lang="en-US" altLang="en-US" sz="2000" b="1" noProof="1">
                <a:solidFill>
                  <a:schemeClr val="tx1"/>
                </a:solidFill>
                <a:latin typeface="Courier New" pitchFamily="49" charset="0"/>
              </a:rPr>
              <a:t>Varying </a:t>
            </a:r>
            <a:r>
              <a:rPr lang="en-US" altLang="en-US" sz="2000" b="1" noProof="1" smtClean="0">
                <a:solidFill>
                  <a:schemeClr val="tx1"/>
                </a:solidFill>
                <a:latin typeface="Courier New" pitchFamily="49" charset="0"/>
              </a:rPr>
              <a:t>input: vertex</a:t>
            </a:r>
            <a:endParaRPr lang="en-US" altLang="en-US" sz="2000" b="1" noProof="1">
              <a:solidFill>
                <a:schemeClr val="tx1"/>
              </a:solidFill>
              <a:latin typeface="Courier New" pitchFamily="49" charset="0"/>
            </a:endParaRPr>
          </a:p>
          <a:p>
            <a:pPr algn="l"/>
            <a:endParaRPr lang="en-US" altLang="en-US" sz="2000" b="1" noProof="1">
              <a:solidFill>
                <a:schemeClr val="tx1"/>
              </a:solidFill>
              <a:latin typeface="Courier New" pitchFamily="49" charset="0"/>
            </a:endParaRPr>
          </a:p>
          <a:p>
            <a:pPr algn="l"/>
            <a:r>
              <a:rPr lang="en-US" altLang="en-US" sz="2000" b="1" noProof="1" smtClean="0">
                <a:solidFill>
                  <a:schemeClr val="tx1"/>
                </a:solidFill>
                <a:latin typeface="Courier New" pitchFamily="49" charset="0"/>
              </a:rPr>
              <a:t>vec4 </a:t>
            </a:r>
            <a:r>
              <a:rPr lang="en-US" altLang="en-US" sz="2000" b="1" noProof="1">
                <a:solidFill>
                  <a:schemeClr val="tx1"/>
                </a:solidFill>
                <a:latin typeface="Courier New" pitchFamily="49" charset="0"/>
              </a:rPr>
              <a:t>qmul(vec4 q1, vec4 q2) {</a:t>
            </a:r>
          </a:p>
          <a:p>
            <a:pPr algn="l"/>
            <a:r>
              <a:rPr lang="en-US" altLang="en-US" sz="2000" b="1" noProof="1" smtClean="0">
                <a:solidFill>
                  <a:schemeClr val="tx1"/>
                </a:solidFill>
                <a:latin typeface="Courier New" pitchFamily="49" charset="0"/>
              </a:rPr>
              <a:t>  return vec4(</a:t>
            </a:r>
          </a:p>
          <a:p>
            <a:pPr algn="l"/>
            <a:r>
              <a:rPr lang="en-US" altLang="en-US" sz="2000" b="1" noProof="1">
                <a:solidFill>
                  <a:schemeClr val="tx1"/>
                </a:solidFill>
                <a:latin typeface="Courier New" pitchFamily="49" charset="0"/>
              </a:rPr>
              <a:t> </a:t>
            </a:r>
            <a:r>
              <a:rPr lang="en-US" altLang="en-US" sz="2000" b="1" noProof="1" smtClean="0">
                <a:solidFill>
                  <a:schemeClr val="tx1"/>
                </a:solidFill>
                <a:latin typeface="Courier New" pitchFamily="49" charset="0"/>
              </a:rPr>
              <a:t>   q1.w * q2.xyz </a:t>
            </a:r>
            <a:r>
              <a:rPr lang="en-US" altLang="en-US" sz="2000" b="1" noProof="1">
                <a:solidFill>
                  <a:schemeClr val="tx1"/>
                </a:solidFill>
                <a:latin typeface="Courier New" pitchFamily="49" charset="0"/>
              </a:rPr>
              <a:t>+ </a:t>
            </a:r>
            <a:r>
              <a:rPr lang="en-US" altLang="en-US" sz="2000" b="1" noProof="1" smtClean="0">
                <a:solidFill>
                  <a:schemeClr val="tx1"/>
                </a:solidFill>
                <a:latin typeface="Courier New" pitchFamily="49" charset="0"/>
              </a:rPr>
              <a:t>q2.w * q1.xyz + cross(q1.xyz</a:t>
            </a:r>
            <a:r>
              <a:rPr lang="en-US" altLang="en-US" sz="2000" b="1" noProof="1">
                <a:solidFill>
                  <a:schemeClr val="tx1"/>
                </a:solidFill>
                <a:latin typeface="Courier New" pitchFamily="49" charset="0"/>
              </a:rPr>
              <a:t>, q2.xyz), </a:t>
            </a:r>
            <a:endParaRPr lang="en-US" altLang="en-US" sz="2000" b="1" noProof="1" smtClean="0">
              <a:solidFill>
                <a:schemeClr val="tx1"/>
              </a:solidFill>
              <a:latin typeface="Courier New" pitchFamily="49" charset="0"/>
            </a:endParaRPr>
          </a:p>
          <a:p>
            <a:pPr algn="l"/>
            <a:r>
              <a:rPr lang="en-US" altLang="en-US" sz="2000" b="1" noProof="1">
                <a:solidFill>
                  <a:schemeClr val="tx1"/>
                </a:solidFill>
                <a:latin typeface="Courier New" pitchFamily="49" charset="0"/>
              </a:rPr>
              <a:t> </a:t>
            </a:r>
            <a:r>
              <a:rPr lang="en-US" altLang="en-US" sz="2000" b="1" noProof="1" smtClean="0">
                <a:solidFill>
                  <a:schemeClr val="tx1"/>
                </a:solidFill>
                <a:latin typeface="Courier New" pitchFamily="49" charset="0"/>
              </a:rPr>
              <a:t>   q1.w </a:t>
            </a:r>
            <a:r>
              <a:rPr lang="en-US" altLang="en-US" sz="2000" b="1" noProof="1">
                <a:solidFill>
                  <a:schemeClr val="tx1"/>
                </a:solidFill>
                <a:latin typeface="Courier New" pitchFamily="49" charset="0"/>
              </a:rPr>
              <a:t>* q2.w - dot(q1.xyz, q2.xyz));</a:t>
            </a:r>
          </a:p>
          <a:p>
            <a:pPr algn="l"/>
            <a:r>
              <a:rPr lang="en-US" altLang="en-US" sz="2000" b="1" noProof="1" smtClean="0">
                <a:solidFill>
                  <a:schemeClr val="tx1"/>
                </a:solidFill>
                <a:latin typeface="Courier New" pitchFamily="49" charset="0"/>
              </a:rPr>
              <a:t>} </a:t>
            </a:r>
            <a:endParaRPr lang="en-US" altLang="en-US" sz="2000" b="1" noProof="1">
              <a:solidFill>
                <a:schemeClr val="tx1"/>
              </a:solidFill>
              <a:latin typeface="Courier New" pitchFamily="49" charset="0"/>
            </a:endParaRPr>
          </a:p>
          <a:p>
            <a:pPr algn="l"/>
            <a:endParaRPr lang="en-US" altLang="en-US" sz="2000" b="1" noProof="1">
              <a:solidFill>
                <a:schemeClr val="tx1"/>
              </a:solidFill>
              <a:latin typeface="Courier New" pitchFamily="49" charset="0"/>
            </a:endParaRPr>
          </a:p>
          <a:p>
            <a:pPr algn="l"/>
            <a:r>
              <a:rPr lang="en-US" altLang="en-US" sz="2000" b="1" noProof="1" smtClean="0">
                <a:solidFill>
                  <a:schemeClr val="tx1"/>
                </a:solidFill>
                <a:latin typeface="Courier New" pitchFamily="49" charset="0"/>
              </a:rPr>
              <a:t>void </a:t>
            </a:r>
            <a:r>
              <a:rPr lang="en-US" altLang="en-US" sz="2000" b="1" noProof="1">
                <a:solidFill>
                  <a:schemeClr val="tx1"/>
                </a:solidFill>
                <a:latin typeface="Courier New" pitchFamily="49" charset="0"/>
              </a:rPr>
              <a:t>main() </a:t>
            </a:r>
            <a:r>
              <a:rPr lang="en-US" altLang="en-US" sz="2000" b="1" noProof="1" smtClean="0">
                <a:solidFill>
                  <a:schemeClr val="tx1"/>
                </a:solidFill>
                <a:latin typeface="Courier New" pitchFamily="49" charset="0"/>
              </a:rPr>
              <a:t>{</a:t>
            </a:r>
            <a:r>
              <a:rPr lang="hu-HU" altLang="en-US" sz="2000" b="1" noProof="1" smtClean="0">
                <a:solidFill>
                  <a:schemeClr val="tx1"/>
                </a:solidFill>
                <a:latin typeface="Courier New" pitchFamily="49" charset="0"/>
              </a:rPr>
              <a:t> </a:t>
            </a:r>
            <a:r>
              <a:rPr lang="en-US" altLang="en-US" sz="2000" b="1" noProof="1" smtClean="0">
                <a:solidFill>
                  <a:schemeClr val="tx1"/>
                </a:solidFill>
                <a:latin typeface="Courier New" pitchFamily="49" charset="0"/>
              </a:rPr>
              <a:t>// vertex shader program</a:t>
            </a:r>
          </a:p>
          <a:p>
            <a:pPr algn="l"/>
            <a:r>
              <a:rPr lang="en-US" altLang="en-US" sz="2000" b="1" noProof="1">
                <a:solidFill>
                  <a:schemeClr val="tx1"/>
                </a:solidFill>
                <a:latin typeface="Courier New" pitchFamily="49" charset="0"/>
              </a:rPr>
              <a:t> </a:t>
            </a:r>
            <a:r>
              <a:rPr lang="en-US" altLang="en-US" sz="2000" b="1" noProof="1" smtClean="0">
                <a:solidFill>
                  <a:schemeClr val="tx1"/>
                </a:solidFill>
                <a:latin typeface="Courier New" pitchFamily="49" charset="0"/>
              </a:rPr>
              <a:t> vec4 qinv = </a:t>
            </a:r>
            <a:r>
              <a:rPr lang="en-US" altLang="en-US" sz="2000" b="1" noProof="1">
                <a:solidFill>
                  <a:schemeClr val="tx1"/>
                </a:solidFill>
                <a:latin typeface="Courier New" pitchFamily="49" charset="0"/>
              </a:rPr>
              <a:t>vec4(-q.xyz,q.w</a:t>
            </a:r>
            <a:r>
              <a:rPr lang="en-US" altLang="en-US" sz="2000" b="1" noProof="1" smtClean="0">
                <a:solidFill>
                  <a:schemeClr val="tx1"/>
                </a:solidFill>
                <a:latin typeface="Courier New" pitchFamily="49" charset="0"/>
              </a:rPr>
              <a:t>);</a:t>
            </a:r>
            <a:endParaRPr lang="en-US" altLang="en-US" sz="2000" b="1" noProof="1">
              <a:solidFill>
                <a:schemeClr val="tx1"/>
              </a:solidFill>
              <a:latin typeface="Courier New" pitchFamily="49" charset="0"/>
            </a:endParaRPr>
          </a:p>
          <a:p>
            <a:pPr algn="l"/>
            <a:r>
              <a:rPr lang="en-US" altLang="en-US" sz="2000" b="1" noProof="1" smtClean="0">
                <a:solidFill>
                  <a:schemeClr val="tx1"/>
                </a:solidFill>
                <a:latin typeface="Courier New" pitchFamily="49" charset="0"/>
              </a:rPr>
              <a:t>  vec3 </a:t>
            </a:r>
            <a:r>
              <a:rPr lang="en-US" altLang="en-US" sz="2000" b="1" noProof="1">
                <a:solidFill>
                  <a:schemeClr val="tx1"/>
                </a:solidFill>
                <a:latin typeface="Courier New" pitchFamily="49" charset="0"/>
              </a:rPr>
              <a:t>v = </a:t>
            </a:r>
            <a:r>
              <a:rPr lang="en-US" altLang="en-US" sz="2000" b="1" noProof="1" smtClean="0">
                <a:solidFill>
                  <a:schemeClr val="tx1"/>
                </a:solidFill>
                <a:latin typeface="Courier New" pitchFamily="49" charset="0"/>
              </a:rPr>
              <a:t>qmul(qmul(q, vec4(u, 0)), qinv).</a:t>
            </a:r>
            <a:r>
              <a:rPr lang="en-US" altLang="en-US" sz="2000" b="1" noProof="1">
                <a:solidFill>
                  <a:schemeClr val="tx1"/>
                </a:solidFill>
                <a:latin typeface="Courier New" pitchFamily="49" charset="0"/>
              </a:rPr>
              <a:t>xyz;</a:t>
            </a:r>
          </a:p>
          <a:p>
            <a:pPr algn="l"/>
            <a:r>
              <a:rPr lang="en-US" altLang="en-US" sz="2000" b="1" noProof="1" smtClean="0">
                <a:solidFill>
                  <a:schemeClr val="tx1"/>
                </a:solidFill>
                <a:latin typeface="Courier New" pitchFamily="49" charset="0"/>
              </a:rPr>
              <a:t>  gl_Position </a:t>
            </a:r>
            <a:r>
              <a:rPr lang="en-US" altLang="en-US" sz="2000" b="1" noProof="1">
                <a:solidFill>
                  <a:schemeClr val="tx1"/>
                </a:solidFill>
                <a:latin typeface="Courier New" pitchFamily="49" charset="0"/>
              </a:rPr>
              <a:t>= vec4(v, 1);		</a:t>
            </a:r>
          </a:p>
          <a:p>
            <a:pPr algn="l"/>
            <a:r>
              <a:rPr lang="en-US" altLang="en-US" sz="2000" b="1" noProof="1" smtClean="0">
                <a:solidFill>
                  <a:schemeClr val="tx1"/>
                </a:solidFill>
                <a:latin typeface="Courier New" pitchFamily="49" charset="0"/>
              </a:rPr>
              <a:t>}</a:t>
            </a:r>
            <a:endParaRPr lang="en-US" altLang="en-US" sz="2000" b="1" noProof="1">
              <a:solidFill>
                <a:schemeClr val="tx1"/>
              </a:solidFill>
              <a:latin typeface="Courier New" pitchFamily="49" charset="0"/>
            </a:endParaRPr>
          </a:p>
        </p:txBody>
      </p:sp>
      <p:sp>
        <p:nvSpPr>
          <p:cNvPr id="5" name="Akciógomb: Tovább vagy Következő 4">
            <a:hlinkClick r:id="rId3" action="ppaction://hlinkfile" highlightClick="1"/>
          </p:cNvPr>
          <p:cNvSpPr/>
          <p:nvPr/>
        </p:nvSpPr>
        <p:spPr>
          <a:xfrm>
            <a:off x="7751226" y="5335263"/>
            <a:ext cx="1116124" cy="9001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646154"/>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Deriválni tudni necesse est,</a:t>
            </a:r>
            <a:br>
              <a:rPr lang="hu-HU" dirty="0" smtClean="0">
                <a:solidFill>
                  <a:srgbClr val="FF0000"/>
                </a:solidFill>
              </a:rPr>
            </a:br>
            <a:r>
              <a:rPr lang="hu-HU" sz="4000" dirty="0" smtClean="0">
                <a:solidFill>
                  <a:srgbClr val="FF0000"/>
                </a:solidFill>
              </a:rPr>
              <a:t>v</a:t>
            </a:r>
            <a:r>
              <a:rPr lang="en-US" sz="4000" dirty="0" err="1" smtClean="0">
                <a:solidFill>
                  <a:srgbClr val="FF0000"/>
                </a:solidFill>
              </a:rPr>
              <a:t>ivere</a:t>
            </a:r>
            <a:r>
              <a:rPr lang="en-US" sz="4000" dirty="0" smtClean="0">
                <a:solidFill>
                  <a:srgbClr val="FF0000"/>
                </a:solidFill>
              </a:rPr>
              <a:t> </a:t>
            </a:r>
            <a:r>
              <a:rPr lang="en-US" sz="4000" dirty="0">
                <a:solidFill>
                  <a:srgbClr val="FF0000"/>
                </a:solidFill>
              </a:rPr>
              <a:t>non </a:t>
            </a:r>
            <a:r>
              <a:rPr lang="en-US" sz="4000" dirty="0" err="1">
                <a:solidFill>
                  <a:srgbClr val="FF0000"/>
                </a:solidFill>
              </a:rPr>
              <a:t>est</a:t>
            </a:r>
            <a:r>
              <a:rPr lang="en-US" sz="4000" dirty="0">
                <a:solidFill>
                  <a:srgbClr val="FF0000"/>
                </a:solidFill>
              </a:rPr>
              <a:t> </a:t>
            </a:r>
            <a:r>
              <a:rPr lang="en-US" sz="4000" dirty="0" err="1">
                <a:solidFill>
                  <a:srgbClr val="FF0000"/>
                </a:solidFill>
              </a:rPr>
              <a:t>necesse</a:t>
            </a:r>
            <a:r>
              <a:rPr lang="en-US" sz="4000" dirty="0">
                <a:solidFill>
                  <a:srgbClr val="FF0000"/>
                </a:solidFill>
              </a:rPr>
              <a:t>.</a:t>
            </a: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04" y="1431513"/>
            <a:ext cx="7223823" cy="5417867"/>
          </a:xfrm>
          <a:prstGeom prst="rect">
            <a:avLst/>
          </a:prstGeom>
        </p:spPr>
      </p:pic>
    </p:spTree>
    <p:extLst>
      <p:ext uri="{BB962C8B-B14F-4D97-AF65-F5344CB8AC3E}">
        <p14:creationId xmlns:p14="http://schemas.microsoft.com/office/powerpoint/2010/main" val="2431411680"/>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Szövegdoboz 10"/>
              <p:cNvSpPr txBox="1"/>
              <p:nvPr/>
            </p:nvSpPr>
            <p:spPr>
              <a:xfrm>
                <a:off x="147301" y="4202340"/>
                <a:ext cx="8997207" cy="2539028"/>
              </a:xfrm>
              <a:prstGeom prst="rect">
                <a:avLst/>
              </a:prstGeom>
              <a:noFill/>
            </p:spPr>
            <p:txBody>
              <a:bodyPr wrap="none" rtlCol="0">
                <a:spAutoFit/>
              </a:bodyPr>
              <a:lstStyle/>
              <a:p>
                <a:pPr algn="l"/>
                <a14:m>
                  <m:oMath xmlns:m="http://schemas.openxmlformats.org/officeDocument/2006/math">
                    <m:r>
                      <m:rPr>
                        <m:nor/>
                      </m:rPr>
                      <a:rPr lang="en-US" dirty="0" smtClean="0"/>
                      <m:t>(</m:t>
                    </m:r>
                    <m:r>
                      <m:rPr>
                        <m:nor/>
                      </m:rPr>
                      <a:rPr lang="en-US" i="1" dirty="0" smtClean="0"/>
                      <m:t>x</m:t>
                    </m:r>
                    <m:r>
                      <m:rPr>
                        <m:nor/>
                      </m:rPr>
                      <a:rPr lang="en-US" baseline="-25000" dirty="0" smtClean="0"/>
                      <m:t>1</m:t>
                    </m:r>
                    <m:r>
                      <m:rPr>
                        <m:nor/>
                      </m:rPr>
                      <a:rPr lang="en-US" dirty="0" smtClean="0"/>
                      <m:t>+</m:t>
                    </m:r>
                    <m:r>
                      <m:rPr>
                        <m:nor/>
                      </m:rPr>
                      <a:rPr lang="en-US" i="1" dirty="0" smtClean="0"/>
                      <m:t>y</m:t>
                    </m:r>
                    <m:r>
                      <m:rPr>
                        <m:nor/>
                      </m:rPr>
                      <a:rPr lang="en-US" baseline="-25000" dirty="0" smtClean="0"/>
                      <m:t>1</m:t>
                    </m:r>
                    <m:r>
                      <m:rPr>
                        <m:nor/>
                      </m:rPr>
                      <a:rPr lang="en-US" b="1" i="1" dirty="0" smtClean="0"/>
                      <m:t>i</m:t>
                    </m:r>
                    <m:r>
                      <m:rPr>
                        <m:nor/>
                      </m:rPr>
                      <a:rPr lang="en-US" dirty="0" smtClean="0"/>
                      <m:t>)</m:t>
                    </m:r>
                    <m:r>
                      <a:rPr lang="en-US" i="1" dirty="0" smtClean="0">
                        <a:latin typeface="Cambria Math"/>
                        <a:ea typeface="Cambria Math"/>
                      </a:rPr>
                      <m:t>±</m:t>
                    </m:r>
                    <m:r>
                      <m:rPr>
                        <m:nor/>
                      </m:rPr>
                      <a:rPr lang="en-US" dirty="0" smtClean="0"/>
                      <m:t>(</m:t>
                    </m:r>
                    <m:r>
                      <m:rPr>
                        <m:nor/>
                      </m:rPr>
                      <a:rPr lang="en-US" i="1" dirty="0" smtClean="0"/>
                      <m:t>x</m:t>
                    </m:r>
                    <m:r>
                      <m:rPr>
                        <m:nor/>
                      </m:rPr>
                      <a:rPr lang="en-US" baseline="-25000" dirty="0" smtClean="0"/>
                      <m:t>2</m:t>
                    </m:r>
                    <m:r>
                      <m:rPr>
                        <m:nor/>
                      </m:rPr>
                      <a:rPr lang="en-US" dirty="0" smtClean="0"/>
                      <m:t>+</m:t>
                    </m:r>
                    <m:r>
                      <m:rPr>
                        <m:nor/>
                      </m:rPr>
                      <a:rPr lang="en-US" i="1" dirty="0" smtClean="0"/>
                      <m:t>y</m:t>
                    </m:r>
                    <m:r>
                      <m:rPr>
                        <m:nor/>
                      </m:rPr>
                      <a:rPr lang="en-US" baseline="-25000" dirty="0" smtClean="0"/>
                      <m:t>2</m:t>
                    </m:r>
                    <m:r>
                      <m:rPr>
                        <m:nor/>
                      </m:rPr>
                      <a:rPr lang="en-US" b="1" i="1" dirty="0" smtClean="0"/>
                      <m:t>i</m:t>
                    </m:r>
                    <m:r>
                      <m:rPr>
                        <m:nor/>
                      </m:rPr>
                      <a:rPr lang="en-US" dirty="0" smtClean="0"/>
                      <m:t>) = (</m:t>
                    </m:r>
                    <m:r>
                      <m:rPr>
                        <m:nor/>
                      </m:rPr>
                      <a:rPr lang="en-US" i="1" dirty="0" smtClean="0"/>
                      <m:t>x</m:t>
                    </m:r>
                    <m:r>
                      <m:rPr>
                        <m:nor/>
                      </m:rPr>
                      <a:rPr lang="en-US" baseline="-25000" dirty="0" smtClean="0"/>
                      <m:t>1</m:t>
                    </m:r>
                    <m:r>
                      <a:rPr lang="en-US" i="1" dirty="0" smtClean="0">
                        <a:latin typeface="Cambria Math"/>
                        <a:ea typeface="Cambria Math"/>
                      </a:rPr>
                      <m:t>±</m:t>
                    </m:r>
                    <m:r>
                      <m:rPr>
                        <m:nor/>
                      </m:rPr>
                      <a:rPr lang="en-US" i="1" dirty="0" smtClean="0"/>
                      <m:t>x</m:t>
                    </m:r>
                    <m:r>
                      <m:rPr>
                        <m:nor/>
                      </m:rPr>
                      <a:rPr lang="en-US" baseline="-25000" dirty="0" smtClean="0"/>
                      <m:t>2</m:t>
                    </m:r>
                    <m:r>
                      <m:rPr>
                        <m:nor/>
                      </m:rPr>
                      <a:rPr lang="en-US" dirty="0" smtClean="0"/>
                      <m:t>) + (</m:t>
                    </m:r>
                    <m:r>
                      <m:rPr>
                        <m:nor/>
                      </m:rPr>
                      <a:rPr lang="en-US" i="1" dirty="0" smtClean="0"/>
                      <m:t>y</m:t>
                    </m:r>
                    <m:r>
                      <m:rPr>
                        <m:nor/>
                      </m:rPr>
                      <a:rPr lang="en-US" baseline="-25000" dirty="0" smtClean="0"/>
                      <m:t>1</m:t>
                    </m:r>
                    <m:r>
                      <a:rPr lang="en-US" i="1" dirty="0" smtClean="0">
                        <a:latin typeface="Cambria Math"/>
                        <a:ea typeface="Cambria Math"/>
                      </a:rPr>
                      <m:t>±</m:t>
                    </m:r>
                    <m:r>
                      <m:rPr>
                        <m:nor/>
                      </m:rPr>
                      <a:rPr lang="en-US" i="1" dirty="0" smtClean="0"/>
                      <m:t>y</m:t>
                    </m:r>
                    <m:r>
                      <m:rPr>
                        <m:nor/>
                      </m:rPr>
                      <a:rPr lang="en-US" baseline="-25000" dirty="0" smtClean="0"/>
                      <m:t>2</m:t>
                    </m:r>
                    <m:r>
                      <m:rPr>
                        <m:nor/>
                      </m:rPr>
                      <a:rPr lang="en-US" dirty="0" smtClean="0"/>
                      <m:t>)</m:t>
                    </m:r>
                    <m:r>
                      <m:rPr>
                        <m:nor/>
                      </m:rPr>
                      <a:rPr lang="en-US" b="1" i="1" dirty="0" smtClean="0"/>
                      <m:t>i</m:t>
                    </m:r>
                  </m:oMath>
                </a14:m>
                <a:r>
                  <a:rPr lang="en-US" b="1" i="1" dirty="0" smtClean="0"/>
                  <a:t> </a:t>
                </a:r>
              </a:p>
              <a:p>
                <a:pPr algn="l"/>
                <a:endParaRPr lang="hu-HU" sz="1400" b="1" i="1" dirty="0" smtClean="0"/>
              </a:p>
              <a:p>
                <a:pPr algn="l"/>
                <a:endParaRPr lang="en-US" sz="1400" b="1" i="1" dirty="0"/>
              </a:p>
              <a:p>
                <a:pPr algn="l"/>
                <a14:m>
                  <m:oMathPara xmlns:m="http://schemas.openxmlformats.org/officeDocument/2006/math">
                    <m:oMathParaPr>
                      <m:jc m:val="left"/>
                    </m:oMathParaPr>
                    <m:oMath xmlns:m="http://schemas.openxmlformats.org/officeDocument/2006/math">
                      <m:r>
                        <m:rPr>
                          <m:nor/>
                        </m:rPr>
                        <a:rPr lang="en-US" dirty="0"/>
                        <m:t>(</m:t>
                      </m:r>
                      <m:r>
                        <m:rPr>
                          <m:nor/>
                        </m:rPr>
                        <a:rPr lang="en-US" i="1" dirty="0"/>
                        <m:t>x</m:t>
                      </m:r>
                      <m:r>
                        <m:rPr>
                          <m:nor/>
                        </m:rPr>
                        <a:rPr lang="en-US" baseline="-25000" dirty="0"/>
                        <m:t>1</m:t>
                      </m:r>
                      <m:r>
                        <m:rPr>
                          <m:nor/>
                        </m:rPr>
                        <a:rPr lang="en-US" dirty="0"/>
                        <m:t>+</m:t>
                      </m:r>
                      <m:r>
                        <m:rPr>
                          <m:nor/>
                        </m:rPr>
                        <a:rPr lang="en-US" i="1" dirty="0"/>
                        <m:t>y</m:t>
                      </m:r>
                      <m:r>
                        <m:rPr>
                          <m:nor/>
                        </m:rPr>
                        <a:rPr lang="en-US" baseline="-25000" dirty="0"/>
                        <m:t>1</m:t>
                      </m:r>
                      <m:r>
                        <m:rPr>
                          <m:nor/>
                        </m:rPr>
                        <a:rPr lang="en-US" b="1" i="1" dirty="0"/>
                        <m:t>i</m:t>
                      </m:r>
                      <m:r>
                        <m:rPr>
                          <m:nor/>
                        </m:rPr>
                        <a:rPr lang="en-US" dirty="0"/>
                        <m:t>)</m:t>
                      </m:r>
                      <m:r>
                        <m:rPr>
                          <m:nor/>
                        </m:rPr>
                        <a:rPr lang="en-US" dirty="0">
                          <a:sym typeface="Symbol"/>
                        </a:rPr>
                        <m:t></m:t>
                      </m:r>
                      <m:r>
                        <m:rPr>
                          <m:nor/>
                        </m:rPr>
                        <a:rPr lang="en-US" dirty="0"/>
                        <m:t>(</m:t>
                      </m:r>
                      <m:r>
                        <m:rPr>
                          <m:nor/>
                        </m:rPr>
                        <a:rPr lang="en-US" i="1" dirty="0"/>
                        <m:t>x</m:t>
                      </m:r>
                      <m:r>
                        <m:rPr>
                          <m:nor/>
                        </m:rPr>
                        <a:rPr lang="en-US" baseline="-25000" dirty="0"/>
                        <m:t>2</m:t>
                      </m:r>
                      <m:r>
                        <m:rPr>
                          <m:nor/>
                        </m:rPr>
                        <a:rPr lang="en-US" dirty="0"/>
                        <m:t>+</m:t>
                      </m:r>
                      <m:r>
                        <m:rPr>
                          <m:nor/>
                        </m:rPr>
                        <a:rPr lang="en-US" i="1" dirty="0"/>
                        <m:t>y</m:t>
                      </m:r>
                      <m:r>
                        <m:rPr>
                          <m:nor/>
                        </m:rPr>
                        <a:rPr lang="en-US" baseline="-25000" dirty="0"/>
                        <m:t>2</m:t>
                      </m:r>
                      <m:r>
                        <m:rPr>
                          <m:nor/>
                        </m:rPr>
                        <a:rPr lang="en-US" b="1" i="1" dirty="0"/>
                        <m:t>i</m:t>
                      </m:r>
                      <m:r>
                        <m:rPr>
                          <m:nor/>
                        </m:rPr>
                        <a:rPr lang="en-US" dirty="0"/>
                        <m:t>) = (</m:t>
                      </m:r>
                      <m:r>
                        <m:rPr>
                          <m:nor/>
                        </m:rPr>
                        <a:rPr lang="en-US" i="1" dirty="0"/>
                        <m:t>x</m:t>
                      </m:r>
                      <m:r>
                        <m:rPr>
                          <m:nor/>
                        </m:rPr>
                        <a:rPr lang="en-US" baseline="-25000" dirty="0"/>
                        <m:t>1</m:t>
                      </m:r>
                      <m:r>
                        <m:rPr>
                          <m:nor/>
                        </m:rPr>
                        <a:rPr lang="en-US" i="1" dirty="0"/>
                        <m:t>x</m:t>
                      </m:r>
                      <m:r>
                        <m:rPr>
                          <m:nor/>
                        </m:rPr>
                        <a:rPr lang="en-US" baseline="-25000" dirty="0"/>
                        <m:t>2</m:t>
                      </m:r>
                      <m:r>
                        <m:rPr>
                          <m:nor/>
                        </m:rPr>
                        <a:rPr lang="en-US" dirty="0"/>
                        <m:t>) + (</m:t>
                      </m:r>
                      <m:r>
                        <m:rPr>
                          <m:nor/>
                        </m:rPr>
                        <a:rPr lang="en-US" i="1" dirty="0"/>
                        <m:t>x</m:t>
                      </m:r>
                      <m:r>
                        <m:rPr>
                          <m:nor/>
                        </m:rPr>
                        <a:rPr lang="en-US" baseline="-25000" dirty="0"/>
                        <m:t>1</m:t>
                      </m:r>
                      <m:r>
                        <m:rPr>
                          <m:nor/>
                        </m:rPr>
                        <a:rPr lang="en-US" i="1" dirty="0"/>
                        <m:t>y</m:t>
                      </m:r>
                      <m:r>
                        <m:rPr>
                          <m:nor/>
                        </m:rPr>
                        <a:rPr lang="en-US" baseline="-25000" dirty="0"/>
                        <m:t>2</m:t>
                      </m:r>
                      <m:r>
                        <m:rPr>
                          <m:nor/>
                        </m:rPr>
                        <a:rPr lang="en-US" dirty="0"/>
                        <m:t>+</m:t>
                      </m:r>
                      <m:r>
                        <m:rPr>
                          <m:nor/>
                        </m:rPr>
                        <a:rPr lang="en-US" i="1" dirty="0"/>
                        <m:t>x</m:t>
                      </m:r>
                      <m:r>
                        <m:rPr>
                          <m:nor/>
                        </m:rPr>
                        <a:rPr lang="en-US" baseline="-25000" dirty="0"/>
                        <m:t>2</m:t>
                      </m:r>
                      <m:r>
                        <m:rPr>
                          <m:nor/>
                        </m:rPr>
                        <a:rPr lang="en-US" i="1" dirty="0"/>
                        <m:t>y</m:t>
                      </m:r>
                      <m:r>
                        <m:rPr>
                          <m:nor/>
                        </m:rPr>
                        <a:rPr lang="en-US" baseline="-25000" dirty="0"/>
                        <m:t>1</m:t>
                      </m:r>
                      <m:r>
                        <m:rPr>
                          <m:nor/>
                        </m:rPr>
                        <a:rPr lang="en-US" dirty="0"/>
                        <m:t>)</m:t>
                      </m:r>
                      <m:r>
                        <m:rPr>
                          <m:nor/>
                        </m:rPr>
                        <a:rPr lang="en-US" b="1" i="1" dirty="0" err="1"/>
                        <m:t>i</m:t>
                      </m:r>
                      <m:r>
                        <m:rPr>
                          <m:nor/>
                        </m:rPr>
                        <a:rPr lang="en-US" dirty="0"/>
                        <m:t> +(</m:t>
                      </m:r>
                      <m:r>
                        <m:rPr>
                          <m:nor/>
                        </m:rPr>
                        <a:rPr lang="en-US" i="1" dirty="0"/>
                        <m:t>y</m:t>
                      </m:r>
                      <m:r>
                        <m:rPr>
                          <m:nor/>
                        </m:rPr>
                        <a:rPr lang="en-US" baseline="-25000" dirty="0"/>
                        <m:t>1</m:t>
                      </m:r>
                      <m:r>
                        <m:rPr>
                          <m:nor/>
                        </m:rPr>
                        <a:rPr lang="en-US" i="1" dirty="0"/>
                        <m:t>y</m:t>
                      </m:r>
                      <m:r>
                        <m:rPr>
                          <m:nor/>
                        </m:rPr>
                        <a:rPr lang="en-US" baseline="-25000" dirty="0"/>
                        <m:t>2</m:t>
                      </m:r>
                      <m:r>
                        <m:rPr>
                          <m:nor/>
                        </m:rPr>
                        <a:rPr lang="en-US" dirty="0"/>
                        <m:t>)</m:t>
                      </m:r>
                      <m:r>
                        <m:rPr>
                          <m:nor/>
                        </m:rPr>
                        <a:rPr lang="en-US" b="1" i="1" dirty="0">
                          <a:cs typeface="Times New Roman" panose="02020603050405020304" pitchFamily="18" charset="0"/>
                        </a:rPr>
                        <m:t>i</m:t>
                      </m:r>
                      <m:r>
                        <m:rPr>
                          <m:nor/>
                        </m:rPr>
                        <a:rPr lang="en-US" baseline="30000" dirty="0">
                          <a:cs typeface="Times New Roman" panose="02020603050405020304" pitchFamily="18" charset="0"/>
                        </a:rPr>
                        <m:t>2</m:t>
                      </m:r>
                      <m:r>
                        <m:rPr>
                          <m:nor/>
                        </m:rPr>
                        <a:rPr lang="en-US" b="0" i="0" baseline="30000" dirty="0" smtClean="0">
                          <a:cs typeface="Times New Roman" panose="02020603050405020304" pitchFamily="18" charset="0"/>
                        </a:rPr>
                        <m:t>                         </m:t>
                      </m:r>
                    </m:oMath>
                  </m:oMathPara>
                </a14:m>
                <a:endParaRPr lang="en-US" b="0" baseline="30000" dirty="0" smtClean="0">
                  <a:cs typeface="Times New Roman" panose="02020603050405020304" pitchFamily="18" charset="0"/>
                </a:endParaRPr>
              </a:p>
              <a:p>
                <a:pPr algn="l"/>
                <a:endParaRPr lang="hu-HU" baseline="30000" dirty="0" smtClean="0">
                  <a:cs typeface="Times New Roman" panose="02020603050405020304" pitchFamily="18" charset="0"/>
                </a:endParaRPr>
              </a:p>
              <a:p>
                <a:pPr algn="l"/>
                <a:endParaRPr lang="en-US" baseline="30000" dirty="0">
                  <a:cs typeface="Times New Roman" panose="02020603050405020304" pitchFamily="18" charset="0"/>
                </a:endParaRPr>
              </a:p>
              <a:p>
                <a:pPr algn="l"/>
                <a14:m>
                  <m:oMathPara xmlns:m="http://schemas.openxmlformats.org/officeDocument/2006/math">
                    <m:oMathParaPr>
                      <m:jc m:val="left"/>
                    </m:oMathParaPr>
                    <m:oMath xmlns:m="http://schemas.openxmlformats.org/officeDocument/2006/math">
                      <m:f>
                        <m:fPr>
                          <m:ctrlPr>
                            <a:rPr lang="en-US" i="1" dirty="0" smtClean="0">
                              <a:latin typeface="Cambria Math"/>
                            </a:rPr>
                          </m:ctrlPr>
                        </m:fPr>
                        <m:num>
                          <m:r>
                            <m:rPr>
                              <m:nor/>
                            </m:rPr>
                            <a:rPr lang="en-US" i="1" dirty="0"/>
                            <m:t>x</m:t>
                          </m:r>
                          <m:r>
                            <m:rPr>
                              <m:nor/>
                            </m:rPr>
                            <a:rPr lang="en-US" baseline="-25000" dirty="0"/>
                            <m:t>1</m:t>
                          </m:r>
                          <m:r>
                            <m:rPr>
                              <m:nor/>
                            </m:rPr>
                            <a:rPr lang="en-US" dirty="0"/>
                            <m:t>+</m:t>
                          </m:r>
                          <m:r>
                            <m:rPr>
                              <m:nor/>
                            </m:rPr>
                            <a:rPr lang="en-US" i="1" dirty="0"/>
                            <m:t>y</m:t>
                          </m:r>
                          <m:r>
                            <m:rPr>
                              <m:nor/>
                            </m:rPr>
                            <a:rPr lang="en-US" baseline="-25000" dirty="0"/>
                            <m:t>1</m:t>
                          </m:r>
                          <m:r>
                            <m:rPr>
                              <m:nor/>
                            </m:rPr>
                            <a:rPr lang="en-US" b="1" i="1" dirty="0"/>
                            <m:t>i</m:t>
                          </m:r>
                        </m:num>
                        <m:den>
                          <m:r>
                            <m:rPr>
                              <m:nor/>
                            </m:rPr>
                            <a:rPr lang="en-US" i="1" dirty="0"/>
                            <m:t>x</m:t>
                          </m:r>
                          <m:r>
                            <m:rPr>
                              <m:nor/>
                            </m:rPr>
                            <a:rPr lang="en-US" baseline="-25000" dirty="0"/>
                            <m:t>2</m:t>
                          </m:r>
                          <m:r>
                            <m:rPr>
                              <m:nor/>
                            </m:rPr>
                            <a:rPr lang="en-US" dirty="0"/>
                            <m:t>+</m:t>
                          </m:r>
                          <m:r>
                            <m:rPr>
                              <m:nor/>
                            </m:rPr>
                            <a:rPr lang="en-US" i="1" dirty="0"/>
                            <m:t>y</m:t>
                          </m:r>
                          <m:r>
                            <m:rPr>
                              <m:nor/>
                            </m:rPr>
                            <a:rPr lang="en-US" baseline="-25000" dirty="0"/>
                            <m:t>2</m:t>
                          </m:r>
                          <m:r>
                            <m:rPr>
                              <m:nor/>
                            </m:rPr>
                            <a:rPr lang="en-US" b="1" i="1" dirty="0"/>
                            <m:t>i</m:t>
                          </m:r>
                        </m:den>
                      </m:f>
                      <m:r>
                        <m:rPr>
                          <m:nor/>
                        </m:rPr>
                        <a:rPr lang="en-US" dirty="0"/>
                        <m:t> =</m:t>
                      </m:r>
                      <m:f>
                        <m:fPr>
                          <m:ctrlPr>
                            <a:rPr lang="en-US" i="1" dirty="0">
                              <a:latin typeface="Cambria Math"/>
                            </a:rPr>
                          </m:ctrlPr>
                        </m:fPr>
                        <m:num>
                          <m:d>
                            <m:dPr>
                              <m:ctrlPr>
                                <a:rPr lang="en-US" i="1" dirty="0" smtClean="0">
                                  <a:latin typeface="Cambria Math"/>
                                </a:rPr>
                              </m:ctrlPr>
                            </m:dPr>
                            <m:e>
                              <m:r>
                                <m:rPr>
                                  <m:nor/>
                                </m:rPr>
                                <a:rPr lang="en-US" i="1" dirty="0"/>
                                <m:t>x</m:t>
                              </m:r>
                              <m:r>
                                <m:rPr>
                                  <m:nor/>
                                </m:rPr>
                                <a:rPr lang="en-US" baseline="-25000" dirty="0"/>
                                <m:t>1</m:t>
                              </m:r>
                              <m:r>
                                <m:rPr>
                                  <m:nor/>
                                </m:rPr>
                                <a:rPr lang="en-US" dirty="0"/>
                                <m:t>+</m:t>
                              </m:r>
                              <m:r>
                                <m:rPr>
                                  <m:nor/>
                                </m:rPr>
                                <a:rPr lang="en-US" i="1" dirty="0"/>
                                <m:t>y</m:t>
                              </m:r>
                              <m:r>
                                <m:rPr>
                                  <m:nor/>
                                </m:rPr>
                                <a:rPr lang="en-US" baseline="-25000" dirty="0"/>
                                <m:t>1</m:t>
                              </m:r>
                              <m:r>
                                <m:rPr>
                                  <m:nor/>
                                </m:rPr>
                                <a:rPr lang="en-US" b="1" i="1" dirty="0"/>
                                <m:t>i</m:t>
                              </m:r>
                            </m:e>
                          </m:d>
                          <m:d>
                            <m:dPr>
                              <m:ctrlPr>
                                <a:rPr lang="en-US" i="1" dirty="0">
                                  <a:latin typeface="Cambria Math"/>
                                </a:rPr>
                              </m:ctrlPr>
                            </m:dPr>
                            <m:e>
                              <m:r>
                                <m:rPr>
                                  <m:nor/>
                                </m:rPr>
                                <a:rPr lang="en-US" i="1" dirty="0"/>
                                <m:t>x</m:t>
                              </m:r>
                              <m:r>
                                <m:rPr>
                                  <m:nor/>
                                </m:rPr>
                                <a:rPr lang="en-US" baseline="-25000" dirty="0"/>
                                <m:t>2</m:t>
                              </m:r>
                              <m:r>
                                <m:rPr>
                                  <m:nor/>
                                </m:rPr>
                                <a:rPr lang="en-US" dirty="0"/>
                                <m:t>−</m:t>
                              </m:r>
                              <m:r>
                                <m:rPr>
                                  <m:nor/>
                                </m:rPr>
                                <a:rPr lang="en-US" b="0" i="1" dirty="0" smtClean="0"/>
                                <m:t>y</m:t>
                              </m:r>
                              <m:r>
                                <m:rPr>
                                  <m:nor/>
                                </m:rPr>
                                <a:rPr lang="en-US" baseline="-25000" dirty="0"/>
                                <m:t>2</m:t>
                              </m:r>
                              <m:r>
                                <m:rPr>
                                  <m:nor/>
                                </m:rPr>
                                <a:rPr lang="en-US" b="1" i="1" dirty="0"/>
                                <m:t>i</m:t>
                              </m:r>
                            </m:e>
                          </m:d>
                        </m:num>
                        <m:den>
                          <m:d>
                            <m:dPr>
                              <m:ctrlPr>
                                <a:rPr lang="en-US" i="1" dirty="0">
                                  <a:latin typeface="Cambria Math"/>
                                </a:rPr>
                              </m:ctrlPr>
                            </m:dPr>
                            <m:e>
                              <m:r>
                                <m:rPr>
                                  <m:nor/>
                                </m:rPr>
                                <a:rPr lang="en-US" i="1" dirty="0"/>
                                <m:t>x</m:t>
                              </m:r>
                              <m:r>
                                <m:rPr>
                                  <m:nor/>
                                </m:rPr>
                                <a:rPr lang="en-US" baseline="-25000" dirty="0"/>
                                <m:t>2</m:t>
                              </m:r>
                              <m:r>
                                <m:rPr>
                                  <m:nor/>
                                </m:rPr>
                                <a:rPr lang="en-US" dirty="0"/>
                                <m:t>+</m:t>
                              </m:r>
                              <m:r>
                                <m:rPr>
                                  <m:nor/>
                                </m:rPr>
                                <a:rPr lang="en-US" i="1" dirty="0"/>
                                <m:t>y</m:t>
                              </m:r>
                              <m:r>
                                <m:rPr>
                                  <m:nor/>
                                </m:rPr>
                                <a:rPr lang="en-US" baseline="-25000" dirty="0"/>
                                <m:t>2</m:t>
                              </m:r>
                              <m:r>
                                <m:rPr>
                                  <m:nor/>
                                </m:rPr>
                                <a:rPr lang="en-US" b="1" i="1" dirty="0"/>
                                <m:t>i</m:t>
                              </m:r>
                            </m:e>
                          </m:d>
                          <m:d>
                            <m:dPr>
                              <m:ctrlPr>
                                <a:rPr lang="en-US" i="1" dirty="0">
                                  <a:latin typeface="Cambria Math"/>
                                </a:rPr>
                              </m:ctrlPr>
                            </m:dPr>
                            <m:e>
                              <m:r>
                                <m:rPr>
                                  <m:nor/>
                                </m:rPr>
                                <a:rPr lang="en-US" i="1" dirty="0"/>
                                <m:t>x</m:t>
                              </m:r>
                              <m:r>
                                <m:rPr>
                                  <m:nor/>
                                </m:rPr>
                                <a:rPr lang="en-US" baseline="-25000" dirty="0"/>
                                <m:t>2</m:t>
                              </m:r>
                              <m:r>
                                <m:rPr>
                                  <m:nor/>
                                </m:rPr>
                                <a:rPr lang="en-US" dirty="0"/>
                                <m:t>−</m:t>
                              </m:r>
                              <m:r>
                                <m:rPr>
                                  <m:nor/>
                                </m:rPr>
                                <a:rPr lang="en-US" i="1" dirty="0"/>
                                <m:t>y</m:t>
                              </m:r>
                              <m:r>
                                <m:rPr>
                                  <m:nor/>
                                </m:rPr>
                                <a:rPr lang="en-US" baseline="-25000" dirty="0"/>
                                <m:t>2</m:t>
                              </m:r>
                              <m:r>
                                <m:rPr>
                                  <m:nor/>
                                </m:rPr>
                                <a:rPr lang="en-US" b="1" i="1" dirty="0"/>
                                <m:t>i</m:t>
                              </m:r>
                            </m:e>
                          </m:d>
                        </m:den>
                      </m:f>
                      <m:r>
                        <m:rPr>
                          <m:nor/>
                        </m:rPr>
                        <a:rPr lang="en-US" dirty="0"/>
                        <m:t>=</m:t>
                      </m:r>
                      <m:f>
                        <m:fPr>
                          <m:ctrlPr>
                            <a:rPr lang="en-US" i="1" dirty="0">
                              <a:latin typeface="Cambria Math"/>
                            </a:rPr>
                          </m:ctrlPr>
                        </m:fPr>
                        <m:num>
                          <m:r>
                            <m:rPr>
                              <m:nor/>
                            </m:rPr>
                            <a:rPr lang="en-US" i="1" dirty="0"/>
                            <m:t>x</m:t>
                          </m:r>
                          <m:r>
                            <m:rPr>
                              <m:nor/>
                            </m:rPr>
                            <a:rPr lang="en-US" baseline="-25000" dirty="0"/>
                            <m:t>1</m:t>
                          </m:r>
                          <m:r>
                            <m:rPr>
                              <m:nor/>
                            </m:rPr>
                            <a:rPr lang="en-US" i="1" dirty="0"/>
                            <m:t>x</m:t>
                          </m:r>
                          <m:r>
                            <m:rPr>
                              <m:nor/>
                            </m:rPr>
                            <a:rPr lang="en-US" baseline="-25000" dirty="0"/>
                            <m:t>2</m:t>
                          </m:r>
                          <m:r>
                            <m:rPr>
                              <m:nor/>
                            </m:rPr>
                            <a:rPr lang="en-US" dirty="0"/>
                            <m:t>+</m:t>
                          </m:r>
                          <m:d>
                            <m:dPr>
                              <m:ctrlPr>
                                <a:rPr lang="en-US" i="1" dirty="0">
                                  <a:latin typeface="Cambria Math"/>
                                </a:rPr>
                              </m:ctrlPr>
                            </m:dPr>
                            <m:e>
                              <m:r>
                                <m:rPr>
                                  <m:nor/>
                                </m:rPr>
                                <a:rPr lang="en-US" i="1" dirty="0"/>
                                <m:t>y</m:t>
                              </m:r>
                              <m:r>
                                <m:rPr>
                                  <m:nor/>
                                </m:rPr>
                                <a:rPr lang="en-US" baseline="-25000" dirty="0"/>
                                <m:t>1</m:t>
                              </m:r>
                              <m:r>
                                <m:rPr>
                                  <m:nor/>
                                </m:rPr>
                                <a:rPr lang="en-US" i="1" dirty="0"/>
                                <m:t>x</m:t>
                              </m:r>
                              <m:r>
                                <m:rPr>
                                  <m:nor/>
                                </m:rPr>
                                <a:rPr lang="en-US" baseline="-25000" dirty="0"/>
                                <m:t>2</m:t>
                              </m:r>
                              <m:r>
                                <m:rPr>
                                  <m:nor/>
                                </m:rPr>
                                <a:rPr lang="en-US" dirty="0"/>
                                <m:t>−</m:t>
                              </m:r>
                              <m:r>
                                <m:rPr>
                                  <m:nor/>
                                </m:rPr>
                                <a:rPr lang="en-US" i="1" dirty="0"/>
                                <m:t>y</m:t>
                              </m:r>
                              <m:r>
                                <m:rPr>
                                  <m:nor/>
                                </m:rPr>
                                <a:rPr lang="en-US" baseline="-25000" dirty="0"/>
                                <m:t>2</m:t>
                              </m:r>
                              <m:r>
                                <m:rPr>
                                  <m:nor/>
                                </m:rPr>
                                <a:rPr lang="en-US" i="1" dirty="0"/>
                                <m:t>x</m:t>
                              </m:r>
                              <m:r>
                                <m:rPr>
                                  <m:nor/>
                                </m:rPr>
                                <a:rPr lang="en-US" baseline="-25000" dirty="0"/>
                                <m:t>1</m:t>
                              </m:r>
                            </m:e>
                          </m:d>
                          <m:r>
                            <m:rPr>
                              <m:nor/>
                            </m:rPr>
                            <a:rPr lang="en-US" b="1" i="1" dirty="0"/>
                            <m:t>i</m:t>
                          </m:r>
                          <m:r>
                            <m:rPr>
                              <m:nor/>
                            </m:rPr>
                            <a:rPr lang="en-US" dirty="0"/>
                            <m:t>−</m:t>
                          </m:r>
                          <m:d>
                            <m:dPr>
                              <m:ctrlPr>
                                <a:rPr lang="en-US" i="1" dirty="0">
                                  <a:latin typeface="Cambria Math"/>
                                </a:rPr>
                              </m:ctrlPr>
                            </m:dPr>
                            <m:e>
                              <m:r>
                                <m:rPr>
                                  <m:nor/>
                                </m:rPr>
                                <a:rPr lang="en-US" i="1" dirty="0"/>
                                <m:t>y</m:t>
                              </m:r>
                              <m:r>
                                <m:rPr>
                                  <m:nor/>
                                </m:rPr>
                                <a:rPr lang="en-US" baseline="-25000" dirty="0"/>
                                <m:t>1</m:t>
                              </m:r>
                              <m:r>
                                <m:rPr>
                                  <m:nor/>
                                </m:rPr>
                                <a:rPr lang="en-US" i="1" dirty="0"/>
                                <m:t>y</m:t>
                              </m:r>
                              <m:r>
                                <m:rPr>
                                  <m:nor/>
                                </m:rPr>
                                <a:rPr lang="en-US" baseline="-25000" dirty="0"/>
                                <m:t>2</m:t>
                              </m:r>
                            </m:e>
                          </m:d>
                          <m:r>
                            <m:rPr>
                              <m:nor/>
                            </m:rPr>
                            <a:rPr lang="en-US" b="1" i="1" dirty="0">
                              <a:cs typeface="Times New Roman" panose="02020603050405020304" pitchFamily="18" charset="0"/>
                            </a:rPr>
                            <m:t>i</m:t>
                          </m:r>
                          <m:r>
                            <m:rPr>
                              <m:nor/>
                            </m:rPr>
                            <a:rPr lang="en-US" baseline="30000" dirty="0">
                              <a:cs typeface="Times New Roman" panose="02020603050405020304" pitchFamily="18" charset="0"/>
                            </a:rPr>
                            <m:t>2</m:t>
                          </m:r>
                        </m:num>
                        <m:den>
                          <m:sSup>
                            <m:sSupPr>
                              <m:ctrlPr>
                                <a:rPr lang="en-US" i="1" dirty="0">
                                  <a:latin typeface="Cambria Math"/>
                                </a:rPr>
                              </m:ctrlPr>
                            </m:sSupPr>
                            <m:e>
                              <m:sSubSup>
                                <m:sSubSupPr>
                                  <m:ctrlPr>
                                    <a:rPr lang="en-US" i="1" dirty="0">
                                      <a:latin typeface="Cambria Math"/>
                                    </a:rPr>
                                  </m:ctrlPr>
                                </m:sSubSupPr>
                                <m:e>
                                  <m:r>
                                    <a:rPr lang="en-US" i="1" dirty="0">
                                      <a:latin typeface="Cambria Math"/>
                                    </a:rPr>
                                    <m:t>𝑥</m:t>
                                  </m:r>
                                </m:e>
                                <m:sub>
                                  <m:r>
                                    <a:rPr lang="en-US" i="1" dirty="0">
                                      <a:latin typeface="Cambria Math"/>
                                    </a:rPr>
                                    <m:t>2</m:t>
                                  </m:r>
                                </m:sub>
                                <m:sup/>
                              </m:sSubSup>
                            </m:e>
                            <m:sup>
                              <m:r>
                                <a:rPr lang="en-US" i="1" dirty="0">
                                  <a:latin typeface="Cambria Math"/>
                                </a:rPr>
                                <m:t>2</m:t>
                              </m:r>
                            </m:sup>
                          </m:sSup>
                          <m:r>
                            <a:rPr lang="en-US" b="0" i="1" dirty="0" smtClean="0">
                              <a:latin typeface="Cambria Math"/>
                            </a:rPr>
                            <m:t>−</m:t>
                          </m:r>
                          <m:sSup>
                            <m:sSupPr>
                              <m:ctrlPr>
                                <a:rPr lang="en-US" i="1" dirty="0">
                                  <a:latin typeface="Cambria Math"/>
                                </a:rPr>
                              </m:ctrlPr>
                            </m:sSupPr>
                            <m:e>
                              <m:sSubSup>
                                <m:sSubSupPr>
                                  <m:ctrlPr>
                                    <a:rPr lang="en-US" i="1" dirty="0">
                                      <a:latin typeface="Cambria Math"/>
                                    </a:rPr>
                                  </m:ctrlPr>
                                </m:sSubSupPr>
                                <m:e>
                                  <m:r>
                                    <a:rPr lang="en-US" b="0" i="1" dirty="0" smtClean="0">
                                      <a:latin typeface="Cambria Math"/>
                                    </a:rPr>
                                    <m:t>𝑦</m:t>
                                  </m:r>
                                </m:e>
                                <m:sub>
                                  <m:r>
                                    <a:rPr lang="en-US" i="1" dirty="0">
                                      <a:latin typeface="Cambria Math"/>
                                    </a:rPr>
                                    <m:t>2</m:t>
                                  </m:r>
                                </m:sub>
                                <m:sup/>
                              </m:sSubSup>
                            </m:e>
                            <m:sup>
                              <m:r>
                                <a:rPr lang="en-US" i="1" dirty="0">
                                  <a:latin typeface="Cambria Math"/>
                                </a:rPr>
                                <m:t>2</m:t>
                              </m:r>
                            </m:sup>
                          </m:sSup>
                          <m:r>
                            <m:rPr>
                              <m:nor/>
                            </m:rPr>
                            <a:rPr lang="en-US" b="1" i="1" dirty="0">
                              <a:cs typeface="Times New Roman" panose="02020603050405020304" pitchFamily="18" charset="0"/>
                            </a:rPr>
                            <m:t>i</m:t>
                          </m:r>
                          <m:r>
                            <m:rPr>
                              <m:nor/>
                            </m:rPr>
                            <a:rPr lang="en-US" baseline="30000" dirty="0">
                              <a:cs typeface="Times New Roman" panose="02020603050405020304" pitchFamily="18" charset="0"/>
                            </a:rPr>
                            <m:t>2</m:t>
                          </m:r>
                        </m:den>
                      </m:f>
                      <m:r>
                        <m:rPr>
                          <m:nor/>
                        </m:rPr>
                        <a:rPr lang="en-US" dirty="0"/>
                        <m:t>=</m:t>
                      </m:r>
                      <m:f>
                        <m:fPr>
                          <m:ctrlPr>
                            <a:rPr lang="en-US" i="1" dirty="0" smtClean="0">
                              <a:latin typeface="Cambria Math"/>
                            </a:rPr>
                          </m:ctrlPr>
                        </m:fPr>
                        <m:num>
                          <m:r>
                            <m:rPr>
                              <m:nor/>
                            </m:rPr>
                            <a:rPr lang="en-US" i="1" dirty="0"/>
                            <m:t>x</m:t>
                          </m:r>
                          <m:r>
                            <m:rPr>
                              <m:nor/>
                            </m:rPr>
                            <a:rPr lang="en-US" baseline="-25000" dirty="0"/>
                            <m:t>1</m:t>
                          </m:r>
                        </m:num>
                        <m:den>
                          <m:sSubSup>
                            <m:sSubSupPr>
                              <m:ctrlPr>
                                <a:rPr lang="en-US" i="1" dirty="0">
                                  <a:latin typeface="Cambria Math"/>
                                </a:rPr>
                              </m:ctrlPr>
                            </m:sSubSupPr>
                            <m:e>
                              <m:r>
                                <a:rPr lang="en-US" i="1" dirty="0">
                                  <a:latin typeface="Cambria Math"/>
                                </a:rPr>
                                <m:t>𝑥</m:t>
                              </m:r>
                            </m:e>
                            <m:sub>
                              <m:r>
                                <a:rPr lang="en-US" i="1" dirty="0">
                                  <a:latin typeface="Cambria Math"/>
                                </a:rPr>
                                <m:t>2</m:t>
                              </m:r>
                            </m:sub>
                            <m:sup/>
                          </m:sSubSup>
                        </m:den>
                      </m:f>
                      <m:r>
                        <m:rPr>
                          <m:nor/>
                        </m:rPr>
                        <a:rPr lang="hu-HU" b="0" i="0" dirty="0" smtClean="0">
                          <a:latin typeface="Cambria Math"/>
                        </a:rPr>
                        <m:t>+</m:t>
                      </m:r>
                      <m:f>
                        <m:fPr>
                          <m:ctrlPr>
                            <a:rPr lang="en-US" i="1" dirty="0">
                              <a:latin typeface="Cambria Math"/>
                            </a:rPr>
                          </m:ctrlPr>
                        </m:fPr>
                        <m:num>
                          <m:r>
                            <m:rPr>
                              <m:nor/>
                            </m:rPr>
                            <a:rPr lang="en-US" i="1" dirty="0"/>
                            <m:t>y</m:t>
                          </m:r>
                          <m:r>
                            <m:rPr>
                              <m:nor/>
                            </m:rPr>
                            <a:rPr lang="en-US" baseline="-25000" dirty="0"/>
                            <m:t>1</m:t>
                          </m:r>
                          <m:r>
                            <m:rPr>
                              <m:nor/>
                            </m:rPr>
                            <a:rPr lang="en-US" i="1" dirty="0"/>
                            <m:t>x</m:t>
                          </m:r>
                          <m:r>
                            <m:rPr>
                              <m:nor/>
                            </m:rPr>
                            <a:rPr lang="en-US" baseline="-25000" dirty="0"/>
                            <m:t>2</m:t>
                          </m:r>
                          <m:r>
                            <m:rPr>
                              <m:nor/>
                            </m:rPr>
                            <a:rPr lang="en-US" dirty="0"/>
                            <m:t>−</m:t>
                          </m:r>
                          <m:r>
                            <m:rPr>
                              <m:nor/>
                            </m:rPr>
                            <a:rPr lang="en-US" i="1" dirty="0"/>
                            <m:t>y</m:t>
                          </m:r>
                          <m:r>
                            <m:rPr>
                              <m:nor/>
                            </m:rPr>
                            <a:rPr lang="en-US" baseline="-25000" dirty="0"/>
                            <m:t>2</m:t>
                          </m:r>
                          <m:r>
                            <m:rPr>
                              <m:nor/>
                            </m:rPr>
                            <a:rPr lang="en-US" i="1" dirty="0"/>
                            <m:t>x</m:t>
                          </m:r>
                          <m:r>
                            <m:rPr>
                              <m:nor/>
                            </m:rPr>
                            <a:rPr lang="en-US" baseline="-25000" dirty="0"/>
                            <m:t>1</m:t>
                          </m:r>
                        </m:num>
                        <m:den>
                          <m:sSup>
                            <m:sSupPr>
                              <m:ctrlPr>
                                <a:rPr lang="en-US" i="1" dirty="0">
                                  <a:latin typeface="Cambria Math"/>
                                </a:rPr>
                              </m:ctrlPr>
                            </m:sSupPr>
                            <m:e>
                              <m:sSubSup>
                                <m:sSubSupPr>
                                  <m:ctrlPr>
                                    <a:rPr lang="en-US" i="1" dirty="0">
                                      <a:latin typeface="Cambria Math"/>
                                    </a:rPr>
                                  </m:ctrlPr>
                                </m:sSubSupPr>
                                <m:e>
                                  <m:r>
                                    <a:rPr lang="en-US" i="1" dirty="0">
                                      <a:latin typeface="Cambria Math"/>
                                    </a:rPr>
                                    <m:t>𝑥</m:t>
                                  </m:r>
                                </m:e>
                                <m:sub>
                                  <m:r>
                                    <a:rPr lang="en-US" i="1" dirty="0">
                                      <a:latin typeface="Cambria Math"/>
                                    </a:rPr>
                                    <m:t>2</m:t>
                                  </m:r>
                                </m:sub>
                                <m:sup/>
                              </m:sSubSup>
                            </m:e>
                            <m:sup>
                              <m:r>
                                <a:rPr lang="en-US" i="1" dirty="0">
                                  <a:latin typeface="Cambria Math"/>
                                </a:rPr>
                                <m:t>2</m:t>
                              </m:r>
                            </m:sup>
                          </m:sSup>
                        </m:den>
                      </m:f>
                      <m:r>
                        <m:rPr>
                          <m:nor/>
                        </m:rPr>
                        <a:rPr lang="en-US" b="1" i="1" dirty="0"/>
                        <m:t>i</m:t>
                      </m:r>
                    </m:oMath>
                  </m:oMathPara>
                </a14:m>
                <a:endParaRPr lang="en-US"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147301" y="4202340"/>
                <a:ext cx="8997207" cy="2539028"/>
              </a:xfrm>
              <a:prstGeom prst="rect">
                <a:avLst/>
              </a:prstGeom>
              <a:blipFill rotWithShape="1">
                <a:blip r:embed="rId3"/>
                <a:stretch>
                  <a:fillRect l="-542"/>
                </a:stretch>
              </a:blipFill>
            </p:spPr>
            <p:txBody>
              <a:bodyPr/>
              <a:lstStyle/>
              <a:p>
                <a:r>
                  <a:rPr lang="en-US">
                    <a:noFill/>
                  </a:rPr>
                  <a:t> </a:t>
                </a:r>
              </a:p>
            </p:txBody>
          </p:sp>
        </mc:Fallback>
      </mc:AlternateContent>
      <p:sp>
        <p:nvSpPr>
          <p:cNvPr id="2" name="Cím 1"/>
          <p:cNvSpPr>
            <a:spLocks noGrp="1"/>
          </p:cNvSpPr>
          <p:nvPr>
            <p:ph type="title"/>
          </p:nvPr>
        </p:nvSpPr>
        <p:spPr>
          <a:xfrm>
            <a:off x="0" y="192641"/>
            <a:ext cx="7590389" cy="1143000"/>
          </a:xfrm>
        </p:spPr>
        <p:txBody>
          <a:bodyPr>
            <a:normAutofit fontScale="90000"/>
          </a:bodyPr>
          <a:lstStyle/>
          <a:p>
            <a:r>
              <a:rPr lang="hu-HU" sz="3600" dirty="0">
                <a:solidFill>
                  <a:srgbClr val="FF0000"/>
                </a:solidFill>
              </a:rPr>
              <a:t>(</a:t>
            </a:r>
            <a:r>
              <a:rPr lang="hu-HU" sz="3600" dirty="0" smtClean="0">
                <a:solidFill>
                  <a:srgbClr val="FF0000"/>
                </a:solidFill>
              </a:rPr>
              <a:t>William) </a:t>
            </a:r>
            <a:r>
              <a:rPr lang="hu-HU" dirty="0" err="1" smtClean="0">
                <a:solidFill>
                  <a:srgbClr val="FF0000"/>
                </a:solidFill>
              </a:rPr>
              <a:t>Clifford</a:t>
            </a:r>
            <a:r>
              <a:rPr lang="hu-HU" dirty="0" smtClean="0">
                <a:solidFill>
                  <a:srgbClr val="FF0000"/>
                </a:solidFill>
              </a:rPr>
              <a:t> algebra: </a:t>
            </a:r>
            <a:r>
              <a:rPr lang="hu-HU" dirty="0" err="1" smtClean="0">
                <a:solidFill>
                  <a:srgbClr val="FF0000"/>
                </a:solidFill>
              </a:rPr>
              <a:t>Hiperszám</a:t>
            </a:r>
            <a:endParaRPr lang="en-US" dirty="0">
              <a:solidFill>
                <a:srgbClr val="FF0000"/>
              </a:solidFill>
            </a:endParaRPr>
          </a:p>
        </p:txBody>
      </p:sp>
      <p:sp>
        <p:nvSpPr>
          <p:cNvPr id="3" name="Tartalom helye 2"/>
          <p:cNvSpPr>
            <a:spLocks noGrp="1"/>
          </p:cNvSpPr>
          <p:nvPr>
            <p:ph idx="1"/>
          </p:nvPr>
        </p:nvSpPr>
        <p:spPr>
          <a:xfrm>
            <a:off x="493204" y="1121684"/>
            <a:ext cx="8229600" cy="4525963"/>
          </a:xfrm>
        </p:spPr>
        <p:txBody>
          <a:bodyPr>
            <a:normAutofit/>
          </a:bodyPr>
          <a:lstStyle/>
          <a:p>
            <a:r>
              <a:rPr lang="hu-HU" dirty="0" smtClean="0"/>
              <a:t>Tanítsuk meg a C++</a:t>
            </a:r>
            <a:r>
              <a:rPr lang="hu-HU" dirty="0" err="1" smtClean="0"/>
              <a:t>-t</a:t>
            </a:r>
            <a:r>
              <a:rPr lang="hu-HU" dirty="0" smtClean="0"/>
              <a:t> deriválni (is)</a:t>
            </a:r>
            <a:r>
              <a:rPr lang="en-US" dirty="0" smtClean="0"/>
              <a:t>!</a:t>
            </a:r>
            <a:endParaRPr lang="hu-HU" dirty="0" smtClean="0"/>
          </a:p>
          <a:p>
            <a:endParaRPr lang="hu-HU" sz="1800" dirty="0" smtClean="0"/>
          </a:p>
          <a:p>
            <a:r>
              <a:rPr lang="en-US" dirty="0" err="1" smtClean="0"/>
              <a:t>Hipers</a:t>
            </a:r>
            <a:r>
              <a:rPr lang="hu-HU" dirty="0" err="1" smtClean="0"/>
              <a:t>zám</a:t>
            </a:r>
            <a:r>
              <a:rPr lang="hu-HU" dirty="0" smtClean="0"/>
              <a:t>: </a:t>
            </a:r>
            <a:r>
              <a:rPr lang="hu-HU" i="1" dirty="0">
                <a:latin typeface="Times New Roman" panose="02020603050405020304" pitchFamily="18" charset="0"/>
                <a:cs typeface="Times New Roman" panose="02020603050405020304" pitchFamily="18" charset="0"/>
              </a:rPr>
              <a:t>z</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i="1" dirty="0" err="1" smtClean="0">
                <a:latin typeface="Times New Roman" panose="02020603050405020304" pitchFamily="18" charset="0"/>
                <a:cs typeface="Times New Roman" panose="02020603050405020304" pitchFamily="18" charset="0"/>
              </a:rPr>
              <a:t>y</a:t>
            </a:r>
            <a:r>
              <a:rPr lang="en-US" b="1" i="1" dirty="0" err="1" smtClean="0">
                <a:latin typeface="Times New Roman" panose="02020603050405020304" pitchFamily="18" charset="0"/>
                <a:cs typeface="Times New Roman" panose="02020603050405020304" pitchFamily="18" charset="0"/>
              </a:rPr>
              <a:t>i</a:t>
            </a:r>
            <a:r>
              <a:rPr lang="en-US" dirty="0" smtClean="0"/>
              <a:t>, </a:t>
            </a:r>
            <a:r>
              <a:rPr lang="en-US" dirty="0" err="1"/>
              <a:t>ahol</a:t>
            </a:r>
            <a:r>
              <a:rPr lang="en-US" dirty="0"/>
              <a:t> </a:t>
            </a:r>
            <a:endParaRPr lang="hu-HU" dirty="0" smtClean="0"/>
          </a:p>
          <a:p>
            <a:pPr lvl="1"/>
            <a:r>
              <a:rPr lang="en-US" b="1" i="1" dirty="0" smtClean="0">
                <a:latin typeface="Times New Roman" panose="02020603050405020304" pitchFamily="18" charset="0"/>
                <a:cs typeface="Times New Roman" panose="02020603050405020304" pitchFamily="18" charset="0"/>
              </a:rPr>
              <a:t>i</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-1</a:t>
            </a:r>
            <a:r>
              <a:rPr lang="hu-HU" dirty="0" smtClean="0"/>
              <a:t>: komplex szám</a:t>
            </a:r>
            <a:r>
              <a:rPr lang="en-US" dirty="0" smtClean="0"/>
              <a:t>;</a:t>
            </a:r>
            <a:r>
              <a:rPr lang="hu-HU" dirty="0" smtClean="0"/>
              <a:t> </a:t>
            </a:r>
            <a:r>
              <a:rPr lang="en-US" b="1" i="1" dirty="0" smtClean="0">
                <a:latin typeface="Times New Roman" panose="02020603050405020304" pitchFamily="18" charset="0"/>
                <a:cs typeface="Times New Roman" panose="02020603050405020304" pitchFamily="18" charset="0"/>
              </a:rPr>
              <a:t>i</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1</a:t>
            </a:r>
            <a:r>
              <a:rPr lang="hu-HU" dirty="0" smtClean="0"/>
              <a:t>: hiperbolikus szám</a:t>
            </a:r>
            <a:r>
              <a:rPr lang="en-US" dirty="0" smtClean="0"/>
              <a:t>;</a:t>
            </a:r>
            <a:r>
              <a:rPr lang="hu-HU" dirty="0" smtClean="0"/>
              <a:t> …</a:t>
            </a:r>
          </a:p>
          <a:p>
            <a:pPr lvl="1"/>
            <a:r>
              <a:rPr lang="en-US" b="1" i="1" dirty="0" smtClean="0">
                <a:latin typeface="Times New Roman" panose="02020603050405020304" pitchFamily="18" charset="0"/>
                <a:cs typeface="Times New Roman" panose="02020603050405020304" pitchFamily="18" charset="0"/>
              </a:rPr>
              <a:t>i</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a:t>
            </a:r>
            <a:r>
              <a:rPr lang="hu-HU" dirty="0" smtClean="0">
                <a:latin typeface="Times New Roman" panose="02020603050405020304" pitchFamily="18" charset="0"/>
                <a:cs typeface="Times New Roman" panose="02020603050405020304" pitchFamily="18" charset="0"/>
              </a:rPr>
              <a:t>0 </a:t>
            </a:r>
            <a:r>
              <a:rPr lang="hu-HU" dirty="0" smtClean="0">
                <a:cs typeface="Times New Roman" panose="02020603050405020304" pitchFamily="18" charset="0"/>
              </a:rPr>
              <a:t>: </a:t>
            </a:r>
            <a:r>
              <a:rPr lang="hu-HU" u="sng" dirty="0" smtClean="0">
                <a:cs typeface="Times New Roman" panose="02020603050405020304" pitchFamily="18" charset="0"/>
              </a:rPr>
              <a:t>a deriváláshoz ezt fogjuk használni</a:t>
            </a:r>
          </a:p>
          <a:p>
            <a:pPr marL="457200" lvl="1" indent="0">
              <a:buNone/>
            </a:pPr>
            <a:endParaRPr lang="hu-HU" baseline="30000" dirty="0"/>
          </a:p>
        </p:txBody>
      </p:sp>
      <p:sp>
        <p:nvSpPr>
          <p:cNvPr id="8" name="Folyamatábra: Feldolgozás 7"/>
          <p:cNvSpPr/>
          <p:nvPr/>
        </p:nvSpPr>
        <p:spPr>
          <a:xfrm>
            <a:off x="1263425" y="3212976"/>
            <a:ext cx="875001" cy="32403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gyenes összekötő 12"/>
          <p:cNvCxnSpPr/>
          <p:nvPr/>
        </p:nvCxnSpPr>
        <p:spPr>
          <a:xfrm flipH="1">
            <a:off x="5292081" y="5026490"/>
            <a:ext cx="540059" cy="4453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églalap feliratnak 13"/>
          <p:cNvSpPr/>
          <p:nvPr/>
        </p:nvSpPr>
        <p:spPr>
          <a:xfrm>
            <a:off x="1947502" y="3862335"/>
            <a:ext cx="2052228" cy="288032"/>
          </a:xfrm>
          <a:prstGeom prst="wedgeRectCallout">
            <a:avLst>
              <a:gd name="adj1" fmla="val 15830"/>
              <a:gd name="adj2" fmla="val 1025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függvény </a:t>
            </a:r>
            <a:r>
              <a:rPr lang="hu-HU" sz="2000" dirty="0" err="1" smtClean="0">
                <a:solidFill>
                  <a:schemeClr val="tx1"/>
                </a:solidFill>
              </a:rPr>
              <a:t>össz</a:t>
            </a:r>
            <a:r>
              <a:rPr lang="hu-HU" sz="2000" dirty="0" smtClean="0">
                <a:solidFill>
                  <a:schemeClr val="tx1"/>
                </a:solidFill>
              </a:rPr>
              <a:t>/</a:t>
            </a:r>
            <a:r>
              <a:rPr lang="hu-HU" sz="2000" dirty="0" err="1" smtClean="0">
                <a:solidFill>
                  <a:schemeClr val="tx1"/>
                </a:solidFill>
              </a:rPr>
              <a:t>kül</a:t>
            </a:r>
            <a:endParaRPr lang="en-US" sz="2000" dirty="0">
              <a:solidFill>
                <a:schemeClr val="tx1"/>
              </a:solidFill>
            </a:endParaRPr>
          </a:p>
        </p:txBody>
      </p:sp>
      <p:sp>
        <p:nvSpPr>
          <p:cNvPr id="15" name="Téglalap feliratnak 14"/>
          <p:cNvSpPr/>
          <p:nvPr/>
        </p:nvSpPr>
        <p:spPr>
          <a:xfrm>
            <a:off x="4107741" y="3862335"/>
            <a:ext cx="2259967" cy="288032"/>
          </a:xfrm>
          <a:prstGeom prst="wedgeRectCallout">
            <a:avLst>
              <a:gd name="adj1" fmla="val -28128"/>
              <a:gd name="adj2" fmla="val 97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smtClean="0">
                <a:solidFill>
                  <a:schemeClr val="tx1"/>
                </a:solidFill>
              </a:rPr>
              <a:t>össz</a:t>
            </a:r>
            <a:r>
              <a:rPr lang="hu-HU" sz="2000" dirty="0" smtClean="0">
                <a:solidFill>
                  <a:schemeClr val="tx1"/>
                </a:solidFill>
              </a:rPr>
              <a:t>/</a:t>
            </a:r>
            <a:r>
              <a:rPr lang="hu-HU" sz="2000" dirty="0" err="1" smtClean="0">
                <a:solidFill>
                  <a:schemeClr val="tx1"/>
                </a:solidFill>
              </a:rPr>
              <a:t>kül</a:t>
            </a:r>
            <a:r>
              <a:rPr lang="hu-HU" sz="2000" dirty="0" smtClean="0">
                <a:solidFill>
                  <a:schemeClr val="tx1"/>
                </a:solidFill>
              </a:rPr>
              <a:t> deriváltja</a:t>
            </a:r>
            <a:endParaRPr lang="en-US" sz="2000" dirty="0">
              <a:solidFill>
                <a:schemeClr val="tx1"/>
              </a:solidFill>
            </a:endParaRPr>
          </a:p>
        </p:txBody>
      </p:sp>
      <p:sp>
        <p:nvSpPr>
          <p:cNvPr id="16" name="Téglalap feliratnak 15"/>
          <p:cNvSpPr/>
          <p:nvPr/>
        </p:nvSpPr>
        <p:spPr>
          <a:xfrm>
            <a:off x="395536" y="3654696"/>
            <a:ext cx="1335942" cy="547644"/>
          </a:xfrm>
          <a:prstGeom prst="wedgeRectCallout">
            <a:avLst>
              <a:gd name="adj1" fmla="val 20055"/>
              <a:gd name="adj2" fmla="val 737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összeg/ különbség</a:t>
            </a:r>
            <a:endParaRPr lang="en-US" sz="2000" dirty="0">
              <a:solidFill>
                <a:schemeClr val="tx1"/>
              </a:solidFill>
            </a:endParaRPr>
          </a:p>
        </p:txBody>
      </p:sp>
      <p:sp>
        <p:nvSpPr>
          <p:cNvPr id="17" name="Téglalap feliratnak 16"/>
          <p:cNvSpPr/>
          <p:nvPr/>
        </p:nvSpPr>
        <p:spPr>
          <a:xfrm>
            <a:off x="1947502" y="4654423"/>
            <a:ext cx="1980220" cy="288032"/>
          </a:xfrm>
          <a:prstGeom prst="wedgeRectCallout">
            <a:avLst>
              <a:gd name="adj1" fmla="val -2678"/>
              <a:gd name="adj2" fmla="val 112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függvény szorzat</a:t>
            </a:r>
            <a:endParaRPr lang="en-US" sz="2000" dirty="0">
              <a:solidFill>
                <a:schemeClr val="tx1"/>
              </a:solidFill>
            </a:endParaRPr>
          </a:p>
        </p:txBody>
      </p:sp>
      <p:sp>
        <p:nvSpPr>
          <p:cNvPr id="18" name="Téglalap feliratnak 17"/>
          <p:cNvSpPr/>
          <p:nvPr/>
        </p:nvSpPr>
        <p:spPr>
          <a:xfrm>
            <a:off x="4035734" y="4654423"/>
            <a:ext cx="2021450" cy="288032"/>
          </a:xfrm>
          <a:prstGeom prst="wedgeRectCallout">
            <a:avLst>
              <a:gd name="adj1" fmla="val -44312"/>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szorzat deriváltja</a:t>
            </a:r>
            <a:endParaRPr lang="en-US" sz="2000" dirty="0">
              <a:solidFill>
                <a:schemeClr val="tx1"/>
              </a:solidFill>
            </a:endParaRPr>
          </a:p>
        </p:txBody>
      </p:sp>
      <p:sp>
        <p:nvSpPr>
          <p:cNvPr id="19" name="Téglalap feliratnak 18"/>
          <p:cNvSpPr/>
          <p:nvPr/>
        </p:nvSpPr>
        <p:spPr>
          <a:xfrm>
            <a:off x="615354" y="4653136"/>
            <a:ext cx="1044116" cy="288032"/>
          </a:xfrm>
          <a:prstGeom prst="wedgeRectCallout">
            <a:avLst>
              <a:gd name="adj1" fmla="val 3207"/>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szorzat</a:t>
            </a:r>
            <a:endParaRPr lang="en-US" sz="2000" dirty="0">
              <a:solidFill>
                <a:schemeClr val="tx1"/>
              </a:solidFill>
            </a:endParaRPr>
          </a:p>
        </p:txBody>
      </p:sp>
      <p:sp>
        <p:nvSpPr>
          <p:cNvPr id="20" name="Téglalap feliratnak 19"/>
          <p:cNvSpPr/>
          <p:nvPr/>
        </p:nvSpPr>
        <p:spPr>
          <a:xfrm>
            <a:off x="5508104" y="5471854"/>
            <a:ext cx="2196244" cy="289319"/>
          </a:xfrm>
          <a:prstGeom prst="wedgeRectCallout">
            <a:avLst>
              <a:gd name="adj1" fmla="val 20281"/>
              <a:gd name="adj2" fmla="val 133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függvény hányados</a:t>
            </a:r>
            <a:endParaRPr lang="en-US" sz="2000" dirty="0">
              <a:solidFill>
                <a:schemeClr val="tx1"/>
              </a:solidFill>
            </a:endParaRPr>
          </a:p>
        </p:txBody>
      </p:sp>
      <p:sp>
        <p:nvSpPr>
          <p:cNvPr id="21" name="Téglalap feliratnak 20"/>
          <p:cNvSpPr/>
          <p:nvPr/>
        </p:nvSpPr>
        <p:spPr>
          <a:xfrm>
            <a:off x="7816155" y="5026490"/>
            <a:ext cx="1288648" cy="634114"/>
          </a:xfrm>
          <a:prstGeom prst="wedgeRectCallout">
            <a:avLst>
              <a:gd name="adj1" fmla="val -28009"/>
              <a:gd name="adj2" fmla="val 1002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hányados deriváltja</a:t>
            </a:r>
            <a:endParaRPr lang="en-US" sz="2000" dirty="0">
              <a:solidFill>
                <a:schemeClr val="tx1"/>
              </a:solidFill>
            </a:endParaRPr>
          </a:p>
        </p:txBody>
      </p:sp>
      <p:sp>
        <p:nvSpPr>
          <p:cNvPr id="22" name="Téglalap feliratnak 21"/>
          <p:cNvSpPr/>
          <p:nvPr/>
        </p:nvSpPr>
        <p:spPr>
          <a:xfrm>
            <a:off x="39290" y="5515945"/>
            <a:ext cx="1224136" cy="288032"/>
          </a:xfrm>
          <a:prstGeom prst="wedgeRectCallout">
            <a:avLst>
              <a:gd name="adj1" fmla="val 3207"/>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hányados</a:t>
            </a:r>
            <a:endParaRPr lang="en-US" sz="2000" dirty="0">
              <a:solidFill>
                <a:schemeClr val="tx1"/>
              </a:solidFill>
            </a:endParaRPr>
          </a:p>
        </p:txBody>
      </p:sp>
      <p:sp>
        <p:nvSpPr>
          <p:cNvPr id="23" name="Téglalap feliratnak 22"/>
          <p:cNvSpPr/>
          <p:nvPr/>
        </p:nvSpPr>
        <p:spPr>
          <a:xfrm>
            <a:off x="2663788" y="1700808"/>
            <a:ext cx="1296145" cy="288032"/>
          </a:xfrm>
          <a:prstGeom prst="wedgeRectCallout">
            <a:avLst>
              <a:gd name="adj1" fmla="val 14491"/>
              <a:gd name="adj2" fmla="val 1309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függvény</a:t>
            </a:r>
            <a:endParaRPr lang="en-US" sz="2000" dirty="0">
              <a:solidFill>
                <a:schemeClr val="tx1"/>
              </a:solidFill>
            </a:endParaRPr>
          </a:p>
        </p:txBody>
      </p:sp>
      <p:sp>
        <p:nvSpPr>
          <p:cNvPr id="24" name="Téglalap feliratnak 23"/>
          <p:cNvSpPr/>
          <p:nvPr/>
        </p:nvSpPr>
        <p:spPr>
          <a:xfrm>
            <a:off x="3995936" y="1700808"/>
            <a:ext cx="1296145" cy="288032"/>
          </a:xfrm>
          <a:prstGeom prst="wedgeRectCallout">
            <a:avLst>
              <a:gd name="adj1" fmla="val -36691"/>
              <a:gd name="adj2" fmla="val 1247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solidFill>
                  <a:schemeClr val="tx1"/>
                </a:solidFill>
              </a:rPr>
              <a:t>derivált</a:t>
            </a:r>
            <a:endParaRPr lang="en-US" sz="2000" dirty="0">
              <a:solidFill>
                <a:schemeClr val="tx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325" y="1425"/>
            <a:ext cx="1616478" cy="267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Egyenes összekötő 24"/>
          <p:cNvCxnSpPr/>
          <p:nvPr/>
        </p:nvCxnSpPr>
        <p:spPr>
          <a:xfrm flipH="1">
            <a:off x="6129192" y="5803977"/>
            <a:ext cx="477034" cy="469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flipH="1">
            <a:off x="5269587" y="6273316"/>
            <a:ext cx="477034" cy="469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6368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0" grpId="0" animBg="1"/>
      <p:bldP spid="21"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4341518" cy="1143000"/>
          </a:xfrm>
        </p:spPr>
        <p:txBody>
          <a:bodyPr/>
          <a:lstStyle/>
          <a:p>
            <a:r>
              <a:rPr lang="hu-HU" dirty="0" smtClean="0">
                <a:solidFill>
                  <a:srgbClr val="FF0000"/>
                </a:solidFill>
              </a:rPr>
              <a:t>Gömbi geometria</a:t>
            </a:r>
            <a:endParaRPr lang="en-US" dirty="0">
              <a:solidFill>
                <a:srgbClr val="FF0000"/>
              </a:solidFill>
            </a:endParaRPr>
          </a:p>
        </p:txBody>
      </p:sp>
      <p:sp>
        <p:nvSpPr>
          <p:cNvPr id="3" name="Tartalom helye 2"/>
          <p:cNvSpPr>
            <a:spLocks noGrp="1"/>
          </p:cNvSpPr>
          <p:nvPr>
            <p:ph idx="1"/>
          </p:nvPr>
        </p:nvSpPr>
        <p:spPr>
          <a:xfrm>
            <a:off x="215516" y="1196752"/>
            <a:ext cx="4729462" cy="4525963"/>
          </a:xfrm>
        </p:spPr>
        <p:txBody>
          <a:bodyPr>
            <a:noAutofit/>
          </a:bodyPr>
          <a:lstStyle/>
          <a:p>
            <a:r>
              <a:rPr lang="hu-HU" sz="2400" dirty="0" smtClean="0"/>
              <a:t>Pozitív görbület</a:t>
            </a:r>
          </a:p>
          <a:p>
            <a:r>
              <a:rPr lang="hu-HU" sz="2400" dirty="0" smtClean="0"/>
              <a:t>Egyenes </a:t>
            </a:r>
            <a:r>
              <a:rPr lang="en-US" sz="2400" dirty="0" smtClean="0"/>
              <a:t>= f</a:t>
            </a:r>
            <a:r>
              <a:rPr lang="hu-HU" sz="2400" dirty="0" err="1" smtClean="0"/>
              <a:t>őkör</a:t>
            </a:r>
            <a:r>
              <a:rPr lang="hu-HU" sz="2400" dirty="0" smtClean="0"/>
              <a:t> (legrövidebb út)</a:t>
            </a:r>
          </a:p>
          <a:p>
            <a:r>
              <a:rPr lang="hu-HU" sz="2400" dirty="0" smtClean="0"/>
              <a:t>Egyenesek mindig metszők</a:t>
            </a:r>
          </a:p>
          <a:p>
            <a:r>
              <a:rPr lang="hu-HU" sz="2400" dirty="0" smtClean="0"/>
              <a:t>Háromszög szögeinek összege </a:t>
            </a:r>
            <a:r>
              <a:rPr lang="en-US" sz="2400" dirty="0" smtClean="0"/>
              <a:t>&gt; 180 </a:t>
            </a:r>
            <a:r>
              <a:rPr lang="en-US" sz="2400" dirty="0" err="1" smtClean="0"/>
              <a:t>fok</a:t>
            </a:r>
            <a:r>
              <a:rPr lang="en-US" sz="2400" dirty="0" smtClean="0"/>
              <a:t> (</a:t>
            </a:r>
            <a:r>
              <a:rPr lang="en-US" sz="2400" dirty="0" err="1" smtClean="0"/>
              <a:t>ar</a:t>
            </a:r>
            <a:r>
              <a:rPr lang="hu-HU" sz="2400" dirty="0" err="1" smtClean="0"/>
              <a:t>ányosan</a:t>
            </a:r>
            <a:r>
              <a:rPr lang="hu-HU" sz="2400" dirty="0" smtClean="0"/>
              <a:t> a területtel)</a:t>
            </a:r>
          </a:p>
          <a:p>
            <a:r>
              <a:rPr lang="hu-HU" altLang="en-US" sz="2400" dirty="0" smtClean="0">
                <a:cs typeface="Calibri" panose="020F0502020204030204" pitchFamily="34" charset="0"/>
              </a:rPr>
              <a:t>Derékszögű háromszög: </a:t>
            </a:r>
            <a:r>
              <a:rPr lang="hu-HU" altLang="en-US" sz="2400" i="1" dirty="0" smtClean="0">
                <a:cs typeface="Calibri" panose="020F0502020204030204" pitchFamily="34" charset="0"/>
              </a:rPr>
              <a:t>a</a:t>
            </a:r>
            <a:r>
              <a:rPr lang="hu-HU" altLang="en-US" sz="2400" baseline="30000" dirty="0" smtClean="0">
                <a:cs typeface="Calibri" panose="020F0502020204030204" pitchFamily="34" charset="0"/>
              </a:rPr>
              <a:t>2</a:t>
            </a:r>
            <a:r>
              <a:rPr lang="hu-HU" altLang="en-US" sz="2400" dirty="0" smtClean="0">
                <a:cs typeface="Calibri" panose="020F0502020204030204" pitchFamily="34" charset="0"/>
              </a:rPr>
              <a:t>+</a:t>
            </a:r>
            <a:r>
              <a:rPr lang="hu-HU" altLang="en-US" sz="2400" i="1" dirty="0" smtClean="0">
                <a:cs typeface="Calibri" panose="020F0502020204030204" pitchFamily="34" charset="0"/>
              </a:rPr>
              <a:t>b</a:t>
            </a:r>
            <a:r>
              <a:rPr lang="hu-HU" altLang="en-US" sz="2400" baseline="30000" dirty="0" smtClean="0">
                <a:cs typeface="Calibri" panose="020F0502020204030204" pitchFamily="34" charset="0"/>
              </a:rPr>
              <a:t>2</a:t>
            </a:r>
            <a:r>
              <a:rPr lang="hu-HU" altLang="en-US" sz="2400" dirty="0" smtClean="0">
                <a:cs typeface="Calibri" panose="020F0502020204030204" pitchFamily="34" charset="0"/>
              </a:rPr>
              <a:t> </a:t>
            </a:r>
            <a:r>
              <a:rPr lang="en-US" altLang="en-US" sz="2400" dirty="0">
                <a:cs typeface="Calibri" panose="020F0502020204030204" pitchFamily="34" charset="0"/>
              </a:rPr>
              <a:t>&gt;</a:t>
            </a:r>
            <a:r>
              <a:rPr lang="en-US" altLang="en-US" sz="2400" dirty="0" smtClean="0">
                <a:cs typeface="Calibri" panose="020F0502020204030204" pitchFamily="34" charset="0"/>
              </a:rPr>
              <a:t> </a:t>
            </a:r>
            <a:r>
              <a:rPr lang="en-US" altLang="en-US" sz="2400" i="1" dirty="0">
                <a:cs typeface="Calibri" panose="020F0502020204030204" pitchFamily="34" charset="0"/>
              </a:rPr>
              <a:t>c</a:t>
            </a:r>
            <a:r>
              <a:rPr lang="hu-HU" altLang="en-US" sz="2400" baseline="30000" dirty="0">
                <a:cs typeface="Calibri" panose="020F0502020204030204" pitchFamily="34" charset="0"/>
              </a:rPr>
              <a:t>2</a:t>
            </a:r>
            <a:endParaRPr lang="hu-HU" altLang="en-US" sz="2400" dirty="0"/>
          </a:p>
          <a:p>
            <a:r>
              <a:rPr lang="en-US" sz="2400" dirty="0" err="1" smtClean="0"/>
              <a:t>Hasonl</a:t>
            </a:r>
            <a:r>
              <a:rPr lang="hu-HU" sz="2400" dirty="0" smtClean="0"/>
              <a:t>óság </a:t>
            </a:r>
            <a:r>
              <a:rPr lang="en-US" sz="2400" dirty="0" smtClean="0"/>
              <a:t>= </a:t>
            </a:r>
            <a:r>
              <a:rPr lang="en-US" sz="2400" dirty="0" err="1" smtClean="0"/>
              <a:t>Egybev</a:t>
            </a:r>
            <a:r>
              <a:rPr lang="hu-HU" sz="2400" dirty="0" smtClean="0"/>
              <a:t>ágóság</a:t>
            </a:r>
          </a:p>
          <a:p>
            <a:endParaRPr lang="en-US" sz="2400" dirty="0"/>
          </a:p>
        </p:txBody>
      </p:sp>
      <p:sp>
        <p:nvSpPr>
          <p:cNvPr id="4" name="Szövegdoboz 3"/>
          <p:cNvSpPr txBox="1"/>
          <p:nvPr/>
        </p:nvSpPr>
        <p:spPr>
          <a:xfrm>
            <a:off x="4798718" y="90385"/>
            <a:ext cx="4259599" cy="3139321"/>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800" u="sng" dirty="0" err="1" smtClean="0">
                <a:latin typeface="+mn-lt"/>
              </a:rPr>
              <a:t>Euklidészi</a:t>
            </a:r>
            <a:r>
              <a:rPr lang="hu-HU" sz="1800" u="sng" dirty="0" smtClean="0">
                <a:latin typeface="+mn-lt"/>
              </a:rPr>
              <a:t> geometria axiómái nem jók: </a:t>
            </a:r>
            <a:r>
              <a:rPr lang="en-US" sz="1800" u="sng" dirty="0" smtClean="0">
                <a:latin typeface="+mn-lt"/>
              </a:rPr>
              <a:t> </a:t>
            </a:r>
            <a:endParaRPr lang="hu-HU" sz="1800" u="sng" dirty="0" smtClean="0">
              <a:latin typeface="+mn-lt"/>
            </a:endParaRPr>
          </a:p>
          <a:p>
            <a:pPr marL="342900" indent="-342900" algn="l">
              <a:buFont typeface="+mj-lt"/>
              <a:buAutoNum type="arabicPeriod"/>
              <a:defRPr/>
            </a:pPr>
            <a:r>
              <a:rPr lang="hu-HU" sz="1800" dirty="0" smtClean="0">
                <a:latin typeface="+mn-lt"/>
              </a:rPr>
              <a:t>Két </a:t>
            </a:r>
            <a:r>
              <a:rPr lang="hu-HU" sz="1800" dirty="0">
                <a:latin typeface="+mn-lt"/>
              </a:rPr>
              <a:t>pont </a:t>
            </a:r>
            <a:r>
              <a:rPr lang="hu-HU" sz="1800" b="1" dirty="0" smtClean="0">
                <a:latin typeface="+mn-lt"/>
              </a:rPr>
              <a:t>nem mindig </a:t>
            </a:r>
            <a:r>
              <a:rPr lang="hu-HU" sz="1800" dirty="0" smtClean="0">
                <a:latin typeface="+mn-lt"/>
              </a:rPr>
              <a:t>határoz meg </a:t>
            </a:r>
            <a:r>
              <a:rPr lang="en-US" sz="1800" dirty="0" err="1" smtClean="0">
                <a:latin typeface="+mn-lt"/>
              </a:rPr>
              <a:t>eg</a:t>
            </a:r>
            <a:r>
              <a:rPr lang="hu-HU" sz="1800" dirty="0" err="1" smtClean="0">
                <a:latin typeface="+mn-lt"/>
              </a:rPr>
              <a:t>yértelműen</a:t>
            </a:r>
            <a:r>
              <a:rPr lang="hu-HU" sz="1800" dirty="0" smtClean="0">
                <a:latin typeface="+mn-lt"/>
              </a:rPr>
              <a:t> egy </a:t>
            </a:r>
            <a:r>
              <a:rPr lang="hu-HU" sz="1800" dirty="0">
                <a:latin typeface="+mn-lt"/>
              </a:rPr>
              <a:t>egyenest.</a:t>
            </a:r>
            <a:endParaRPr lang="en-US" sz="1800" dirty="0">
              <a:latin typeface="+mn-lt"/>
            </a:endParaRPr>
          </a:p>
          <a:p>
            <a:pPr marL="342900" indent="-342900" algn="l">
              <a:buFont typeface="+mj-lt"/>
              <a:buAutoNum type="arabicPeriod"/>
              <a:defRPr/>
            </a:pPr>
            <a:r>
              <a:rPr lang="hu-HU" sz="1800" dirty="0" smtClean="0">
                <a:latin typeface="+mn-lt"/>
              </a:rPr>
              <a:t>Egy </a:t>
            </a:r>
            <a:r>
              <a:rPr lang="hu-HU" sz="1800" dirty="0">
                <a:latin typeface="+mn-lt"/>
              </a:rPr>
              <a:t>egyenesnek van legalább két pontja.</a:t>
            </a:r>
            <a:endParaRPr lang="en-US" sz="1800" dirty="0">
              <a:latin typeface="+mn-lt"/>
            </a:endParaRPr>
          </a:p>
          <a:p>
            <a:pPr marL="342900" indent="-342900" algn="l">
              <a:buFont typeface="+mj-lt"/>
              <a:buAutoNum type="arabicPeriod"/>
              <a:defRPr/>
            </a:pPr>
            <a:r>
              <a:rPr lang="hu-HU" sz="1800" b="1" dirty="0" smtClean="0">
                <a:latin typeface="+mn-lt"/>
              </a:rPr>
              <a:t>Két egyenes mindig metszi egymást két pontban.</a:t>
            </a:r>
          </a:p>
          <a:p>
            <a:pPr marL="342900" indent="-342900" algn="l">
              <a:buFont typeface="+mj-lt"/>
              <a:buAutoNum type="arabicPeriod"/>
              <a:defRPr/>
            </a:pPr>
            <a:r>
              <a:rPr lang="hu-HU" sz="1800" dirty="0" smtClean="0">
                <a:latin typeface="+mn-lt"/>
              </a:rPr>
              <a:t>Átmozgatható </a:t>
            </a:r>
            <a:r>
              <a:rPr lang="hu-HU" sz="1800" dirty="0">
                <a:latin typeface="+mn-lt"/>
              </a:rPr>
              <a:t>(egybevágó) dolgok mérete megegyező</a:t>
            </a:r>
          </a:p>
          <a:p>
            <a:pPr marL="342900" indent="-342900" algn="l">
              <a:buFont typeface="+mj-lt"/>
              <a:buAutoNum type="arabicPeriod"/>
              <a:defRPr/>
            </a:pPr>
            <a:r>
              <a:rPr lang="hu-HU" sz="1800" dirty="0" smtClean="0">
                <a:latin typeface="+mn-lt"/>
              </a:rPr>
              <a:t>A részek összege az egész mérete</a:t>
            </a:r>
          </a:p>
          <a:p>
            <a:pPr marL="342900" indent="-342900" algn="l">
              <a:buFont typeface="+mj-lt"/>
              <a:buAutoNum type="arabicPeriod"/>
              <a:defRPr/>
            </a:pPr>
            <a:r>
              <a:rPr lang="hu-HU" sz="1800" dirty="0" smtClean="0">
                <a:latin typeface="+mn-lt"/>
              </a:rPr>
              <a:t>…</a:t>
            </a:r>
            <a:endParaRPr lang="en-US" sz="1800" dirty="0">
              <a:latin typeface="+mn-lt"/>
            </a:endParaRPr>
          </a:p>
        </p:txBody>
      </p:sp>
      <p:pic>
        <p:nvPicPr>
          <p:cNvPr id="5126" name="Picture 6" descr="Image result for spherical geome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758" y="3343274"/>
            <a:ext cx="3483710" cy="3470102"/>
          </a:xfrm>
          <a:prstGeom prst="rect">
            <a:avLst/>
          </a:prstGeom>
          <a:noFill/>
          <a:extLst>
            <a:ext uri="{909E8E84-426E-40DD-AFC4-6F175D3DCCD1}">
              <a14:hiddenFill xmlns:a14="http://schemas.microsoft.com/office/drawing/2010/main">
                <a:solidFill>
                  <a:srgbClr val="FFFFFF"/>
                </a:solidFill>
              </a14:hiddenFill>
            </a:ext>
          </a:extLst>
        </p:spPr>
      </p:pic>
      <p:sp>
        <p:nvSpPr>
          <p:cNvPr id="9" name="Szabadkézi sokszög 8"/>
          <p:cNvSpPr/>
          <p:nvPr/>
        </p:nvSpPr>
        <p:spPr>
          <a:xfrm>
            <a:off x="6090252" y="3972589"/>
            <a:ext cx="1446048" cy="477799"/>
          </a:xfrm>
          <a:custGeom>
            <a:avLst/>
            <a:gdLst>
              <a:gd name="connsiteX0" fmla="*/ 1556425 w 1556425"/>
              <a:gd name="connsiteY0" fmla="*/ 457437 h 457437"/>
              <a:gd name="connsiteX1" fmla="*/ 1167319 w 1556425"/>
              <a:gd name="connsiteY1" fmla="*/ 165607 h 457437"/>
              <a:gd name="connsiteX2" fmla="*/ 778212 w 1556425"/>
              <a:gd name="connsiteY2" fmla="*/ 237 h 457437"/>
              <a:gd name="connsiteX3" fmla="*/ 0 w 1556425"/>
              <a:gd name="connsiteY3" fmla="*/ 136424 h 457437"/>
              <a:gd name="connsiteX0" fmla="*/ 1556425 w 1556425"/>
              <a:gd name="connsiteY0" fmla="*/ 476844 h 476844"/>
              <a:gd name="connsiteX1" fmla="*/ 1167319 w 1556425"/>
              <a:gd name="connsiteY1" fmla="*/ 185014 h 476844"/>
              <a:gd name="connsiteX2" fmla="*/ 583659 w 1556425"/>
              <a:gd name="connsiteY2" fmla="*/ 189 h 476844"/>
              <a:gd name="connsiteX3" fmla="*/ 0 w 1556425"/>
              <a:gd name="connsiteY3" fmla="*/ 155831 h 476844"/>
              <a:gd name="connsiteX0" fmla="*/ 1556425 w 1556425"/>
              <a:gd name="connsiteY0" fmla="*/ 476655 h 476655"/>
              <a:gd name="connsiteX1" fmla="*/ 1186774 w 1556425"/>
              <a:gd name="connsiteY1" fmla="*/ 155642 h 476655"/>
              <a:gd name="connsiteX2" fmla="*/ 583659 w 1556425"/>
              <a:gd name="connsiteY2" fmla="*/ 0 h 476655"/>
              <a:gd name="connsiteX3" fmla="*/ 0 w 1556425"/>
              <a:gd name="connsiteY3" fmla="*/ 155642 h 476655"/>
              <a:gd name="connsiteX0" fmla="*/ 1556425 w 1556425"/>
              <a:gd name="connsiteY0" fmla="*/ 476655 h 476655"/>
              <a:gd name="connsiteX1" fmla="*/ 1186774 w 1556425"/>
              <a:gd name="connsiteY1" fmla="*/ 155642 h 476655"/>
              <a:gd name="connsiteX2" fmla="*/ 486382 w 1556425"/>
              <a:gd name="connsiteY2" fmla="*/ 0 h 476655"/>
              <a:gd name="connsiteX3" fmla="*/ 0 w 1556425"/>
              <a:gd name="connsiteY3" fmla="*/ 155642 h 476655"/>
              <a:gd name="connsiteX0" fmla="*/ 1556425 w 1556425"/>
              <a:gd name="connsiteY0" fmla="*/ 478669 h 478669"/>
              <a:gd name="connsiteX1" fmla="*/ 1186774 w 1556425"/>
              <a:gd name="connsiteY1" fmla="*/ 157656 h 478669"/>
              <a:gd name="connsiteX2" fmla="*/ 486382 w 1556425"/>
              <a:gd name="connsiteY2" fmla="*/ 2014 h 478669"/>
              <a:gd name="connsiteX3" fmla="*/ 0 w 1556425"/>
              <a:gd name="connsiteY3" fmla="*/ 157656 h 478669"/>
              <a:gd name="connsiteX0" fmla="*/ 1556425 w 1556425"/>
              <a:gd name="connsiteY0" fmla="*/ 476850 h 476850"/>
              <a:gd name="connsiteX1" fmla="*/ 1186774 w 1556425"/>
              <a:gd name="connsiteY1" fmla="*/ 155837 h 476850"/>
              <a:gd name="connsiteX2" fmla="*/ 486382 w 1556425"/>
              <a:gd name="connsiteY2" fmla="*/ 195 h 476850"/>
              <a:gd name="connsiteX3" fmla="*/ 0 w 1556425"/>
              <a:gd name="connsiteY3" fmla="*/ 155837 h 476850"/>
              <a:gd name="connsiteX0" fmla="*/ 1556425 w 1556425"/>
              <a:gd name="connsiteY0" fmla="*/ 476655 h 476655"/>
              <a:gd name="connsiteX1" fmla="*/ 1186774 w 1556425"/>
              <a:gd name="connsiteY1" fmla="*/ 155642 h 476655"/>
              <a:gd name="connsiteX2" fmla="*/ 486382 w 1556425"/>
              <a:gd name="connsiteY2" fmla="*/ 0 h 476655"/>
              <a:gd name="connsiteX3" fmla="*/ 0 w 1556425"/>
              <a:gd name="connsiteY3" fmla="*/ 218395 h 476655"/>
              <a:gd name="connsiteX0" fmla="*/ 1556425 w 1556425"/>
              <a:gd name="connsiteY0" fmla="*/ 481537 h 481537"/>
              <a:gd name="connsiteX1" fmla="*/ 1186774 w 1556425"/>
              <a:gd name="connsiteY1" fmla="*/ 160524 h 481537"/>
              <a:gd name="connsiteX2" fmla="*/ 486382 w 1556425"/>
              <a:gd name="connsiteY2" fmla="*/ 4882 h 481537"/>
              <a:gd name="connsiteX3" fmla="*/ 0 w 1556425"/>
              <a:gd name="connsiteY3" fmla="*/ 223277 h 481537"/>
              <a:gd name="connsiteX0" fmla="*/ 1556425 w 1556425"/>
              <a:gd name="connsiteY0" fmla="*/ 477799 h 477799"/>
              <a:gd name="connsiteX1" fmla="*/ 1186774 w 1556425"/>
              <a:gd name="connsiteY1" fmla="*/ 156786 h 477799"/>
              <a:gd name="connsiteX2" fmla="*/ 486382 w 1556425"/>
              <a:gd name="connsiteY2" fmla="*/ 1144 h 477799"/>
              <a:gd name="connsiteX3" fmla="*/ 0 w 1556425"/>
              <a:gd name="connsiteY3" fmla="*/ 219539 h 477799"/>
              <a:gd name="connsiteX0" fmla="*/ 1556425 w 1556425"/>
              <a:gd name="connsiteY0" fmla="*/ 477799 h 477799"/>
              <a:gd name="connsiteX1" fmla="*/ 1186774 w 1556425"/>
              <a:gd name="connsiteY1" fmla="*/ 156786 h 477799"/>
              <a:gd name="connsiteX2" fmla="*/ 592520 w 1556425"/>
              <a:gd name="connsiteY2" fmla="*/ 1144 h 477799"/>
              <a:gd name="connsiteX3" fmla="*/ 0 w 1556425"/>
              <a:gd name="connsiteY3" fmla="*/ 219539 h 477799"/>
            </a:gdLst>
            <a:ahLst/>
            <a:cxnLst>
              <a:cxn ang="0">
                <a:pos x="connsiteX0" y="connsiteY0"/>
              </a:cxn>
              <a:cxn ang="0">
                <a:pos x="connsiteX1" y="connsiteY1"/>
              </a:cxn>
              <a:cxn ang="0">
                <a:pos x="connsiteX2" y="connsiteY2"/>
              </a:cxn>
              <a:cxn ang="0">
                <a:pos x="connsiteX3" y="connsiteY3"/>
              </a:cxn>
            </a:cxnLst>
            <a:rect l="l" t="t" r="r" b="b"/>
            <a:pathLst>
              <a:path w="1556425" h="477799">
                <a:moveTo>
                  <a:pt x="1556425" y="477799"/>
                </a:moveTo>
                <a:cubicBezTo>
                  <a:pt x="1426723" y="369984"/>
                  <a:pt x="1347425" y="236229"/>
                  <a:pt x="1186774" y="156786"/>
                </a:cubicBezTo>
                <a:cubicBezTo>
                  <a:pt x="1026123" y="77344"/>
                  <a:pt x="790316" y="1144"/>
                  <a:pt x="592520" y="1144"/>
                </a:cubicBezTo>
                <a:cubicBezTo>
                  <a:pt x="394724" y="1144"/>
                  <a:pt x="282101" y="-28945"/>
                  <a:pt x="0" y="219539"/>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64" y="4221088"/>
            <a:ext cx="3014995" cy="2557202"/>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2155061" y="6264523"/>
            <a:ext cx="1311578" cy="461665"/>
          </a:xfrm>
          <a:prstGeom prst="rect">
            <a:avLst/>
          </a:prstGeom>
          <a:noFill/>
        </p:spPr>
        <p:txBody>
          <a:bodyPr wrap="none" rtlCol="0">
            <a:spAutoFit/>
          </a:bodyPr>
          <a:lstStyle/>
          <a:p>
            <a:r>
              <a:rPr lang="hu-HU" dirty="0" err="1" smtClean="0"/>
              <a:t>Mercator</a:t>
            </a:r>
            <a:endParaRPr lang="en-US" dirty="0"/>
          </a:p>
        </p:txBody>
      </p:sp>
      <p:sp>
        <p:nvSpPr>
          <p:cNvPr id="6" name="Akciógomb: Tovább vagy Következő 5">
            <a:hlinkClick r:id="rId5" action="ppaction://program" highlightClick="1"/>
          </p:cNvPr>
          <p:cNvSpPr/>
          <p:nvPr/>
        </p:nvSpPr>
        <p:spPr>
          <a:xfrm>
            <a:off x="4103948" y="5877272"/>
            <a:ext cx="1008112" cy="69779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603076"/>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9799" y="-207404"/>
            <a:ext cx="9144000" cy="1143000"/>
          </a:xfrm>
        </p:spPr>
        <p:txBody>
          <a:bodyPr>
            <a:normAutofit/>
          </a:bodyPr>
          <a:lstStyle/>
          <a:p>
            <a:r>
              <a:rPr lang="hu-HU" dirty="0" err="1" smtClean="0">
                <a:solidFill>
                  <a:srgbClr val="FF0000"/>
                </a:solidFill>
              </a:rPr>
              <a:t>Clifford</a:t>
            </a:r>
            <a:r>
              <a:rPr lang="hu-HU" dirty="0" smtClean="0">
                <a:solidFill>
                  <a:srgbClr val="FF0000"/>
                </a:solidFill>
              </a:rPr>
              <a:t> osztály</a:t>
            </a:r>
            <a:endParaRPr lang="en-US" u="sng" dirty="0">
              <a:solidFill>
                <a:srgbClr val="FF0000"/>
              </a:solidFill>
            </a:endParaRPr>
          </a:p>
        </p:txBody>
      </p:sp>
      <p:sp>
        <p:nvSpPr>
          <p:cNvPr id="5" name="Téglalap 4"/>
          <p:cNvSpPr/>
          <p:nvPr/>
        </p:nvSpPr>
        <p:spPr>
          <a:xfrm>
            <a:off x="123911" y="794802"/>
            <a:ext cx="8848528" cy="4031873"/>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1800" b="1" dirty="0" err="1">
                <a:latin typeface="Courier New" panose="02070309020205020404" pitchFamily="49" charset="0"/>
                <a:cs typeface="Courier New" panose="02070309020205020404" pitchFamily="49" charset="0"/>
              </a:rPr>
              <a:t>struct</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a:t>
            </a: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en-US" sz="1800" b="1" dirty="0">
                <a:latin typeface="Courier New" panose="02070309020205020404" pitchFamily="49" charset="0"/>
                <a:cs typeface="Courier New" panose="02070309020205020404" pitchFamily="49" charset="0"/>
              </a:rPr>
              <a:t>f, d</a:t>
            </a:r>
            <a:r>
              <a:rPr lang="en-US" sz="1800" b="1" dirty="0" smtClean="0">
                <a:latin typeface="Courier New" panose="02070309020205020404" pitchFamily="49" charset="0"/>
                <a:cs typeface="Courier New" panose="02070309020205020404" pitchFamily="49" charset="0"/>
              </a:rPr>
              <a:t>; // function and derivative values</a:t>
            </a:r>
            <a:endParaRPr lang="en-US" sz="1800" b="1" dirty="0">
              <a:latin typeface="Courier New" panose="02070309020205020404" pitchFamily="49" charset="0"/>
              <a:cs typeface="Courier New" panose="02070309020205020404" pitchFamily="49" charset="0"/>
            </a:endParaRP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Cliff(float f0, </a:t>
            </a:r>
            <a:r>
              <a:rPr lang="en-US" sz="1800" b="1" dirty="0">
                <a:latin typeface="Courier New" panose="02070309020205020404" pitchFamily="49" charset="0"/>
                <a:cs typeface="Courier New" panose="02070309020205020404" pitchFamily="49" charset="0"/>
              </a:rPr>
              <a:t>float d0 = 0) { f = f0, d = d0; }</a:t>
            </a: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operator+(</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r) </a:t>
            </a:r>
            <a:r>
              <a:rPr lang="en-US" sz="1800" b="1" dirty="0" smtClean="0">
                <a:latin typeface="Courier New" panose="02070309020205020404" pitchFamily="49" charset="0"/>
                <a:cs typeface="Courier New" panose="02070309020205020404" pitchFamily="49" charset="0"/>
              </a:rPr>
              <a:t>{return Cliff(</a:t>
            </a:r>
            <a:r>
              <a:rPr lang="en-US" sz="1800" b="1" u="sng" dirty="0" smtClean="0">
                <a:latin typeface="Courier New" panose="02070309020205020404" pitchFamily="49" charset="0"/>
                <a:cs typeface="Courier New" panose="02070309020205020404" pitchFamily="49" charset="0"/>
              </a:rPr>
              <a:t>f + </a:t>
            </a:r>
            <a:r>
              <a:rPr lang="en-US" sz="1800" b="1" u="sng" dirty="0" err="1" smtClean="0">
                <a:latin typeface="Courier New" panose="02070309020205020404" pitchFamily="49" charset="0"/>
                <a:cs typeface="Courier New" panose="02070309020205020404" pitchFamily="49" charset="0"/>
              </a:rPr>
              <a:t>r.f</a:t>
            </a:r>
            <a:r>
              <a:rPr lang="en-US" sz="1800" b="1" dirty="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d + </a:t>
            </a:r>
            <a:r>
              <a:rPr lang="en-US" sz="1800" b="1" u="sng" dirty="0" err="1" smtClean="0">
                <a:latin typeface="Courier New" panose="02070309020205020404" pitchFamily="49" charset="0"/>
                <a:cs typeface="Courier New" panose="02070309020205020404" pitchFamily="49" charset="0"/>
              </a:rPr>
              <a:t>r.d</a:t>
            </a:r>
            <a:r>
              <a:rPr lang="en-US" sz="1800" b="1" dirty="0">
                <a:latin typeface="Courier New" panose="02070309020205020404" pitchFamily="49" charset="0"/>
                <a:cs typeface="Courier New" panose="02070309020205020404" pitchFamily="49" charset="0"/>
              </a:rPr>
              <a:t>); }</a:t>
            </a: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operator-(</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r) </a:t>
            </a:r>
            <a:r>
              <a:rPr lang="en-US" sz="1800" b="1" dirty="0" smtClean="0">
                <a:latin typeface="Courier New" panose="02070309020205020404" pitchFamily="49" charset="0"/>
                <a:cs typeface="Courier New" panose="02070309020205020404" pitchFamily="49" charset="0"/>
              </a:rPr>
              <a:t>{return Cliff(</a:t>
            </a:r>
            <a:r>
              <a:rPr lang="en-US" sz="1800" b="1" u="sng" dirty="0" smtClean="0">
                <a:latin typeface="Courier New" panose="02070309020205020404" pitchFamily="49" charset="0"/>
                <a:cs typeface="Courier New" panose="02070309020205020404" pitchFamily="49" charset="0"/>
              </a:rPr>
              <a:t>f - </a:t>
            </a:r>
            <a:r>
              <a:rPr lang="en-US" sz="1800" b="1" u="sng" dirty="0" err="1" smtClean="0">
                <a:latin typeface="Courier New" panose="02070309020205020404" pitchFamily="49" charset="0"/>
                <a:cs typeface="Courier New" panose="02070309020205020404" pitchFamily="49" charset="0"/>
              </a:rPr>
              <a:t>r.f</a:t>
            </a:r>
            <a:r>
              <a:rPr lang="en-US" sz="1800" b="1" dirty="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d - </a:t>
            </a:r>
            <a:r>
              <a:rPr lang="en-US" sz="1800" b="1" u="sng" dirty="0" err="1" smtClean="0">
                <a:latin typeface="Courier New" panose="02070309020205020404" pitchFamily="49" charset="0"/>
                <a:cs typeface="Courier New" panose="02070309020205020404" pitchFamily="49" charset="0"/>
              </a:rPr>
              <a:t>r.d</a:t>
            </a:r>
            <a:r>
              <a:rPr lang="en-US" sz="1800" b="1" dirty="0">
                <a:latin typeface="Courier New" panose="02070309020205020404" pitchFamily="49" charset="0"/>
                <a:cs typeface="Courier New" panose="02070309020205020404" pitchFamily="49" charset="0"/>
              </a:rPr>
              <a:t>); }</a:t>
            </a: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operator*(</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r) </a:t>
            </a:r>
            <a:r>
              <a:rPr lang="en-US" sz="1800" b="1" dirty="0" smtClean="0">
                <a:latin typeface="Courier New" panose="02070309020205020404" pitchFamily="49" charset="0"/>
                <a:cs typeface="Courier New" panose="02070309020205020404" pitchFamily="49" charset="0"/>
              </a:rPr>
              <a:t>{</a:t>
            </a:r>
          </a:p>
          <a:p>
            <a:pPr algn="l"/>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return Cliff(</a:t>
            </a:r>
            <a:r>
              <a:rPr lang="en-US" sz="1800" b="1" u="sng" dirty="0" smtClean="0">
                <a:latin typeface="Courier New" panose="02070309020205020404" pitchFamily="49" charset="0"/>
                <a:cs typeface="Courier New" panose="02070309020205020404" pitchFamily="49" charset="0"/>
              </a:rPr>
              <a:t>f * </a:t>
            </a:r>
            <a:r>
              <a:rPr lang="en-US" sz="1800" b="1" u="sng" dirty="0" err="1" smtClean="0">
                <a:latin typeface="Courier New" panose="02070309020205020404" pitchFamily="49" charset="0"/>
                <a:cs typeface="Courier New" panose="02070309020205020404" pitchFamily="49" charset="0"/>
              </a:rPr>
              <a:t>r.f</a:t>
            </a:r>
            <a:r>
              <a:rPr lang="en-US" sz="1800" b="1" dirty="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f * </a:t>
            </a:r>
            <a:r>
              <a:rPr lang="en-US" sz="1800" b="1" u="sng" dirty="0" err="1" smtClean="0">
                <a:latin typeface="Courier New" panose="02070309020205020404" pitchFamily="49" charset="0"/>
                <a:cs typeface="Courier New" panose="02070309020205020404" pitchFamily="49" charset="0"/>
              </a:rPr>
              <a:t>r.d</a:t>
            </a:r>
            <a:r>
              <a:rPr lang="en-US" sz="1800" b="1" u="sng" dirty="0" smtClean="0">
                <a:latin typeface="Courier New" panose="02070309020205020404" pitchFamily="49" charset="0"/>
                <a:cs typeface="Courier New" panose="02070309020205020404" pitchFamily="49" charset="0"/>
              </a:rPr>
              <a:t> </a:t>
            </a:r>
            <a:r>
              <a:rPr lang="en-US" sz="1800" b="1" u="sng" dirty="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d * </a:t>
            </a:r>
            <a:r>
              <a:rPr lang="en-US" sz="1800" b="1" u="sng" dirty="0" err="1" smtClean="0">
                <a:latin typeface="Courier New" panose="02070309020205020404" pitchFamily="49" charset="0"/>
                <a:cs typeface="Courier New" panose="02070309020205020404" pitchFamily="49" charset="0"/>
              </a:rPr>
              <a:t>r.f</a:t>
            </a:r>
            <a:r>
              <a:rPr lang="en-US" sz="1800" b="1" dirty="0" smtClean="0">
                <a:latin typeface="Courier New" panose="02070309020205020404" pitchFamily="49" charset="0"/>
                <a:cs typeface="Courier New" panose="02070309020205020404" pitchFamily="49" charset="0"/>
              </a:rPr>
              <a:t>);</a:t>
            </a:r>
          </a:p>
          <a:p>
            <a:pPr algn="l"/>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operator/(</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r) </a:t>
            </a:r>
            <a:r>
              <a:rPr lang="en-US" sz="1800" b="1" dirty="0" smtClean="0">
                <a:latin typeface="Courier New" panose="02070309020205020404" pitchFamily="49" charset="0"/>
                <a:cs typeface="Courier New" panose="02070309020205020404" pitchFamily="49" charset="0"/>
              </a:rPr>
              <a:t>{</a:t>
            </a:r>
            <a:endParaRPr lang="hu-HU" sz="1800" b="1" dirty="0" smtClean="0">
              <a:latin typeface="Courier New" panose="02070309020205020404" pitchFamily="49" charset="0"/>
              <a:cs typeface="Courier New" panose="02070309020205020404" pitchFamily="49" charset="0"/>
            </a:endParaRPr>
          </a:p>
          <a:p>
            <a:pPr algn="l"/>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return Cliff(</a:t>
            </a:r>
            <a:r>
              <a:rPr lang="en-US" sz="1800" b="1" u="sng" dirty="0" smtClean="0">
                <a:latin typeface="Courier New" panose="02070309020205020404" pitchFamily="49" charset="0"/>
                <a:cs typeface="Courier New" panose="02070309020205020404" pitchFamily="49" charset="0"/>
              </a:rPr>
              <a:t>f / </a:t>
            </a:r>
            <a:r>
              <a:rPr lang="en-US" sz="1800" b="1" u="sng" dirty="0" err="1" smtClean="0">
                <a:latin typeface="Courier New" panose="02070309020205020404" pitchFamily="49" charset="0"/>
                <a:cs typeface="Courier New" panose="02070309020205020404" pitchFamily="49" charset="0"/>
              </a:rPr>
              <a:t>r.f</a:t>
            </a:r>
            <a:r>
              <a:rPr lang="en-US" sz="1800" b="1" dirty="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a:t>
            </a:r>
            <a:r>
              <a:rPr lang="en-US" sz="1800" b="1" u="sng" dirty="0" err="1" smtClean="0">
                <a:latin typeface="Courier New" panose="02070309020205020404" pitchFamily="49" charset="0"/>
                <a:cs typeface="Courier New" panose="02070309020205020404" pitchFamily="49" charset="0"/>
              </a:rPr>
              <a:t>r.f</a:t>
            </a:r>
            <a:r>
              <a:rPr lang="en-US" sz="1800" b="1" u="sng" dirty="0" smtClean="0">
                <a:latin typeface="Courier New" panose="02070309020205020404" pitchFamily="49" charset="0"/>
                <a:cs typeface="Courier New" panose="02070309020205020404" pitchFamily="49" charset="0"/>
              </a:rPr>
              <a:t> * d-</a:t>
            </a:r>
            <a:r>
              <a:rPr lang="en-US" sz="1800" b="1" u="sng" dirty="0" err="1" smtClean="0">
                <a:latin typeface="Courier New" panose="02070309020205020404" pitchFamily="49" charset="0"/>
                <a:cs typeface="Courier New" panose="02070309020205020404" pitchFamily="49" charset="0"/>
              </a:rPr>
              <a:t>r.d</a:t>
            </a:r>
            <a:r>
              <a:rPr lang="en-US" sz="1800" b="1" u="sng" dirty="0" smtClean="0">
                <a:latin typeface="Courier New" panose="02070309020205020404" pitchFamily="49" charset="0"/>
                <a:cs typeface="Courier New" panose="02070309020205020404" pitchFamily="49" charset="0"/>
              </a:rPr>
              <a:t> * f) / </a:t>
            </a:r>
            <a:r>
              <a:rPr lang="en-US" sz="1800" b="1" u="sng" dirty="0" err="1" smtClean="0">
                <a:latin typeface="Courier New" panose="02070309020205020404" pitchFamily="49" charset="0"/>
                <a:cs typeface="Courier New" panose="02070309020205020404" pitchFamily="49" charset="0"/>
              </a:rPr>
              <a:t>r.f</a:t>
            </a:r>
            <a:r>
              <a:rPr lang="en-US" sz="1800" b="1" u="sng" dirty="0" smtClean="0">
                <a:latin typeface="Courier New" panose="02070309020205020404" pitchFamily="49" charset="0"/>
                <a:cs typeface="Courier New" panose="02070309020205020404" pitchFamily="49" charset="0"/>
              </a:rPr>
              <a:t> / </a:t>
            </a:r>
            <a:r>
              <a:rPr lang="en-US" sz="1800" b="1" u="sng" dirty="0" err="1" smtClean="0">
                <a:latin typeface="Courier New" panose="02070309020205020404" pitchFamily="49" charset="0"/>
                <a:cs typeface="Courier New" panose="02070309020205020404" pitchFamily="49" charset="0"/>
              </a:rPr>
              <a:t>r.f</a:t>
            </a:r>
            <a:r>
              <a:rPr lang="en-US" sz="1800" b="1" dirty="0" smtClean="0">
                <a:latin typeface="Courier New" panose="02070309020205020404" pitchFamily="49" charset="0"/>
                <a:cs typeface="Courier New" panose="02070309020205020404" pitchFamily="49" charset="0"/>
              </a:rPr>
              <a:t>);</a:t>
            </a:r>
          </a:p>
          <a:p>
            <a:pPr algn="l"/>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pPr algn="l"/>
            <a:r>
              <a:rPr lang="en-US" sz="1800" b="1" dirty="0" smtClean="0">
                <a:latin typeface="Courier New" panose="02070309020205020404" pitchFamily="49" charset="0"/>
                <a:cs typeface="Courier New" panose="02070309020205020404" pitchFamily="49" charset="0"/>
              </a:rPr>
              <a:t>};</a:t>
            </a:r>
          </a:p>
          <a:p>
            <a:pPr algn="l"/>
            <a:r>
              <a:rPr lang="en-US" sz="1800" b="1" dirty="0">
                <a:latin typeface="Courier New" panose="02070309020205020404" pitchFamily="49" charset="0"/>
                <a:cs typeface="Courier New" panose="02070309020205020404" pitchFamily="49" charset="0"/>
              </a:rPr>
              <a:t>							// Constructors</a:t>
            </a:r>
          </a:p>
          <a:p>
            <a:pPr algn="l"/>
            <a:r>
              <a:rPr lang="en-US" sz="1800" b="1" dirty="0">
                <a:latin typeface="Courier New" panose="02070309020205020404" pitchFamily="49" charset="0"/>
                <a:cs typeface="Courier New" panose="02070309020205020404" pitchFamily="49" charset="0"/>
              </a:rPr>
              <a:t>Cliff T(float t) { return Cliff(t, 1);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der. </a:t>
            </a:r>
            <a:r>
              <a:rPr lang="hu-HU" sz="1800" b="1" dirty="0" err="1" smtClean="0">
                <a:latin typeface="Courier New" panose="02070309020205020404" pitchFamily="49" charset="0"/>
                <a:cs typeface="Courier New" panose="02070309020205020404" pitchFamily="49" charset="0"/>
              </a:rPr>
              <a:t>vá</a:t>
            </a:r>
            <a:r>
              <a:rPr lang="en-US" sz="1800" b="1" dirty="0" err="1" smtClean="0">
                <a:latin typeface="Courier New" panose="02070309020205020404" pitchFamily="49" charset="0"/>
                <a:cs typeface="Courier New" panose="02070309020205020404" pitchFamily="49" charset="0"/>
              </a:rPr>
              <a:t>lto</a:t>
            </a:r>
            <a:r>
              <a:rPr lang="hu-HU" sz="1800" b="1" dirty="0" err="1" smtClean="0">
                <a:latin typeface="Courier New" panose="02070309020205020404" pitchFamily="49" charset="0"/>
                <a:cs typeface="Courier New" panose="02070309020205020404" pitchFamily="49" charset="0"/>
              </a:rPr>
              <a:t>zó</a:t>
            </a: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pPr algn="l"/>
            <a:endParaRPr lang="en-US" sz="400" b="1" dirty="0">
              <a:latin typeface="Courier New" panose="02070309020205020404" pitchFamily="49" charset="0"/>
              <a:cs typeface="Courier New" panose="02070309020205020404" pitchFamily="49" charset="0"/>
            </a:endParaRPr>
          </a:p>
        </p:txBody>
      </p:sp>
      <p:sp>
        <p:nvSpPr>
          <p:cNvPr id="7" name="Téglalap 6"/>
          <p:cNvSpPr/>
          <p:nvPr/>
        </p:nvSpPr>
        <p:spPr>
          <a:xfrm>
            <a:off x="15445" y="4826675"/>
            <a:ext cx="9144000" cy="1985159"/>
          </a:xfrm>
          <a:prstGeom prst="rect">
            <a:avLst/>
          </a:prstGeom>
        </p:spPr>
        <p:txBody>
          <a:bodyPr wrap="square">
            <a:spAutoFit/>
          </a:bodyPr>
          <a:lstStyle/>
          <a:p>
            <a:pPr lvl="0" algn="l"/>
            <a:r>
              <a:rPr lang="en-US" sz="1800" b="1" dirty="0" err="1" smtClean="0">
                <a:solidFill>
                  <a:prstClr val="black"/>
                </a:solidFill>
                <a:latin typeface="+mn-lt"/>
                <a:cs typeface="Courier New" panose="02070309020205020404" pitchFamily="49" charset="0"/>
              </a:rPr>
              <a:t>Deriv</a:t>
            </a:r>
            <a:r>
              <a:rPr lang="hu-HU" sz="1800" b="1" dirty="0" err="1" smtClean="0">
                <a:solidFill>
                  <a:prstClr val="black"/>
                </a:solidFill>
                <a:latin typeface="+mn-lt"/>
                <a:cs typeface="Courier New" panose="02070309020205020404" pitchFamily="49" charset="0"/>
              </a:rPr>
              <a:t>álás</a:t>
            </a:r>
            <a:r>
              <a:rPr lang="hu-HU" sz="1800" b="1" dirty="0" smtClean="0">
                <a:solidFill>
                  <a:prstClr val="black"/>
                </a:solidFill>
                <a:latin typeface="+mn-lt"/>
                <a:cs typeface="Courier New" panose="02070309020205020404" pitchFamily="49" charset="0"/>
              </a:rPr>
              <a:t> nélkül:</a:t>
            </a:r>
            <a:endParaRPr lang="en-US" sz="1800" b="1" dirty="0" smtClean="0">
              <a:solidFill>
                <a:prstClr val="black"/>
              </a:solidFill>
              <a:latin typeface="+mn-lt"/>
              <a:cs typeface="Courier New" panose="02070309020205020404" pitchFamily="49" charset="0"/>
            </a:endParaRPr>
          </a:p>
          <a:p>
            <a:pPr lvl="0" algn="l"/>
            <a:r>
              <a:rPr lang="en-US" sz="1800" b="1" dirty="0" smtClean="0">
                <a:solidFill>
                  <a:prstClr val="black"/>
                </a:solidFill>
                <a:latin typeface="Courier New" panose="02070309020205020404" pitchFamily="49" charset="0"/>
                <a:cs typeface="Courier New" panose="02070309020205020404" pitchFamily="49" charset="0"/>
              </a:rPr>
              <a:t>f</a:t>
            </a:r>
            <a:r>
              <a:rPr lang="hu-HU" sz="1800" b="1" dirty="0" err="1">
                <a:solidFill>
                  <a:prstClr val="black"/>
                </a:solidFill>
                <a:latin typeface="Courier New" panose="02070309020205020404" pitchFamily="49" charset="0"/>
                <a:cs typeface="Courier New" panose="02070309020205020404" pitchFamily="49" charset="0"/>
              </a:rPr>
              <a:t>loat</a:t>
            </a:r>
            <a:r>
              <a:rPr lang="hu-HU" sz="1800" b="1" dirty="0">
                <a:solidFill>
                  <a:prstClr val="black"/>
                </a:solidFill>
                <a:latin typeface="Courier New" panose="02070309020205020404" pitchFamily="49" charset="0"/>
                <a:cs typeface="Courier New" panose="02070309020205020404" pitchFamily="49" charset="0"/>
              </a:rPr>
              <a:t> f </a:t>
            </a:r>
            <a:r>
              <a:rPr lang="en-US"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t </a:t>
            </a:r>
            <a:r>
              <a:rPr lang="en-US" sz="1800" b="1" dirty="0" smtClean="0">
                <a:solidFill>
                  <a:prstClr val="black"/>
                </a:solidFill>
                <a:latin typeface="Courier New" panose="02070309020205020404" pitchFamily="49" charset="0"/>
                <a:cs typeface="Courier New" panose="02070309020205020404" pitchFamily="49" charset="0"/>
              </a:rPr>
              <a:t>* a </a:t>
            </a:r>
            <a:r>
              <a:rPr lang="hu-HU"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(t </a:t>
            </a:r>
            <a:r>
              <a:rPr lang="en-US" sz="1800" b="1" dirty="0">
                <a:solidFill>
                  <a:prstClr val="black"/>
                </a:solidFill>
                <a:latin typeface="Courier New" panose="02070309020205020404" pitchFamily="49" charset="0"/>
                <a:cs typeface="Courier New" panose="02070309020205020404" pitchFamily="49" charset="0"/>
              </a:rPr>
              <a:t>* </a:t>
            </a:r>
            <a:r>
              <a:rPr lang="en-US" sz="1800" b="1" dirty="0" smtClean="0">
                <a:solidFill>
                  <a:prstClr val="black"/>
                </a:solidFill>
                <a:latin typeface="Courier New" panose="02070309020205020404" pitchFamily="49" charset="0"/>
                <a:cs typeface="Courier New" panose="02070309020205020404" pitchFamily="49" charset="0"/>
              </a:rPr>
              <a:t>t + b);</a:t>
            </a:r>
            <a:endParaRPr lang="en-US" sz="1800" b="1" dirty="0">
              <a:solidFill>
                <a:prstClr val="black"/>
              </a:solidFill>
              <a:latin typeface="Courier New" panose="02070309020205020404" pitchFamily="49" charset="0"/>
              <a:cs typeface="Courier New" panose="02070309020205020404" pitchFamily="49" charset="0"/>
            </a:endParaRPr>
          </a:p>
          <a:p>
            <a:pPr lvl="0" algn="l"/>
            <a:endParaRPr lang="hu-HU" sz="600" b="1" dirty="0" smtClean="0">
              <a:solidFill>
                <a:prstClr val="black"/>
              </a:solidFill>
              <a:latin typeface="Courier New" panose="02070309020205020404" pitchFamily="49" charset="0"/>
              <a:cs typeface="Courier New" panose="02070309020205020404" pitchFamily="49" charset="0"/>
            </a:endParaRPr>
          </a:p>
          <a:p>
            <a:pPr lvl="0" algn="l"/>
            <a:r>
              <a:rPr lang="hu-HU" sz="1800" b="1" dirty="0" smtClean="0">
                <a:solidFill>
                  <a:prstClr val="black"/>
                </a:solidFill>
                <a:latin typeface="+mn-lt"/>
                <a:cs typeface="Courier New" panose="02070309020205020404" pitchFamily="49" charset="0"/>
              </a:rPr>
              <a:t>Deriválva:</a:t>
            </a:r>
            <a:endParaRPr lang="en-US" sz="1800" b="1" dirty="0">
              <a:solidFill>
                <a:prstClr val="black"/>
              </a:solidFill>
              <a:latin typeface="+mn-lt"/>
              <a:cs typeface="Courier New" panose="02070309020205020404" pitchFamily="49" charset="0"/>
            </a:endParaRPr>
          </a:p>
          <a:p>
            <a:pPr lvl="0" algn="l"/>
            <a:r>
              <a:rPr lang="en-US" sz="1800" b="1" dirty="0">
                <a:solidFill>
                  <a:prstClr val="black"/>
                </a:solidFill>
                <a:latin typeface="Courier New" panose="02070309020205020404" pitchFamily="49" charset="0"/>
                <a:cs typeface="Courier New" panose="02070309020205020404" pitchFamily="49" charset="0"/>
              </a:rPr>
              <a:t>Cliff f=Cliff(t,1</a:t>
            </a:r>
            <a:r>
              <a:rPr lang="en-US" sz="1800" b="1" dirty="0" smtClean="0">
                <a:solidFill>
                  <a:prstClr val="black"/>
                </a:solidFill>
                <a:latin typeface="Courier New" panose="02070309020205020404" pitchFamily="49" charset="0"/>
                <a:cs typeface="Courier New" panose="02070309020205020404" pitchFamily="49" charset="0"/>
              </a:rPr>
              <a:t>)*Cliff(a,0)/(</a:t>
            </a:r>
            <a:r>
              <a:rPr lang="en-US" sz="1800" b="1" dirty="0">
                <a:solidFill>
                  <a:prstClr val="black"/>
                </a:solidFill>
                <a:latin typeface="Courier New" panose="02070309020205020404" pitchFamily="49" charset="0"/>
                <a:cs typeface="Courier New" panose="02070309020205020404" pitchFamily="49" charset="0"/>
              </a:rPr>
              <a:t>Cliff(t,1)*Cliff(t,1</a:t>
            </a:r>
            <a:r>
              <a:rPr lang="en-US" sz="1800" b="1" dirty="0" smtClean="0">
                <a:solidFill>
                  <a:prstClr val="black"/>
                </a:solidFill>
                <a:latin typeface="Courier New" panose="02070309020205020404" pitchFamily="49" charset="0"/>
                <a:cs typeface="Courier New" panose="02070309020205020404" pitchFamily="49" charset="0"/>
              </a:rPr>
              <a:t>)+Cliff(b,0)); </a:t>
            </a:r>
            <a:endParaRPr lang="en-US" sz="1800" b="1" dirty="0">
              <a:solidFill>
                <a:prstClr val="black"/>
              </a:solidFill>
              <a:latin typeface="Courier New" panose="02070309020205020404" pitchFamily="49" charset="0"/>
              <a:cs typeface="Courier New" panose="02070309020205020404" pitchFamily="49" charset="0"/>
            </a:endParaRPr>
          </a:p>
          <a:p>
            <a:pPr lvl="0" algn="l"/>
            <a:endParaRPr lang="hu-HU" sz="900" b="1" dirty="0" smtClean="0">
              <a:solidFill>
                <a:prstClr val="black"/>
              </a:solidFill>
              <a:latin typeface="Courier New" panose="02070309020205020404" pitchFamily="49" charset="0"/>
              <a:cs typeface="Courier New" panose="02070309020205020404" pitchFamily="49" charset="0"/>
            </a:endParaRPr>
          </a:p>
          <a:p>
            <a:pPr lvl="0" algn="l"/>
            <a:r>
              <a:rPr lang="hu-HU" sz="1800" b="1" dirty="0" smtClean="0">
                <a:solidFill>
                  <a:prstClr val="black"/>
                </a:solidFill>
                <a:latin typeface="+mn-lt"/>
                <a:cs typeface="Courier New" panose="02070309020205020404" pitchFamily="49" charset="0"/>
              </a:rPr>
              <a:t>Deriválva szebben, kihasználva a </a:t>
            </a:r>
            <a:r>
              <a:rPr lang="hu-HU" sz="1800" b="1" dirty="0" err="1" smtClean="0">
                <a:solidFill>
                  <a:prstClr val="black"/>
                </a:solidFill>
                <a:latin typeface="+mn-lt"/>
                <a:cs typeface="Courier New" panose="02070309020205020404" pitchFamily="49" charset="0"/>
              </a:rPr>
              <a:t>default</a:t>
            </a:r>
            <a:r>
              <a:rPr lang="hu-HU" sz="1800" b="1" dirty="0" smtClean="0">
                <a:solidFill>
                  <a:prstClr val="black"/>
                </a:solidFill>
                <a:latin typeface="+mn-lt"/>
                <a:cs typeface="Courier New" panose="02070309020205020404" pitchFamily="49" charset="0"/>
              </a:rPr>
              <a:t> konstruktort:</a:t>
            </a:r>
            <a:endParaRPr lang="en-US" sz="1800" b="1" dirty="0">
              <a:solidFill>
                <a:prstClr val="black"/>
              </a:solidFill>
              <a:latin typeface="+mn-lt"/>
              <a:cs typeface="Courier New" panose="02070309020205020404" pitchFamily="49" charset="0"/>
            </a:endParaRPr>
          </a:p>
          <a:p>
            <a:pPr lvl="0" algn="l"/>
            <a:r>
              <a:rPr lang="en-US" sz="1800" b="1" dirty="0" smtClean="0">
                <a:solidFill>
                  <a:prstClr val="black"/>
                </a:solidFill>
                <a:latin typeface="Courier New" panose="02070309020205020404" pitchFamily="49" charset="0"/>
                <a:cs typeface="Courier New" panose="02070309020205020404" pitchFamily="49" charset="0"/>
              </a:rPr>
              <a:t>Cliff f </a:t>
            </a:r>
            <a:r>
              <a:rPr lang="en-US"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T</a:t>
            </a:r>
            <a:r>
              <a:rPr lang="en-US" sz="1800" b="1" dirty="0" smtClean="0">
                <a:solidFill>
                  <a:prstClr val="black"/>
                </a:solidFill>
                <a:latin typeface="Courier New" panose="02070309020205020404" pitchFamily="49" charset="0"/>
                <a:cs typeface="Courier New" panose="02070309020205020404" pitchFamily="49" charset="0"/>
              </a:rPr>
              <a:t>(t) * a / (</a:t>
            </a:r>
            <a:r>
              <a:rPr lang="hu-HU" sz="1800" b="1" dirty="0" smtClean="0">
                <a:solidFill>
                  <a:prstClr val="black"/>
                </a:solidFill>
                <a:latin typeface="Courier New" panose="02070309020205020404" pitchFamily="49" charset="0"/>
                <a:cs typeface="Courier New" panose="02070309020205020404" pitchFamily="49" charset="0"/>
              </a:rPr>
              <a:t>T</a:t>
            </a:r>
            <a:r>
              <a:rPr lang="en-US" sz="1800" b="1" dirty="0" smtClean="0">
                <a:solidFill>
                  <a:prstClr val="black"/>
                </a:solidFill>
                <a:latin typeface="Courier New" panose="02070309020205020404" pitchFamily="49" charset="0"/>
                <a:cs typeface="Courier New" panose="02070309020205020404" pitchFamily="49" charset="0"/>
              </a:rPr>
              <a:t>(t) </a:t>
            </a:r>
            <a:r>
              <a:rPr lang="en-US"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T</a:t>
            </a:r>
            <a:r>
              <a:rPr lang="en-US" sz="1800" b="1" dirty="0" smtClean="0">
                <a:solidFill>
                  <a:prstClr val="black"/>
                </a:solidFill>
                <a:latin typeface="Courier New" panose="02070309020205020404" pitchFamily="49" charset="0"/>
                <a:cs typeface="Courier New" panose="02070309020205020404" pitchFamily="49" charset="0"/>
              </a:rPr>
              <a:t>(t) + b); </a:t>
            </a:r>
            <a:endParaRPr lang="hu-HU" sz="18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9624764"/>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8640"/>
            <a:ext cx="8229600" cy="1143000"/>
          </a:xfrm>
        </p:spPr>
        <p:txBody>
          <a:bodyPr>
            <a:normAutofit/>
          </a:bodyPr>
          <a:lstStyle/>
          <a:p>
            <a:r>
              <a:rPr lang="hu-HU" dirty="0" smtClean="0">
                <a:solidFill>
                  <a:srgbClr val="FF0000"/>
                </a:solidFill>
              </a:rPr>
              <a:t>Elemi függvény, összetett függvény</a:t>
            </a:r>
            <a:endParaRPr lang="en-US" dirty="0">
              <a:solidFill>
                <a:srgbClr val="FF0000"/>
              </a:solidFill>
            </a:endParaRPr>
          </a:p>
        </p:txBody>
      </p:sp>
      <p:sp>
        <p:nvSpPr>
          <p:cNvPr id="4" name="Téglalap 3"/>
          <p:cNvSpPr/>
          <p:nvPr/>
        </p:nvSpPr>
        <p:spPr>
          <a:xfrm>
            <a:off x="521550" y="1268760"/>
            <a:ext cx="8100900" cy="1015663"/>
          </a:xfrm>
          <a:prstGeom prst="rect">
            <a:avLst/>
          </a:prstGeom>
          <a:ln>
            <a:solidFill>
              <a:schemeClr val="tx1"/>
            </a:solidFill>
          </a:ln>
        </p:spPr>
        <p:txBody>
          <a:bodyPr wrap="square">
            <a:spAutoFit/>
          </a:bodyPr>
          <a:lstStyle/>
          <a:p>
            <a:pPr marL="0" indent="0" algn="l">
              <a:buNone/>
            </a:pPr>
            <a:r>
              <a:rPr lang="en-US" sz="2000" b="1" dirty="0" err="1">
                <a:latin typeface="Courier New" panose="02070309020205020404" pitchFamily="49" charset="0"/>
                <a:cs typeface="Courier New" panose="02070309020205020404" pitchFamily="49" charset="0"/>
              </a:rPr>
              <a:t>f</a:t>
            </a:r>
            <a:r>
              <a:rPr lang="hu-HU" sz="2000" b="1" dirty="0" err="1" smtClean="0">
                <a:latin typeface="Courier New" panose="02070309020205020404" pitchFamily="49" charset="0"/>
                <a:cs typeface="Courier New" panose="02070309020205020404" pitchFamily="49" charset="0"/>
              </a:rPr>
              <a:t>loat</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f, </a:t>
            </a:r>
            <a:r>
              <a:rPr lang="hu-HU" sz="2000" b="1" dirty="0" smtClean="0">
                <a:latin typeface="Courier New" panose="02070309020205020404" pitchFamily="49" charset="0"/>
                <a:cs typeface="Courier New" panose="02070309020205020404" pitchFamily="49" charset="0"/>
              </a:rPr>
              <a:t>x, y</a:t>
            </a:r>
            <a:r>
              <a:rPr lang="en-US" sz="2000" b="1" dirty="0" smtClean="0">
                <a:latin typeface="Courier New" panose="02070309020205020404" pitchFamily="49" charset="0"/>
                <a:cs typeface="Courier New" panose="02070309020205020404" pitchFamily="49" charset="0"/>
              </a:rPr>
              <a:t>, a;</a:t>
            </a:r>
          </a:p>
          <a:p>
            <a:pPr marL="0" indent="0" algn="l">
              <a:buNone/>
            </a:pPr>
            <a:r>
              <a:rPr lang="en-US" sz="2000" b="1" dirty="0" smtClean="0">
                <a:latin typeface="Courier New" panose="02070309020205020404" pitchFamily="49" charset="0"/>
                <a:cs typeface="Courier New" panose="02070309020205020404" pitchFamily="49" charset="0"/>
              </a:rPr>
              <a:t>…</a:t>
            </a:r>
            <a:endParaRPr lang="hu-HU" sz="2000" b="1" dirty="0" smtClean="0">
              <a:latin typeface="Courier New" panose="02070309020205020404" pitchFamily="49" charset="0"/>
              <a:cs typeface="Courier New" panose="02070309020205020404" pitchFamily="49" charset="0"/>
            </a:endParaRPr>
          </a:p>
          <a:p>
            <a:pPr algn="l"/>
            <a:r>
              <a:rPr lang="hu-HU" sz="2000" b="1" dirty="0">
                <a:latin typeface="Courier New" panose="02070309020205020404" pitchFamily="49" charset="0"/>
                <a:cs typeface="Courier New" panose="02070309020205020404" pitchFamily="49" charset="0"/>
              </a:rPr>
              <a:t>f </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3 </a:t>
            </a:r>
            <a:r>
              <a:rPr lang="en-US" sz="2000" b="1" dirty="0">
                <a:latin typeface="Courier New" panose="02070309020205020404" pitchFamily="49" charset="0"/>
                <a:cs typeface="Courier New" panose="02070309020205020404" pitchFamily="49" charset="0"/>
              </a:rPr>
              <a:t>* </a:t>
            </a:r>
            <a:r>
              <a:rPr lang="hu-HU" sz="2000" b="1" dirty="0" smtClean="0">
                <a:latin typeface="Courier New" panose="02070309020205020404" pitchFamily="49" charset="0"/>
                <a:cs typeface="Courier New" panose="02070309020205020404" pitchFamily="49" charset="0"/>
              </a:rPr>
              <a:t>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 * </a:t>
            </a:r>
            <a:r>
              <a:rPr lang="en-US" sz="2000" b="1" dirty="0" smtClean="0">
                <a:latin typeface="Courier New" panose="02070309020205020404" pitchFamily="49" charset="0"/>
                <a:cs typeface="Courier New" panose="02070309020205020404" pitchFamily="49" charset="0"/>
              </a:rPr>
              <a:t>sin(</a:t>
            </a:r>
            <a:r>
              <a:rPr lang="hu-HU" sz="2000" b="1" dirty="0" smtClean="0">
                <a:latin typeface="Courier New" panose="02070309020205020404" pitchFamily="49" charset="0"/>
                <a:cs typeface="Courier New" panose="02070309020205020404" pitchFamily="49" charset="0"/>
              </a:rPr>
              <a:t>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cos(y * </a:t>
            </a:r>
            <a:r>
              <a:rPr lang="en-US" sz="2000" b="1" dirty="0" smtClean="0">
                <a:latin typeface="Courier New" panose="02070309020205020404" pitchFamily="49" charset="0"/>
                <a:cs typeface="Courier New" panose="02070309020205020404" pitchFamily="49" charset="0"/>
              </a:rPr>
              <a:t>log(</a:t>
            </a:r>
            <a:r>
              <a:rPr lang="hu-HU" sz="2000" b="1" dirty="0" smtClean="0">
                <a:latin typeface="Courier New" panose="02070309020205020404" pitchFamily="49" charset="0"/>
                <a:cs typeface="Courier New" panose="02070309020205020404" pitchFamily="49" charset="0"/>
              </a:rPr>
              <a:t>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2); </a:t>
            </a:r>
            <a:endParaRPr lang="en-US" sz="2000" b="1" dirty="0">
              <a:latin typeface="Courier New" panose="02070309020205020404" pitchFamily="49" charset="0"/>
              <a:cs typeface="Courier New" panose="02070309020205020404" pitchFamily="49" charset="0"/>
            </a:endParaRPr>
          </a:p>
        </p:txBody>
      </p:sp>
      <p:sp>
        <p:nvSpPr>
          <p:cNvPr id="6" name="Téglalap 5"/>
          <p:cNvSpPr/>
          <p:nvPr/>
        </p:nvSpPr>
        <p:spPr>
          <a:xfrm>
            <a:off x="4283" y="2562408"/>
            <a:ext cx="9144000" cy="427809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1800" b="1" dirty="0" err="1">
                <a:latin typeface="Courier New" panose="02070309020205020404" pitchFamily="49" charset="0"/>
                <a:cs typeface="Courier New" panose="02070309020205020404" pitchFamily="49" charset="0"/>
              </a:rPr>
              <a:t>struct</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a:t>
            </a: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en-US" sz="1800" b="1" dirty="0">
                <a:latin typeface="Courier New" panose="02070309020205020404" pitchFamily="49" charset="0"/>
                <a:cs typeface="Courier New" panose="02070309020205020404" pitchFamily="49" charset="0"/>
              </a:rPr>
              <a:t>f, d</a:t>
            </a:r>
            <a:r>
              <a:rPr lang="en-US" sz="1800" b="1" dirty="0" smtClean="0">
                <a:latin typeface="Courier New" panose="02070309020205020404" pitchFamily="49" charset="0"/>
                <a:cs typeface="Courier New" panose="02070309020205020404" pitchFamily="49" charset="0"/>
              </a:rPr>
              <a:t>; // function and derivative values</a:t>
            </a:r>
            <a:endParaRPr lang="en-US" sz="1800" b="1" dirty="0">
              <a:latin typeface="Courier New" panose="02070309020205020404" pitchFamily="49" charset="0"/>
              <a:cs typeface="Courier New" panose="02070309020205020404" pitchFamily="49" charset="0"/>
            </a:endParaRPr>
          </a:p>
          <a:p>
            <a:pPr algn="l"/>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Cliff(float f0, </a:t>
            </a:r>
            <a:r>
              <a:rPr lang="en-US" sz="1800" b="1" dirty="0">
                <a:latin typeface="Courier New" panose="02070309020205020404" pitchFamily="49" charset="0"/>
                <a:cs typeface="Courier New" panose="02070309020205020404" pitchFamily="49" charset="0"/>
              </a:rPr>
              <a:t>float d0 = 0) { f = f0, d = d0; }</a:t>
            </a:r>
          </a:p>
          <a:p>
            <a:pPr algn="l"/>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p>
          <a:p>
            <a:pPr algn="l"/>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algn="l"/>
            <a:endParaRPr lang="en-US" sz="400" b="1" dirty="0">
              <a:latin typeface="Courier New" panose="02070309020205020404" pitchFamily="49" charset="0"/>
              <a:cs typeface="Courier New" panose="02070309020205020404" pitchFamily="49" charset="0"/>
            </a:endParaRPr>
          </a:p>
          <a:p>
            <a:pPr algn="l"/>
            <a:r>
              <a:rPr lang="en-US" sz="1800" b="1" dirty="0">
                <a:latin typeface="Courier New" panose="02070309020205020404" pitchFamily="49" charset="0"/>
                <a:cs typeface="Courier New" panose="02070309020205020404" pitchFamily="49" charset="0"/>
              </a:rPr>
              <a:t>Cliff T(float t) { return Cliff(t, 1);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 der. </a:t>
            </a:r>
            <a:r>
              <a:rPr lang="hu-HU" sz="1800" b="1" dirty="0" err="1">
                <a:latin typeface="Courier New" panose="02070309020205020404" pitchFamily="49" charset="0"/>
                <a:cs typeface="Courier New" panose="02070309020205020404" pitchFamily="49" charset="0"/>
              </a:rPr>
              <a:t>vá</a:t>
            </a:r>
            <a:r>
              <a:rPr lang="en-US" sz="1800" b="1" dirty="0" err="1">
                <a:latin typeface="Courier New" panose="02070309020205020404" pitchFamily="49" charset="0"/>
                <a:cs typeface="Courier New" panose="02070309020205020404" pitchFamily="49" charset="0"/>
              </a:rPr>
              <a:t>lto</a:t>
            </a:r>
            <a:r>
              <a:rPr lang="hu-HU" sz="1800" b="1" dirty="0" err="1">
                <a:latin typeface="Courier New" panose="02070309020205020404" pitchFamily="49" charset="0"/>
                <a:cs typeface="Courier New" panose="02070309020205020404" pitchFamily="49" charset="0"/>
              </a:rPr>
              <a:t>zó</a:t>
            </a:r>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pPr algn="l"/>
            <a:endParaRPr lang="en-US" sz="1600" b="1" dirty="0" smtClean="0">
              <a:latin typeface="Courier New" panose="02070309020205020404" pitchFamily="49" charset="0"/>
              <a:cs typeface="Courier New" panose="02070309020205020404" pitchFamily="49" charset="0"/>
            </a:endParaRPr>
          </a:p>
          <a:p>
            <a:pPr algn="l"/>
            <a:r>
              <a:rPr lang="en-US" sz="1800" b="1" dirty="0" smtClean="0">
                <a:latin typeface="Courier New" panose="02070309020205020404" pitchFamily="49" charset="0"/>
                <a:cs typeface="Courier New" panose="02070309020205020404" pitchFamily="49" charset="0"/>
              </a:rPr>
              <a:t>Cliff Sin(</a:t>
            </a:r>
            <a:r>
              <a:rPr lang="hu-HU" sz="1800" b="1" dirty="0" err="1" smtClean="0">
                <a:latin typeface="Courier New" panose="02070309020205020404" pitchFamily="49" charset="0"/>
                <a:cs typeface="Courier New" panose="02070309020205020404" pitchFamily="49" charset="0"/>
              </a:rPr>
              <a:t>Cliff</a:t>
            </a:r>
            <a:r>
              <a:rPr lang="en-US"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g</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return </a:t>
            </a:r>
            <a:r>
              <a:rPr lang="en-US" sz="1800" b="1" dirty="0" smtClean="0">
                <a:latin typeface="Courier New" panose="02070309020205020404" pitchFamily="49" charset="0"/>
                <a:cs typeface="Courier New" panose="02070309020205020404" pitchFamily="49" charset="0"/>
              </a:rPr>
              <a:t>Cliff(sin</a:t>
            </a:r>
            <a:r>
              <a:rPr lang="hu-HU" sz="1800" b="1" dirty="0" smtClean="0">
                <a:latin typeface="Courier New" panose="02070309020205020404" pitchFamily="49" charset="0"/>
                <a:cs typeface="Courier New" panose="02070309020205020404" pitchFamily="49" charset="0"/>
              </a:rPr>
              <a:t>f</a:t>
            </a:r>
            <a:r>
              <a:rPr lang="en-US"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g.f</a:t>
            </a:r>
            <a:r>
              <a:rPr lang="en-US" sz="1800" b="1" dirty="0" smtClean="0">
                <a:latin typeface="Courier New" panose="02070309020205020404" pitchFamily="49" charset="0"/>
                <a:cs typeface="Courier New" panose="02070309020205020404" pitchFamily="49" charset="0"/>
              </a:rPr>
              <a:t>), cos</a:t>
            </a:r>
            <a:r>
              <a:rPr lang="hu-HU" sz="1800" b="1" dirty="0" smtClean="0">
                <a:latin typeface="Courier New" panose="02070309020205020404" pitchFamily="49" charset="0"/>
                <a:cs typeface="Courier New" panose="02070309020205020404" pitchFamily="49" charset="0"/>
              </a:rPr>
              <a:t>f</a:t>
            </a:r>
            <a:r>
              <a:rPr lang="en-US"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g.f</a:t>
            </a:r>
            <a:r>
              <a:rPr lang="en-US" sz="1800" b="1" dirty="0" smtClean="0">
                <a:latin typeface="Courier New" panose="02070309020205020404" pitchFamily="49" charset="0"/>
                <a:cs typeface="Courier New" panose="02070309020205020404" pitchFamily="49" charset="0"/>
              </a:rPr>
              <a:t>)</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g.d</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Cliff Cos(</a:t>
            </a:r>
            <a:r>
              <a:rPr lang="hu-HU" sz="1800" b="1" dirty="0" err="1" smtClean="0">
                <a:latin typeface="Courier New" panose="02070309020205020404" pitchFamily="49" charset="0"/>
                <a:cs typeface="Courier New" panose="02070309020205020404" pitchFamily="49" charset="0"/>
              </a:rPr>
              <a:t>Cliff</a:t>
            </a:r>
            <a:r>
              <a:rPr lang="hu-HU" sz="1800" b="1" dirty="0" smtClean="0">
                <a:latin typeface="Courier New" panose="02070309020205020404" pitchFamily="49" charset="0"/>
                <a:cs typeface="Courier New" panose="02070309020205020404" pitchFamily="49" charset="0"/>
              </a:rPr>
              <a:t> g</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return </a:t>
            </a:r>
            <a:r>
              <a:rPr lang="en-US" sz="1800" b="1" dirty="0" smtClean="0">
                <a:latin typeface="Courier New" panose="02070309020205020404" pitchFamily="49" charset="0"/>
                <a:cs typeface="Courier New" panose="02070309020205020404" pitchFamily="49" charset="0"/>
              </a:rPr>
              <a:t>Cliff(cos</a:t>
            </a:r>
            <a:r>
              <a:rPr lang="hu-HU" sz="1800" b="1" dirty="0" smtClean="0">
                <a:latin typeface="Courier New" panose="02070309020205020404" pitchFamily="49" charset="0"/>
                <a:cs typeface="Courier New" panose="02070309020205020404" pitchFamily="49" charset="0"/>
              </a:rPr>
              <a:t>f</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g.f</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sin</a:t>
            </a:r>
            <a:r>
              <a:rPr lang="hu-HU" sz="1800" b="1" dirty="0" smtClean="0">
                <a:latin typeface="Courier New" panose="02070309020205020404" pitchFamily="49" charset="0"/>
                <a:cs typeface="Courier New" panose="02070309020205020404" pitchFamily="49" charset="0"/>
              </a:rPr>
              <a:t>f</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g.f</a:t>
            </a:r>
            <a:r>
              <a:rPr lang="en-US" sz="1800" b="1" dirty="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g.d</a:t>
            </a:r>
            <a:r>
              <a:rPr lang="en-US" sz="1800" b="1" dirty="0" smtClean="0">
                <a:latin typeface="Courier New" panose="02070309020205020404" pitchFamily="49" charset="0"/>
                <a:cs typeface="Courier New" panose="02070309020205020404" pitchFamily="49" charset="0"/>
              </a:rPr>
              <a:t>); } </a:t>
            </a:r>
            <a:endParaRPr lang="hu-HU" sz="1800" b="1" dirty="0" smtClean="0">
              <a:latin typeface="Courier New" panose="02070309020205020404" pitchFamily="49" charset="0"/>
              <a:cs typeface="Courier New" panose="02070309020205020404" pitchFamily="49" charset="0"/>
            </a:endParaRPr>
          </a:p>
          <a:p>
            <a:pPr algn="l"/>
            <a:r>
              <a:rPr lang="en-US" sz="1800" b="1" dirty="0">
                <a:latin typeface="Courier New" panose="02070309020205020404" pitchFamily="49" charset="0"/>
                <a:cs typeface="Courier New" panose="02070309020205020404" pitchFamily="49" charset="0"/>
              </a:rPr>
              <a:t>Cliff </a:t>
            </a:r>
            <a:r>
              <a:rPr lang="en-US" sz="1800" b="1" dirty="0" smtClean="0">
                <a:latin typeface="Courier New" panose="02070309020205020404" pitchFamily="49" charset="0"/>
                <a:cs typeface="Courier New" panose="02070309020205020404" pitchFamily="49" charset="0"/>
              </a:rPr>
              <a:t>Tan(</a:t>
            </a:r>
            <a:r>
              <a:rPr lang="hu-HU" sz="1800" b="1" dirty="0" err="1" smtClean="0">
                <a:latin typeface="Courier New" panose="02070309020205020404" pitchFamily="49" charset="0"/>
                <a:cs typeface="Courier New" panose="02070309020205020404" pitchFamily="49" charset="0"/>
              </a:rPr>
              <a:t>Cliff</a:t>
            </a:r>
            <a:r>
              <a:rPr lang="hu-HU" sz="1800" b="1" dirty="0" smtClean="0">
                <a:latin typeface="Courier New" panose="02070309020205020404" pitchFamily="49" charset="0"/>
                <a:cs typeface="Courier New" panose="02070309020205020404" pitchFamily="49" charset="0"/>
              </a:rPr>
              <a:t> g</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return </a:t>
            </a:r>
            <a:r>
              <a:rPr lang="en-US" sz="1800" b="1" dirty="0" smtClean="0">
                <a:latin typeface="Courier New" panose="02070309020205020404" pitchFamily="49" charset="0"/>
                <a:cs typeface="Courier New" panose="02070309020205020404" pitchFamily="49" charset="0"/>
              </a:rPr>
              <a:t>Sin(g)/Cos(g); </a:t>
            </a:r>
            <a:r>
              <a:rPr lang="en-US" sz="1800" b="1" dirty="0">
                <a:latin typeface="Courier New" panose="02070309020205020404" pitchFamily="49" charset="0"/>
                <a:cs typeface="Courier New" panose="02070309020205020404" pitchFamily="49" charset="0"/>
              </a:rPr>
              <a:t>} </a:t>
            </a:r>
            <a:endParaRPr lang="en-US" sz="1800" b="1" dirty="0" smtClean="0">
              <a:latin typeface="Courier New" panose="02070309020205020404" pitchFamily="49" charset="0"/>
              <a:cs typeface="Courier New" panose="02070309020205020404" pitchFamily="49" charset="0"/>
            </a:endParaRPr>
          </a:p>
          <a:p>
            <a:pPr algn="l"/>
            <a:r>
              <a:rPr lang="en-US" sz="1800" b="1" dirty="0" smtClean="0">
                <a:latin typeface="Courier New" panose="02070309020205020404" pitchFamily="49" charset="0"/>
                <a:cs typeface="Courier New" panose="02070309020205020404" pitchFamily="49" charset="0"/>
              </a:rPr>
              <a:t>Cliff Log(Cliff g) { return </a:t>
            </a:r>
            <a:r>
              <a:rPr lang="hu-HU" sz="1800" b="1" dirty="0" err="1" smtClean="0">
                <a:latin typeface="Courier New" panose="02070309020205020404" pitchFamily="49" charset="0"/>
                <a:cs typeface="Courier New" panose="02070309020205020404" pitchFamily="49" charset="0"/>
              </a:rPr>
              <a:t>Cliff</a:t>
            </a:r>
            <a:r>
              <a:rPr lang="hu-HU" sz="1800" b="1" dirty="0" smtClean="0">
                <a:latin typeface="Courier New" panose="02070309020205020404" pitchFamily="49" charset="0"/>
                <a:cs typeface="Courier New" panose="02070309020205020404" pitchFamily="49" charset="0"/>
              </a:rPr>
              <a:t>(log</a:t>
            </a:r>
            <a:r>
              <a:rPr lang="en-US" sz="1800" b="1" dirty="0" smtClean="0">
                <a:latin typeface="Courier New" panose="02070309020205020404" pitchFamily="49" charset="0"/>
                <a:cs typeface="Courier New" panose="02070309020205020404" pitchFamily="49" charset="0"/>
              </a:rPr>
              <a:t>f</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g.f</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1/</a:t>
            </a:r>
            <a:r>
              <a:rPr lang="en-US" sz="1800" b="1" dirty="0" err="1" smtClean="0">
                <a:latin typeface="Courier New" panose="02070309020205020404" pitchFamily="49" charset="0"/>
                <a:cs typeface="Courier New" panose="02070309020205020404" pitchFamily="49" charset="0"/>
              </a:rPr>
              <a:t>g.f</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g.d</a:t>
            </a:r>
            <a:r>
              <a:rPr lang="en-US" sz="1800" b="1" dirty="0" smtClean="0">
                <a:latin typeface="Courier New" panose="02070309020205020404" pitchFamily="49" charset="0"/>
                <a:cs typeface="Courier New" panose="02070309020205020404" pitchFamily="49" charset="0"/>
              </a:rPr>
              <a:t>); }</a:t>
            </a:r>
          </a:p>
          <a:p>
            <a:pPr algn="l"/>
            <a:r>
              <a:rPr lang="en-US" sz="1800" b="1" dirty="0">
                <a:latin typeface="Courier New" panose="02070309020205020404" pitchFamily="49" charset="0"/>
                <a:cs typeface="Courier New" panose="02070309020205020404" pitchFamily="49" charset="0"/>
              </a:rPr>
              <a:t>Cliff </a:t>
            </a:r>
            <a:r>
              <a:rPr lang="en-US" sz="1800" b="1" dirty="0" err="1" smtClean="0">
                <a:latin typeface="Courier New" panose="02070309020205020404" pitchFamily="49" charset="0"/>
                <a:cs typeface="Courier New" panose="02070309020205020404" pitchFamily="49" charset="0"/>
              </a:rPr>
              <a:t>Exp</a:t>
            </a:r>
            <a:r>
              <a:rPr lang="en-US" sz="1800" b="1" dirty="0" smtClean="0">
                <a:latin typeface="Courier New" panose="02070309020205020404" pitchFamily="49" charset="0"/>
                <a:cs typeface="Courier New" panose="02070309020205020404" pitchFamily="49" charset="0"/>
              </a:rPr>
              <a:t>(Cliff </a:t>
            </a:r>
            <a:r>
              <a:rPr lang="en-US" sz="1800" b="1" dirty="0">
                <a:latin typeface="Courier New" panose="02070309020205020404" pitchFamily="49" charset="0"/>
                <a:cs typeface="Courier New" panose="02070309020205020404" pitchFamily="49" charset="0"/>
              </a:rPr>
              <a:t>g) { return </a:t>
            </a:r>
            <a:r>
              <a:rPr lang="hu-HU" sz="1800" b="1" dirty="0" err="1" smtClean="0">
                <a:latin typeface="Courier New" panose="02070309020205020404" pitchFamily="49" charset="0"/>
                <a:cs typeface="Courier New" panose="02070309020205020404" pitchFamily="49" charset="0"/>
              </a:rPr>
              <a:t>Cliff</a:t>
            </a:r>
            <a:r>
              <a:rPr lang="hu-HU"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expf</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g.f</a:t>
            </a:r>
            <a:r>
              <a:rPr lang="hu-HU"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expf</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g.f</a:t>
            </a:r>
            <a:r>
              <a:rPr lang="hu-HU" sz="1800" b="1" dirty="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g.d</a:t>
            </a:r>
            <a:r>
              <a:rPr lang="en-US" sz="1800" b="1" dirty="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endParaRPr lang="hu-HU" sz="1800" b="1" dirty="0">
              <a:latin typeface="Courier New" panose="02070309020205020404" pitchFamily="49" charset="0"/>
              <a:cs typeface="Courier New" panose="02070309020205020404" pitchFamily="49" charset="0"/>
            </a:endParaRPr>
          </a:p>
          <a:p>
            <a:pPr algn="l"/>
            <a:r>
              <a:rPr lang="en-US" sz="1800" b="1" dirty="0" smtClean="0">
                <a:latin typeface="Courier New" panose="02070309020205020404" pitchFamily="49" charset="0"/>
                <a:cs typeface="Courier New" panose="02070309020205020404" pitchFamily="49" charset="0"/>
              </a:rPr>
              <a:t>Cliff </a:t>
            </a:r>
            <a:r>
              <a:rPr lang="hu-HU" sz="1800" b="1" dirty="0" err="1">
                <a:latin typeface="Courier New" panose="02070309020205020404" pitchFamily="49" charset="0"/>
                <a:cs typeface="Courier New" panose="02070309020205020404" pitchFamily="49" charset="0"/>
              </a:rPr>
              <a:t>Pow</a:t>
            </a:r>
            <a:r>
              <a:rPr lang="en-US" sz="1800" b="1" dirty="0">
                <a:latin typeface="Courier New" panose="02070309020205020404" pitchFamily="49" charset="0"/>
                <a:cs typeface="Courier New" panose="02070309020205020404" pitchFamily="49" charset="0"/>
              </a:rPr>
              <a:t>(Cliff g</a:t>
            </a:r>
            <a:r>
              <a:rPr lang="hu-HU"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hu-HU" sz="1800" b="1" dirty="0">
                <a:latin typeface="Courier New" panose="02070309020205020404" pitchFamily="49" charset="0"/>
                <a:cs typeface="Courier New" panose="02070309020205020404" pitchFamily="49" charset="0"/>
              </a:rPr>
              <a:t>n</a:t>
            </a:r>
            <a:r>
              <a:rPr lang="en-US" sz="1800" b="1" dirty="0">
                <a:latin typeface="Courier New" panose="02070309020205020404" pitchFamily="49" charset="0"/>
                <a:cs typeface="Courier New" panose="02070309020205020404" pitchFamily="49" charset="0"/>
              </a:rPr>
              <a:t>) { </a:t>
            </a:r>
            <a:endParaRPr lang="hu-HU" sz="1800" b="1" dirty="0" smtClean="0">
              <a:latin typeface="Courier New" panose="02070309020205020404" pitchFamily="49" charset="0"/>
              <a:cs typeface="Courier New" panose="02070309020205020404" pitchFamily="49" charset="0"/>
            </a:endParaRPr>
          </a:p>
          <a:p>
            <a:pPr algn="l"/>
            <a:r>
              <a:rPr lang="hu-HU" sz="1800" b="1" dirty="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return</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Cliff</a:t>
            </a:r>
            <a:r>
              <a:rPr lang="hu-HU" sz="1800" b="1" dirty="0" smtClean="0">
                <a:latin typeface="Courier New" panose="02070309020205020404" pitchFamily="49" charset="0"/>
                <a:cs typeface="Courier New" panose="02070309020205020404" pitchFamily="49" charset="0"/>
              </a:rPr>
              <a:t>(</a:t>
            </a:r>
            <a:r>
              <a:rPr lang="pt-BR" sz="1800" b="1" dirty="0" smtClean="0">
                <a:latin typeface="Courier New" panose="02070309020205020404" pitchFamily="49" charset="0"/>
                <a:cs typeface="Courier New" panose="02070309020205020404" pitchFamily="49" charset="0"/>
              </a:rPr>
              <a:t>powf(g.f, n</a:t>
            </a:r>
            <a:r>
              <a:rPr lang="pt-BR" sz="1800" b="1" dirty="0">
                <a:latin typeface="Courier New" panose="02070309020205020404" pitchFamily="49" charset="0"/>
                <a:cs typeface="Courier New" panose="02070309020205020404" pitchFamily="49" charset="0"/>
              </a:rPr>
              <a:t>), </a:t>
            </a:r>
            <a:r>
              <a:rPr lang="pt-BR" sz="1800" b="1" dirty="0" smtClean="0">
                <a:latin typeface="Courier New" panose="02070309020205020404" pitchFamily="49" charset="0"/>
                <a:cs typeface="Courier New" panose="02070309020205020404" pitchFamily="49" charset="0"/>
              </a:rPr>
              <a:t>n * powf(g.f, n - 1) * g.d)</a:t>
            </a:r>
            <a:r>
              <a:rPr lang="en-US" sz="1800" b="1" dirty="0">
                <a:latin typeface="Courier New" panose="02070309020205020404" pitchFamily="49" charset="0"/>
                <a:cs typeface="Courier New" panose="02070309020205020404" pitchFamily="49" charset="0"/>
              </a:rPr>
              <a:t>;</a:t>
            </a:r>
            <a:endParaRPr lang="pt-BR" sz="1800" b="1" dirty="0" smtClean="0">
              <a:latin typeface="Courier New" panose="02070309020205020404" pitchFamily="49" charset="0"/>
              <a:cs typeface="Courier New" panose="02070309020205020404" pitchFamily="49" charset="0"/>
            </a:endParaRPr>
          </a:p>
          <a:p>
            <a:pPr algn="l"/>
            <a:r>
              <a:rPr lang="en-US"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0208549"/>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147661"/>
            <a:ext cx="9144000" cy="1143000"/>
          </a:xfrm>
        </p:spPr>
        <p:txBody>
          <a:bodyPr>
            <a:normAutofit fontScale="90000"/>
          </a:bodyPr>
          <a:lstStyle/>
          <a:p>
            <a:r>
              <a:rPr lang="en-US" dirty="0" smtClean="0">
                <a:solidFill>
                  <a:srgbClr val="FF0000"/>
                </a:solidFill>
              </a:rPr>
              <a:t>Mire j</a:t>
            </a:r>
            <a:r>
              <a:rPr lang="hu-HU" dirty="0" smtClean="0">
                <a:solidFill>
                  <a:srgbClr val="FF0000"/>
                </a:solidFill>
              </a:rPr>
              <a:t>ó a deriválás </a:t>
            </a:r>
            <a:r>
              <a:rPr lang="hu-HU" dirty="0" err="1" smtClean="0">
                <a:solidFill>
                  <a:srgbClr val="FF0000"/>
                </a:solidFill>
              </a:rPr>
              <a:t>Clifford</a:t>
            </a:r>
            <a:r>
              <a:rPr lang="hu-HU" dirty="0" smtClean="0">
                <a:solidFill>
                  <a:srgbClr val="FF0000"/>
                </a:solidFill>
              </a:rPr>
              <a:t> algebrával</a:t>
            </a:r>
            <a:r>
              <a:rPr lang="en-US" dirty="0" smtClean="0">
                <a:solidFill>
                  <a:srgbClr val="FF0000"/>
                </a:solidFill>
              </a:rPr>
              <a:t>?</a:t>
            </a:r>
            <a:r>
              <a:rPr lang="hu-HU" dirty="0" smtClean="0">
                <a:solidFill>
                  <a:srgbClr val="FF0000"/>
                </a:solidFill>
              </a:rPr>
              <a:t> </a:t>
            </a:r>
            <a:r>
              <a:rPr lang="en-US" u="sng" dirty="0">
                <a:solidFill>
                  <a:srgbClr val="FF0000"/>
                </a:solidFill>
              </a:rPr>
              <a:t>P</a:t>
            </a:r>
            <a:r>
              <a:rPr lang="hu-HU" u="sng" dirty="0" err="1" smtClean="0">
                <a:solidFill>
                  <a:srgbClr val="FF0000"/>
                </a:solidFill>
              </a:rPr>
              <a:t>álya</a:t>
            </a:r>
            <a:r>
              <a:rPr lang="hu-HU" u="sng" dirty="0" smtClean="0">
                <a:solidFill>
                  <a:srgbClr val="FF0000"/>
                </a:solidFill>
              </a:rPr>
              <a:t> animáció</a:t>
            </a:r>
            <a:r>
              <a:rPr lang="en-US" u="sng" dirty="0" smtClean="0">
                <a:solidFill>
                  <a:srgbClr val="FF0000"/>
                </a:solidFill>
              </a:rPr>
              <a:t> + </a:t>
            </a:r>
            <a:r>
              <a:rPr lang="en-US" u="sng" dirty="0" err="1" smtClean="0">
                <a:solidFill>
                  <a:srgbClr val="FF0000"/>
                </a:solidFill>
              </a:rPr>
              <a:t>egyebek</a:t>
            </a:r>
            <a:endParaRPr lang="en-US" u="sng" dirty="0">
              <a:solidFill>
                <a:srgbClr val="FF0000"/>
              </a:solidFill>
            </a:endParaRPr>
          </a:p>
        </p:txBody>
      </p:sp>
      <p:sp>
        <p:nvSpPr>
          <p:cNvPr id="5" name="Tartalom helye 2"/>
          <p:cNvSpPr>
            <a:spLocks noGrp="1"/>
          </p:cNvSpPr>
          <p:nvPr>
            <p:ph idx="1"/>
          </p:nvPr>
        </p:nvSpPr>
        <p:spPr>
          <a:xfrm>
            <a:off x="107504" y="3897052"/>
            <a:ext cx="8229600" cy="756084"/>
          </a:xfrm>
        </p:spPr>
        <p:txBody>
          <a:bodyPr>
            <a:normAutofit/>
          </a:bodyPr>
          <a:lstStyle/>
          <a:p>
            <a:pPr marL="0" indent="0">
              <a:buNone/>
            </a:pPr>
            <a:r>
              <a:rPr lang="en-US" sz="2400" dirty="0" smtClean="0"/>
              <a:t>P</a:t>
            </a:r>
            <a:r>
              <a:rPr lang="hu-HU" sz="2400" dirty="0" err="1" smtClean="0"/>
              <a:t>ály</a:t>
            </a:r>
            <a:r>
              <a:rPr lang="en-US" sz="2400" dirty="0" smtClean="0"/>
              <a:t>a</a:t>
            </a:r>
            <a:r>
              <a:rPr lang="hu-HU" sz="2400" dirty="0" smtClean="0"/>
              <a:t>:</a:t>
            </a:r>
            <a:endParaRPr lang="en-US" sz="2400" dirty="0"/>
          </a:p>
        </p:txBody>
      </p:sp>
      <p:sp>
        <p:nvSpPr>
          <p:cNvPr id="6" name="Téglalap 5"/>
          <p:cNvSpPr/>
          <p:nvPr/>
        </p:nvSpPr>
        <p:spPr>
          <a:xfrm>
            <a:off x="0" y="4925776"/>
            <a:ext cx="9149946" cy="192360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hu-HU" sz="1700" b="1" dirty="0" err="1" smtClean="0">
                <a:latin typeface="Courier New" panose="02070309020205020404" pitchFamily="49" charset="0"/>
                <a:cs typeface="Courier New" panose="02070309020205020404" pitchFamily="49" charset="0"/>
              </a:rPr>
              <a:t>void</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Animate(float t) {</a:t>
            </a:r>
          </a:p>
          <a:p>
            <a:pPr algn="l"/>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Cliff</a:t>
            </a:r>
            <a:r>
              <a:rPr lang="hu-HU" sz="1700" b="1" dirty="0" smtClean="0">
                <a:latin typeface="Courier New" panose="02070309020205020404" pitchFamily="49" charset="0"/>
                <a:cs typeface="Courier New" panose="02070309020205020404" pitchFamily="49" charset="0"/>
              </a:rPr>
              <a:t> </a:t>
            </a:r>
            <a:r>
              <a:rPr lang="fr-FR" sz="1700" b="1" dirty="0" smtClean="0">
                <a:latin typeface="Courier New" panose="02070309020205020404" pitchFamily="49" charset="0"/>
                <a:cs typeface="Courier New" panose="02070309020205020404" pitchFamily="49" charset="0"/>
              </a:rPr>
              <a:t>x </a:t>
            </a:r>
            <a:r>
              <a:rPr lang="fr-FR" sz="1700" b="1" dirty="0">
                <a:latin typeface="Courier New" panose="02070309020205020404" pitchFamily="49" charset="0"/>
                <a:cs typeface="Courier New" panose="02070309020205020404" pitchFamily="49" charset="0"/>
              </a:rPr>
              <a:t>= Sin(T(t</a:t>
            </a:r>
            <a:r>
              <a:rPr lang="fr-FR" sz="1700" b="1" dirty="0" smtClean="0">
                <a:latin typeface="Courier New" panose="02070309020205020404" pitchFamily="49" charset="0"/>
                <a:cs typeface="Courier New" panose="02070309020205020404" pitchFamily="49" charset="0"/>
              </a:rPr>
              <a:t>))*(</a:t>
            </a:r>
            <a:r>
              <a:rPr lang="fr-FR" sz="1700" b="1" dirty="0">
                <a:latin typeface="Courier New" panose="02070309020205020404" pitchFamily="49" charset="0"/>
                <a:cs typeface="Courier New" panose="02070309020205020404" pitchFamily="49" charset="0"/>
              </a:rPr>
              <a:t>Sin(T(t</a:t>
            </a:r>
            <a:r>
              <a:rPr lang="fr-FR" sz="1700" b="1" dirty="0" smtClean="0">
                <a:latin typeface="Courier New" panose="02070309020205020404" pitchFamily="49" charset="0"/>
                <a:cs typeface="Courier New" panose="02070309020205020404" pitchFamily="49" charset="0"/>
              </a:rPr>
              <a:t>))+3)*4 </a:t>
            </a:r>
            <a:r>
              <a:rPr lang="fr-FR" sz="1700" b="1" dirty="0">
                <a:latin typeface="Courier New" panose="02070309020205020404" pitchFamily="49" charset="0"/>
                <a:cs typeface="Courier New" panose="02070309020205020404" pitchFamily="49" charset="0"/>
              </a:rPr>
              <a:t>/ (Tan(Cos(T(t</a:t>
            </a:r>
            <a:r>
              <a:rPr lang="fr-FR" sz="1700" b="1" dirty="0" smtClean="0">
                <a:latin typeface="Courier New" panose="02070309020205020404" pitchFamily="49" charset="0"/>
                <a:cs typeface="Courier New" panose="02070309020205020404" pitchFamily="49" charset="0"/>
              </a:rPr>
              <a:t>)))+2</a:t>
            </a:r>
            <a:r>
              <a:rPr lang="fr-FR" sz="1700" b="1" dirty="0">
                <a:latin typeface="Courier New" panose="02070309020205020404" pitchFamily="49" charset="0"/>
                <a:cs typeface="Courier New" panose="02070309020205020404" pitchFamily="49" charset="0"/>
              </a:rPr>
              <a:t>);</a:t>
            </a:r>
          </a:p>
          <a:p>
            <a:pPr algn="l"/>
            <a:r>
              <a:rPr lang="hu-HU" sz="1700" b="1" dirty="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Cliff</a:t>
            </a:r>
            <a:r>
              <a:rPr lang="hu-HU" sz="1700" b="1" dirty="0" smtClean="0">
                <a:latin typeface="Courier New" panose="02070309020205020404" pitchFamily="49" charset="0"/>
                <a:cs typeface="Courier New" panose="02070309020205020404" pitchFamily="49" charset="0"/>
              </a:rPr>
              <a:t> </a:t>
            </a:r>
            <a:r>
              <a:rPr lang="fr-FR" sz="1700" b="1" dirty="0" smtClean="0">
                <a:latin typeface="Courier New" panose="02070309020205020404" pitchFamily="49" charset="0"/>
                <a:cs typeface="Courier New" panose="02070309020205020404" pitchFamily="49" charset="0"/>
              </a:rPr>
              <a:t>y =</a:t>
            </a:r>
            <a:r>
              <a:rPr lang="hu-HU" sz="1700" b="1" dirty="0" smtClean="0">
                <a:latin typeface="Courier New" panose="02070309020205020404" pitchFamily="49" charset="0"/>
                <a:cs typeface="Courier New" panose="02070309020205020404" pitchFamily="49" charset="0"/>
              </a:rPr>
              <a:t> </a:t>
            </a:r>
            <a:r>
              <a:rPr lang="fr-FR" sz="1700" b="1" dirty="0" smtClean="0">
                <a:latin typeface="Courier New" panose="02070309020205020404" pitchFamily="49" charset="0"/>
                <a:cs typeface="Courier New" panose="02070309020205020404" pitchFamily="49" charset="0"/>
              </a:rPr>
              <a:t>(</a:t>
            </a:r>
            <a:r>
              <a:rPr lang="fr-FR" sz="1700" b="1" dirty="0">
                <a:latin typeface="Courier New" panose="02070309020205020404" pitchFamily="49" charset="0"/>
                <a:cs typeface="Courier New" panose="02070309020205020404" pitchFamily="49" charset="0"/>
              </a:rPr>
              <a:t>Cos(Sin(T(t</a:t>
            </a:r>
            <a:r>
              <a:rPr lang="fr-FR" sz="1700" b="1" dirty="0" smtClean="0">
                <a:latin typeface="Courier New" panose="02070309020205020404" pitchFamily="49" charset="0"/>
                <a:cs typeface="Courier New" panose="02070309020205020404" pitchFamily="49" charset="0"/>
              </a:rPr>
              <a:t>))*8+1)*12+2)/(</a:t>
            </a:r>
            <a:r>
              <a:rPr lang="fr-FR" sz="1700" b="1" dirty="0">
                <a:latin typeface="Courier New" panose="02070309020205020404" pitchFamily="49" charset="0"/>
                <a:cs typeface="Courier New" panose="02070309020205020404" pitchFamily="49" charset="0"/>
              </a:rPr>
              <a:t>Pow(Sin(T(t</a:t>
            </a:r>
            <a:r>
              <a:rPr lang="fr-FR" sz="1700" b="1" dirty="0" smtClean="0">
                <a:latin typeface="Courier New" panose="02070309020205020404" pitchFamily="49" charset="0"/>
                <a:cs typeface="Courier New" panose="02070309020205020404" pitchFamily="49" charset="0"/>
              </a:rPr>
              <a:t>)*Sin(T(t)),3)+2</a:t>
            </a:r>
            <a:r>
              <a:rPr lang="fr-FR" sz="1700" b="1" dirty="0">
                <a:latin typeface="Courier New" panose="02070309020205020404" pitchFamily="49" charset="0"/>
                <a:cs typeface="Courier New" panose="02070309020205020404" pitchFamily="49" charset="0"/>
              </a:rPr>
              <a:t>);</a:t>
            </a:r>
          </a:p>
          <a:p>
            <a:pPr algn="l"/>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float v </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sqrt</a:t>
            </a:r>
            <a:r>
              <a:rPr lang="hu-HU" sz="1700" b="1" dirty="0" smtClean="0">
                <a:latin typeface="Courier New" panose="02070309020205020404" pitchFamily="49" charset="0"/>
                <a:cs typeface="Courier New" panose="02070309020205020404" pitchFamily="49" charset="0"/>
              </a:rPr>
              <a:t>f</a:t>
            </a:r>
            <a:r>
              <a:rPr lang="en-US" sz="1700" b="1" dirty="0" smtClean="0">
                <a:latin typeface="Courier New" panose="02070309020205020404" pitchFamily="49" charset="0"/>
                <a:cs typeface="Courier New" panose="02070309020205020404" pitchFamily="49" charset="0"/>
              </a:rPr>
              <a:t>(</a:t>
            </a:r>
            <a:r>
              <a:rPr lang="en-US" sz="1700" b="1" dirty="0" err="1" smtClean="0">
                <a:latin typeface="Courier New" panose="02070309020205020404" pitchFamily="49" charset="0"/>
                <a:cs typeface="Courier New" panose="02070309020205020404" pitchFamily="49" charset="0"/>
              </a:rPr>
              <a:t>x.d</a:t>
            </a:r>
            <a:r>
              <a:rPr lang="en-US" sz="1700" b="1" dirty="0" smtClean="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x.d</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y.d</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y.d</a:t>
            </a:r>
            <a:r>
              <a:rPr lang="en-US" sz="1700" b="1" dirty="0" smtClean="0">
                <a:latin typeface="Courier New" panose="02070309020205020404" pitchFamily="49" charset="0"/>
                <a:cs typeface="Courier New" panose="02070309020205020404" pitchFamily="49" charset="0"/>
              </a:rPr>
              <a:t>); // velocity</a:t>
            </a:r>
            <a:endParaRPr lang="en-US" sz="1700" b="1" dirty="0">
              <a:latin typeface="Courier New" panose="02070309020205020404" pitchFamily="49" charset="0"/>
              <a:cs typeface="Courier New" panose="02070309020205020404" pitchFamily="49" charset="0"/>
            </a:endParaRPr>
          </a:p>
          <a:p>
            <a:pPr algn="l"/>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vec2 it(</a:t>
            </a:r>
            <a:r>
              <a:rPr lang="en-US" sz="1700" b="1" dirty="0" err="1" smtClean="0">
                <a:latin typeface="Courier New" panose="02070309020205020404" pitchFamily="49" charset="0"/>
                <a:cs typeface="Courier New" panose="02070309020205020404" pitchFamily="49" charset="0"/>
              </a:rPr>
              <a:t>x.d</a:t>
            </a:r>
            <a:r>
              <a:rPr lang="en-US" sz="1700" b="1" dirty="0" smtClean="0">
                <a:latin typeface="Courier New" panose="02070309020205020404" pitchFamily="49" charset="0"/>
                <a:cs typeface="Courier New" panose="02070309020205020404" pitchFamily="49" charset="0"/>
              </a:rPr>
              <a:t>/v, </a:t>
            </a:r>
            <a:r>
              <a:rPr lang="en-US" sz="1700" b="1" dirty="0" err="1" smtClean="0">
                <a:latin typeface="Courier New" panose="02070309020205020404" pitchFamily="49" charset="0"/>
                <a:cs typeface="Courier New" panose="02070309020205020404" pitchFamily="49" charset="0"/>
              </a:rPr>
              <a:t>y.d</a:t>
            </a:r>
            <a:r>
              <a:rPr lang="en-US" sz="1700" b="1" dirty="0" smtClean="0">
                <a:latin typeface="Courier New" panose="02070309020205020404" pitchFamily="49" charset="0"/>
                <a:cs typeface="Courier New" panose="02070309020205020404" pitchFamily="49" charset="0"/>
              </a:rPr>
              <a:t>/v), </a:t>
            </a:r>
            <a:r>
              <a:rPr lang="en-US" sz="1700" b="1" dirty="0" err="1">
                <a:latin typeface="Courier New" panose="02070309020205020404" pitchFamily="49" charset="0"/>
                <a:cs typeface="Courier New" panose="02070309020205020404" pitchFamily="49" charset="0"/>
              </a:rPr>
              <a:t>jt</a:t>
            </a:r>
            <a:r>
              <a:rPr lang="en-US" sz="1700" b="1" dirty="0">
                <a:latin typeface="Courier New" panose="02070309020205020404" pitchFamily="49" charset="0"/>
                <a:cs typeface="Courier New" panose="02070309020205020404" pitchFamily="49" charset="0"/>
              </a:rPr>
              <a:t>(-</a:t>
            </a:r>
            <a:r>
              <a:rPr lang="en-US" sz="1700" b="1" dirty="0" err="1" smtClean="0">
                <a:latin typeface="Courier New" panose="02070309020205020404" pitchFamily="49" charset="0"/>
                <a:cs typeface="Courier New" panose="02070309020205020404" pitchFamily="49" charset="0"/>
              </a:rPr>
              <a:t>y.d</a:t>
            </a:r>
            <a:r>
              <a:rPr lang="en-US" sz="1700" b="1" dirty="0" smtClean="0">
                <a:latin typeface="Courier New" panose="02070309020205020404" pitchFamily="49" charset="0"/>
                <a:cs typeface="Courier New" panose="02070309020205020404" pitchFamily="49" charset="0"/>
              </a:rPr>
              <a:t>/v, </a:t>
            </a:r>
            <a:r>
              <a:rPr lang="en-US" sz="1700" b="1" dirty="0" err="1">
                <a:latin typeface="Courier New" panose="02070309020205020404" pitchFamily="49" charset="0"/>
                <a:cs typeface="Courier New" panose="02070309020205020404" pitchFamily="49" charset="0"/>
              </a:rPr>
              <a:t>x.d</a:t>
            </a:r>
            <a:r>
              <a:rPr lang="en-US" sz="1700" b="1" dirty="0">
                <a:latin typeface="Courier New" panose="02070309020205020404" pitchFamily="49" charset="0"/>
                <a:cs typeface="Courier New" panose="02070309020205020404" pitchFamily="49" charset="0"/>
              </a:rPr>
              <a:t>/v</a:t>
            </a:r>
            <a:r>
              <a:rPr lang="en-US" sz="1700" b="1" dirty="0" smtClean="0">
                <a:latin typeface="Courier New" panose="02070309020205020404" pitchFamily="49" charset="0"/>
                <a:cs typeface="Courier New" panose="02070309020205020404" pitchFamily="49" charset="0"/>
              </a:rPr>
              <a:t>); // rotation</a:t>
            </a:r>
            <a:endParaRPr lang="en-US" sz="1700" b="1" dirty="0">
              <a:latin typeface="Courier New" panose="02070309020205020404" pitchFamily="49" charset="0"/>
              <a:cs typeface="Courier New" panose="02070309020205020404" pitchFamily="49" charset="0"/>
            </a:endParaRPr>
          </a:p>
          <a:p>
            <a:pPr algn="l"/>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Draw(vec2(</a:t>
            </a:r>
            <a:r>
              <a:rPr lang="en-US" sz="1700" b="1" dirty="0" err="1" smtClean="0">
                <a:latin typeface="Courier New" panose="02070309020205020404" pitchFamily="49" charset="0"/>
                <a:cs typeface="Courier New" panose="02070309020205020404" pitchFamily="49" charset="0"/>
              </a:rPr>
              <a:t>x.f</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y.f</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it, </a:t>
            </a:r>
            <a:r>
              <a:rPr lang="en-US" sz="1700" b="1" dirty="0" err="1" smtClean="0">
                <a:latin typeface="Courier New" panose="02070309020205020404" pitchFamily="49" charset="0"/>
                <a:cs typeface="Courier New" panose="02070309020205020404" pitchFamily="49" charset="0"/>
              </a:rPr>
              <a:t>jt</a:t>
            </a:r>
            <a:r>
              <a:rPr lang="en-US" sz="1700" b="1" dirty="0" smtClean="0">
                <a:latin typeface="Courier New" panose="02070309020205020404" pitchFamily="49" charset="0"/>
                <a:cs typeface="Courier New" panose="02070309020205020404" pitchFamily="49" charset="0"/>
              </a:rPr>
              <a:t>); // position, </a:t>
            </a:r>
            <a:r>
              <a:rPr lang="en-US" sz="1700" b="1" dirty="0" err="1" smtClean="0">
                <a:latin typeface="Courier New" panose="02070309020205020404" pitchFamily="49" charset="0"/>
                <a:cs typeface="Courier New" panose="02070309020205020404" pitchFamily="49" charset="0"/>
              </a:rPr>
              <a:t>i</a:t>
            </a:r>
            <a:r>
              <a:rPr lang="en-US" sz="1700" b="1" dirty="0" smtClean="0">
                <a:latin typeface="Courier New" panose="02070309020205020404" pitchFamily="49" charset="0"/>
                <a:cs typeface="Courier New" panose="02070309020205020404" pitchFamily="49" charset="0"/>
              </a:rPr>
              <a:t>’, j’</a:t>
            </a:r>
          </a:p>
          <a:p>
            <a:pPr algn="l"/>
            <a:r>
              <a:rPr lang="en-US" sz="1700"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7" name="Téglalap 6"/>
              <p:cNvSpPr/>
              <p:nvPr/>
            </p:nvSpPr>
            <p:spPr>
              <a:xfrm>
                <a:off x="1068142" y="3772327"/>
                <a:ext cx="6708214" cy="690382"/>
              </a:xfrm>
              <a:prstGeom prst="rect">
                <a:avLst/>
              </a:prstGeom>
            </p:spPr>
            <p:txBody>
              <a:bodyPr wrap="square">
                <a:spAutoFit/>
              </a:bodyPr>
              <a:lstStyle/>
              <a:p>
                <a:pPr algn="l"/>
                <a14:m>
                  <m:oMath xmlns:m="http://schemas.openxmlformats.org/officeDocument/2006/math">
                    <m:r>
                      <a:rPr lang="hu-HU" b="0" i="1" smtClean="0">
                        <a:latin typeface="Cambria Math"/>
                      </a:rPr>
                      <m:t>𝑥</m:t>
                    </m:r>
                    <m:d>
                      <m:dPr>
                        <m:ctrlPr>
                          <a:rPr lang="hu-HU" b="0" i="1" smtClean="0">
                            <a:latin typeface="Cambria Math"/>
                          </a:rPr>
                        </m:ctrlPr>
                      </m:dPr>
                      <m:e>
                        <m:r>
                          <a:rPr lang="hu-HU" b="0" i="1" smtClean="0">
                            <a:latin typeface="Cambria Math"/>
                          </a:rPr>
                          <m:t>𝑡</m:t>
                        </m:r>
                      </m:e>
                    </m:d>
                    <m:r>
                      <a:rPr lang="en-US" b="0" i="1" smtClean="0">
                        <a:latin typeface="Cambria Math"/>
                      </a:rPr>
                      <m:t>=</m:t>
                    </m:r>
                    <m:f>
                      <m:fPr>
                        <m:ctrlPr>
                          <a:rPr lang="en-US" b="0" i="1" smtClean="0">
                            <a:latin typeface="Cambria Math"/>
                          </a:rPr>
                        </m:ctrlPr>
                      </m:fPr>
                      <m:num>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𝑡</m:t>
                                </m:r>
                              </m:e>
                            </m:d>
                          </m:e>
                        </m:func>
                        <m:d>
                          <m:dPr>
                            <m:ctrlPr>
                              <a:rPr lang="en-US" i="1">
                                <a:latin typeface="Cambria Math"/>
                              </a:rPr>
                            </m:ctrlPr>
                          </m:dPr>
                          <m:e>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𝑡</m:t>
                                    </m:r>
                                  </m:e>
                                </m:d>
                              </m:e>
                            </m:func>
                            <m:r>
                              <a:rPr lang="en-US" i="1">
                                <a:latin typeface="Cambria Math"/>
                              </a:rPr>
                              <m:t>+3</m:t>
                            </m:r>
                          </m:e>
                        </m:d>
                        <m:r>
                          <a:rPr lang="hu-HU" b="0" i="1" smtClean="0">
                            <a:latin typeface="Cambria Math"/>
                          </a:rPr>
                          <m:t>4</m:t>
                        </m:r>
                      </m:num>
                      <m:den>
                        <m:func>
                          <m:funcPr>
                            <m:ctrlPr>
                              <a:rPr lang="en-US" b="0" i="1" smtClean="0">
                                <a:latin typeface="Cambria Math"/>
                              </a:rPr>
                            </m:ctrlPr>
                          </m:funcPr>
                          <m:fName>
                            <m:r>
                              <m:rPr>
                                <m:sty m:val="p"/>
                              </m:rPr>
                              <a:rPr lang="hu-HU" b="0" i="0" smtClean="0">
                                <a:latin typeface="Cambria Math"/>
                              </a:rPr>
                              <m:t>tan</m:t>
                            </m:r>
                          </m:fName>
                          <m:e>
                            <m:d>
                              <m:dPr>
                                <m:ctrlPr>
                                  <a:rPr lang="en-US" b="0" i="1" smtClean="0">
                                    <a:latin typeface="Cambria Math"/>
                                  </a:rPr>
                                </m:ctrlPr>
                              </m:dPr>
                              <m:e>
                                <m:func>
                                  <m:funcPr>
                                    <m:ctrlPr>
                                      <a:rPr lang="hu-HU" b="0" i="1" smtClean="0">
                                        <a:latin typeface="Cambria Math"/>
                                      </a:rPr>
                                    </m:ctrlPr>
                                  </m:funcPr>
                                  <m:fName>
                                    <m:r>
                                      <m:rPr>
                                        <m:sty m:val="p"/>
                                      </m:rPr>
                                      <a:rPr lang="hu-HU" b="0" i="0" smtClean="0">
                                        <a:latin typeface="Cambria Math"/>
                                      </a:rPr>
                                      <m:t>cos</m:t>
                                    </m:r>
                                  </m:fName>
                                  <m:e>
                                    <m:d>
                                      <m:dPr>
                                        <m:ctrlPr>
                                          <a:rPr lang="hu-HU" b="0" i="1" smtClean="0">
                                            <a:latin typeface="Cambria Math"/>
                                          </a:rPr>
                                        </m:ctrlPr>
                                      </m:dPr>
                                      <m:e>
                                        <m:r>
                                          <a:rPr lang="en-US" b="0" i="1" smtClean="0">
                                            <a:latin typeface="Cambria Math"/>
                                          </a:rPr>
                                          <m:t>𝑡</m:t>
                                        </m:r>
                                      </m:e>
                                    </m:d>
                                  </m:e>
                                </m:func>
                                <m:r>
                                  <a:rPr lang="hu-HU" b="0" i="1" smtClean="0">
                                    <a:latin typeface="Cambria Math"/>
                                  </a:rPr>
                                  <m:t>+2</m:t>
                                </m:r>
                              </m:e>
                            </m:d>
                          </m:e>
                        </m:func>
                      </m:den>
                    </m:f>
                  </m:oMath>
                </a14:m>
                <a:r>
                  <a:rPr lang="en-US" dirty="0" smtClean="0"/>
                  <a:t>,</a:t>
                </a:r>
                <a14:m>
                  <m:oMath xmlns:m="http://schemas.openxmlformats.org/officeDocument/2006/math">
                    <m:r>
                      <a:rPr lang="en-US" b="0" i="0" smtClean="0">
                        <a:latin typeface="Cambria Math"/>
                      </a:rPr>
                      <m:t>     </m:t>
                    </m:r>
                    <m:r>
                      <a:rPr lang="en-US" b="0" i="1" smtClean="0">
                        <a:latin typeface="Cambria Math"/>
                      </a:rPr>
                      <m:t>𝑦</m:t>
                    </m:r>
                    <m:d>
                      <m:dPr>
                        <m:ctrlPr>
                          <a:rPr lang="hu-HU" i="1">
                            <a:latin typeface="Cambria Math"/>
                          </a:rPr>
                        </m:ctrlPr>
                      </m:dPr>
                      <m:e>
                        <m:r>
                          <a:rPr lang="hu-HU" i="1">
                            <a:latin typeface="Cambria Math"/>
                          </a:rPr>
                          <m:t>𝑡</m:t>
                        </m:r>
                      </m:e>
                    </m:d>
                    <m:r>
                      <a:rPr lang="en-US" i="1">
                        <a:latin typeface="Cambria Math"/>
                      </a:rPr>
                      <m:t>=</m:t>
                    </m:r>
                    <m:f>
                      <m:fPr>
                        <m:ctrlPr>
                          <a:rPr lang="en-US" i="1">
                            <a:latin typeface="Cambria Math"/>
                          </a:rPr>
                        </m:ctrlPr>
                      </m:fPr>
                      <m:num>
                        <m:func>
                          <m:funcPr>
                            <m:ctrlPr>
                              <a:rPr lang="en-US" b="0" i="1" smtClean="0">
                                <a:latin typeface="Cambria Math"/>
                              </a:rPr>
                            </m:ctrlPr>
                          </m:funcPr>
                          <m:fName>
                            <m:r>
                              <a:rPr lang="hu-HU" b="0" i="0" smtClean="0">
                                <a:latin typeface="Cambria Math"/>
                              </a:rPr>
                              <m:t>(</m:t>
                            </m:r>
                            <m:r>
                              <m:rPr>
                                <m:sty m:val="p"/>
                              </m:rPr>
                              <a:rPr lang="en-US" b="0" i="0" smtClean="0">
                                <a:latin typeface="Cambria Math"/>
                              </a:rPr>
                              <m:t>cos</m:t>
                            </m:r>
                          </m:fName>
                          <m:e>
                            <m:d>
                              <m:dPr>
                                <m:ctrlPr>
                                  <a:rPr lang="en-US" b="0" i="1" smtClean="0">
                                    <a:latin typeface="Cambria Math"/>
                                  </a:rPr>
                                </m:ctrlPr>
                              </m:dPr>
                              <m:e>
                                <m:r>
                                  <m:rPr>
                                    <m:sty m:val="p"/>
                                  </m:rPr>
                                  <a:rPr lang="hu-HU" b="0" i="0" smtClean="0">
                                    <a:latin typeface="Cambria Math"/>
                                  </a:rPr>
                                  <m:t>sin</m:t>
                                </m:r>
                                <m:r>
                                  <a:rPr lang="hu-HU" b="0" i="1" smtClean="0">
                                    <a:latin typeface="Cambria Math"/>
                                  </a:rPr>
                                  <m:t>⁡(</m:t>
                                </m:r>
                                <m:r>
                                  <a:rPr lang="en-US" b="0" i="1" smtClean="0">
                                    <a:latin typeface="Cambria Math"/>
                                  </a:rPr>
                                  <m:t>𝑡</m:t>
                                </m:r>
                                <m:r>
                                  <a:rPr lang="hu-HU" b="0" i="1" smtClean="0">
                                    <a:latin typeface="Cambria Math"/>
                                  </a:rPr>
                                  <m:t>)</m:t>
                                </m:r>
                              </m:e>
                            </m:d>
                            <m:r>
                              <a:rPr lang="hu-HU" b="0" i="1" smtClean="0">
                                <a:latin typeface="Cambria Math"/>
                              </a:rPr>
                              <m:t>8</m:t>
                            </m:r>
                          </m:e>
                        </m:func>
                        <m:r>
                          <a:rPr lang="en-US" b="0" i="1" smtClean="0">
                            <a:latin typeface="Cambria Math"/>
                          </a:rPr>
                          <m:t>+1</m:t>
                        </m:r>
                        <m:r>
                          <a:rPr lang="hu-HU" b="0" i="1" smtClean="0">
                            <a:latin typeface="Cambria Math"/>
                          </a:rPr>
                          <m:t>)</m:t>
                        </m:r>
                        <m:r>
                          <a:rPr lang="en-US" b="0" i="1" smtClean="0">
                            <a:latin typeface="Cambria Math"/>
                          </a:rPr>
                          <m:t>12</m:t>
                        </m:r>
                        <m:r>
                          <a:rPr lang="hu-HU" b="0" i="1" smtClean="0">
                            <a:latin typeface="Cambria Math"/>
                          </a:rPr>
                          <m:t>+</m:t>
                        </m:r>
                        <m:r>
                          <a:rPr lang="en-US" b="0" i="1" smtClean="0">
                            <a:latin typeface="Cambria Math"/>
                          </a:rPr>
                          <m:t>2</m:t>
                        </m:r>
                      </m:num>
                      <m:den>
                        <m:sSup>
                          <m:sSupPr>
                            <m:ctrlPr>
                              <a:rPr lang="en-US" b="0" i="1" smtClean="0">
                                <a:latin typeface="Cambria Math"/>
                              </a:rPr>
                            </m:ctrlPr>
                          </m:sSupPr>
                          <m:e>
                            <m:func>
                              <m:funcPr>
                                <m:ctrlPr>
                                  <a:rPr lang="en-US" i="1">
                                    <a:latin typeface="Cambria Math"/>
                                  </a:rPr>
                                </m:ctrlPr>
                              </m:funcPr>
                              <m:fName>
                                <m:r>
                                  <a:rPr lang="hu-HU" b="0" i="0" smtClean="0">
                                    <a:latin typeface="Cambria Math"/>
                                  </a:rPr>
                                  <m:t>(</m:t>
                                </m:r>
                                <m:r>
                                  <m:rPr>
                                    <m:sty m:val="p"/>
                                  </m:rPr>
                                  <a:rPr lang="en-US">
                                    <a:latin typeface="Cambria Math"/>
                                  </a:rPr>
                                  <m:t>sin</m:t>
                                </m:r>
                              </m:fName>
                              <m:e>
                                <m:d>
                                  <m:dPr>
                                    <m:ctrlPr>
                                      <a:rPr lang="en-US" i="1">
                                        <a:latin typeface="Cambria Math"/>
                                      </a:rPr>
                                    </m:ctrlPr>
                                  </m:dPr>
                                  <m:e>
                                    <m:r>
                                      <a:rPr lang="en-US" i="1">
                                        <a:latin typeface="Cambria Math"/>
                                      </a:rPr>
                                      <m:t>𝑡</m:t>
                                    </m:r>
                                  </m:e>
                                </m:d>
                              </m:e>
                            </m:func>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𝑡</m:t>
                                    </m:r>
                                  </m:e>
                                </m:d>
                              </m:e>
                            </m:func>
                            <m:r>
                              <a:rPr lang="hu-HU" b="0" i="1" smtClean="0">
                                <a:latin typeface="Cambria Math"/>
                              </a:rPr>
                              <m:t>)</m:t>
                            </m:r>
                          </m:e>
                          <m:sup>
                            <m:r>
                              <a:rPr lang="hu-HU" b="0" i="1" smtClean="0">
                                <a:latin typeface="Cambria Math"/>
                              </a:rPr>
                              <m:t>3</m:t>
                            </m:r>
                          </m:sup>
                        </m:sSup>
                        <m:r>
                          <a:rPr lang="hu-HU" b="0" i="1" smtClean="0">
                            <a:latin typeface="Cambria Math"/>
                          </a:rPr>
                          <m:t>+2</m:t>
                        </m:r>
                      </m:den>
                    </m:f>
                  </m:oMath>
                </a14:m>
                <a:endParaRPr lang="en-US" dirty="0"/>
              </a:p>
            </p:txBody>
          </p:sp>
        </mc:Choice>
        <mc:Fallback xmlns="">
          <p:sp>
            <p:nvSpPr>
              <p:cNvPr id="7" name="Téglalap 6"/>
              <p:cNvSpPr>
                <a:spLocks noRot="1" noChangeAspect="1" noMove="1" noResize="1" noEditPoints="1" noAdjustHandles="1" noChangeArrowheads="1" noChangeShapeType="1" noTextEdit="1"/>
              </p:cNvSpPr>
              <p:nvPr/>
            </p:nvSpPr>
            <p:spPr>
              <a:xfrm>
                <a:off x="1068142" y="3772327"/>
                <a:ext cx="6708214" cy="690382"/>
              </a:xfrm>
              <a:prstGeom prst="rect">
                <a:avLst/>
              </a:prstGeom>
              <a:blipFill rotWithShape="1">
                <a:blip r:embed="rId3"/>
                <a:stretch>
                  <a:fillRect b="-885"/>
                </a:stretch>
              </a:blipFill>
            </p:spPr>
            <p:txBody>
              <a:bodyPr/>
              <a:lstStyle/>
              <a:p>
                <a:r>
                  <a:rPr lang="en-US">
                    <a:noFill/>
                  </a:rPr>
                  <a:t> </a:t>
                </a:r>
              </a:p>
            </p:txBody>
          </p:sp>
        </mc:Fallback>
      </mc:AlternateContent>
      <p:sp>
        <p:nvSpPr>
          <p:cNvPr id="8" name="Akciógomb: Tovább vagy Következő 7">
            <a:hlinkClick r:id="rId4" action="ppaction://hlinkfile" highlightClick="1"/>
          </p:cNvPr>
          <p:cNvSpPr/>
          <p:nvPr/>
        </p:nvSpPr>
        <p:spPr>
          <a:xfrm>
            <a:off x="7903365" y="3552113"/>
            <a:ext cx="1097127" cy="8640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abadkézi sokszög 9"/>
          <p:cNvSpPr/>
          <p:nvPr/>
        </p:nvSpPr>
        <p:spPr>
          <a:xfrm>
            <a:off x="968028" y="2117230"/>
            <a:ext cx="3722190" cy="986150"/>
          </a:xfrm>
          <a:custGeom>
            <a:avLst/>
            <a:gdLst>
              <a:gd name="connsiteX0" fmla="*/ 0 w 3722190"/>
              <a:gd name="connsiteY0" fmla="*/ 986150 h 986150"/>
              <a:gd name="connsiteX1" fmla="*/ 681318 w 3722190"/>
              <a:gd name="connsiteY1" fmla="*/ 62785 h 986150"/>
              <a:gd name="connsiteX2" fmla="*/ 1954306 w 3722190"/>
              <a:gd name="connsiteY2" fmla="*/ 824785 h 986150"/>
              <a:gd name="connsiteX3" fmla="*/ 3460377 w 3722190"/>
              <a:gd name="connsiteY3" fmla="*/ 32 h 986150"/>
              <a:gd name="connsiteX4" fmla="*/ 3711389 w 3722190"/>
              <a:gd name="connsiteY4" fmla="*/ 860644 h 9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190" h="986150">
                <a:moveTo>
                  <a:pt x="0" y="986150"/>
                </a:moveTo>
                <a:cubicBezTo>
                  <a:pt x="177800" y="537914"/>
                  <a:pt x="355600" y="89679"/>
                  <a:pt x="681318" y="62785"/>
                </a:cubicBezTo>
                <a:cubicBezTo>
                  <a:pt x="1007036" y="35891"/>
                  <a:pt x="1491130" y="835244"/>
                  <a:pt x="1954306" y="824785"/>
                </a:cubicBezTo>
                <a:cubicBezTo>
                  <a:pt x="2417482" y="814326"/>
                  <a:pt x="3167530" y="-5944"/>
                  <a:pt x="3460377" y="32"/>
                </a:cubicBezTo>
                <a:cubicBezTo>
                  <a:pt x="3753224" y="6008"/>
                  <a:pt x="3732306" y="433326"/>
                  <a:pt x="3711389" y="8606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elé nyíl 10"/>
          <p:cNvSpPr/>
          <p:nvPr/>
        </p:nvSpPr>
        <p:spPr>
          <a:xfrm rot="14079648">
            <a:off x="3661815" y="2007159"/>
            <a:ext cx="540263" cy="75836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zis 16"/>
          <p:cNvSpPr/>
          <p:nvPr/>
        </p:nvSpPr>
        <p:spPr>
          <a:xfrm>
            <a:off x="3778881" y="2306698"/>
            <a:ext cx="216024" cy="212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églalap 17"/>
              <p:cNvSpPr/>
              <p:nvPr/>
            </p:nvSpPr>
            <p:spPr>
              <a:xfrm>
                <a:off x="3274825" y="2826023"/>
                <a:ext cx="1800200" cy="461665"/>
              </a:xfrm>
              <a:prstGeom prst="rect">
                <a:avLst/>
              </a:prstGeom>
            </p:spPr>
            <p:txBody>
              <a:bodyPr wrap="square">
                <a:spAutoFit/>
              </a:bodyPr>
              <a:lstStyle/>
              <a:p>
                <a:pPr algn="l"/>
                <a14:m>
                  <m:oMath xmlns:m="http://schemas.openxmlformats.org/officeDocument/2006/math">
                    <m:r>
                      <a:rPr lang="en-US" b="0" i="1" smtClean="0">
                        <a:latin typeface="Cambria Math"/>
                      </a:rPr>
                      <m:t>(</m:t>
                    </m:r>
                    <m:r>
                      <a:rPr lang="hu-HU" b="0" i="1" smtClean="0">
                        <a:latin typeface="Cambria Math"/>
                      </a:rPr>
                      <m:t>𝑥</m:t>
                    </m:r>
                    <m:d>
                      <m:dPr>
                        <m:ctrlPr>
                          <a:rPr lang="hu-HU" b="0" i="1" smtClean="0">
                            <a:latin typeface="Cambria Math"/>
                          </a:rPr>
                        </m:ctrlPr>
                      </m:dPr>
                      <m:e>
                        <m:r>
                          <a:rPr lang="hu-HU" b="0" i="1" smtClean="0">
                            <a:latin typeface="Cambria Math"/>
                          </a:rPr>
                          <m:t>𝑡</m:t>
                        </m:r>
                      </m:e>
                    </m:d>
                  </m:oMath>
                </a14:m>
                <a:r>
                  <a:rPr lang="en-US" dirty="0" smtClean="0"/>
                  <a:t>,</a:t>
                </a:r>
                <a14:m>
                  <m:oMath xmlns:m="http://schemas.openxmlformats.org/officeDocument/2006/math">
                    <m:r>
                      <a:rPr lang="en-US" b="0" i="0" smtClean="0">
                        <a:latin typeface="Cambria Math"/>
                      </a:rPr>
                      <m:t>   </m:t>
                    </m:r>
                    <m:r>
                      <a:rPr lang="en-US" b="0" i="1" smtClean="0">
                        <a:latin typeface="Cambria Math"/>
                      </a:rPr>
                      <m:t>𝑦</m:t>
                    </m:r>
                    <m:d>
                      <m:dPr>
                        <m:ctrlPr>
                          <a:rPr lang="hu-HU" i="1">
                            <a:latin typeface="Cambria Math"/>
                          </a:rPr>
                        </m:ctrlPr>
                      </m:dPr>
                      <m:e>
                        <m:r>
                          <a:rPr lang="hu-HU" i="1">
                            <a:latin typeface="Cambria Math"/>
                          </a:rPr>
                          <m:t>𝑡</m:t>
                        </m:r>
                      </m:e>
                    </m:d>
                  </m:oMath>
                </a14:m>
                <a:r>
                  <a:rPr lang="en-US" dirty="0" smtClean="0"/>
                  <a:t>)</a:t>
                </a:r>
                <a:endParaRPr lang="en-US" dirty="0"/>
              </a:p>
            </p:txBody>
          </p:sp>
        </mc:Choice>
        <mc:Fallback xmlns="">
          <p:sp>
            <p:nvSpPr>
              <p:cNvPr id="18" name="Téglalap 17"/>
              <p:cNvSpPr>
                <a:spLocks noRot="1" noChangeAspect="1" noMove="1" noResize="1" noEditPoints="1" noAdjustHandles="1" noChangeArrowheads="1" noChangeShapeType="1" noTextEdit="1"/>
              </p:cNvSpPr>
              <p:nvPr/>
            </p:nvSpPr>
            <p:spPr>
              <a:xfrm>
                <a:off x="3274825" y="2826023"/>
                <a:ext cx="1800200" cy="461665"/>
              </a:xfrm>
              <a:prstGeom prst="rect">
                <a:avLst/>
              </a:prstGeom>
              <a:blipFill rotWithShape="1">
                <a:blip r:embed="rId5"/>
                <a:stretch>
                  <a:fillRect l="-2703" t="-10667" b="-30667"/>
                </a:stretch>
              </a:blipFill>
            </p:spPr>
            <p:txBody>
              <a:bodyPr/>
              <a:lstStyle/>
              <a:p>
                <a:r>
                  <a:rPr lang="en-US">
                    <a:noFill/>
                  </a:rPr>
                  <a:t> </a:t>
                </a:r>
              </a:p>
            </p:txBody>
          </p:sp>
        </mc:Fallback>
      </mc:AlternateContent>
      <p:cxnSp>
        <p:nvCxnSpPr>
          <p:cNvPr id="20" name="Egyenes összekötő nyíllal 19"/>
          <p:cNvCxnSpPr/>
          <p:nvPr/>
        </p:nvCxnSpPr>
        <p:spPr>
          <a:xfrm flipV="1">
            <a:off x="3970138" y="1602516"/>
            <a:ext cx="1104887" cy="771108"/>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églalap 20"/>
              <p:cNvSpPr/>
              <p:nvPr/>
            </p:nvSpPr>
            <p:spPr>
              <a:xfrm>
                <a:off x="4871268" y="1757237"/>
                <a:ext cx="2653060" cy="461665"/>
              </a:xfrm>
              <a:prstGeom prst="rect">
                <a:avLst/>
              </a:prstGeom>
            </p:spPr>
            <p:txBody>
              <a:bodyPr wrap="square">
                <a:spAutoFit/>
              </a:bodyPr>
              <a:lstStyle/>
              <a:p>
                <a:pPr algn="l"/>
                <a14:m>
                  <m:oMath xmlns:m="http://schemas.openxmlformats.org/officeDocument/2006/math">
                    <m:r>
                      <a:rPr lang="en-US" b="1" i="1" smtClean="0">
                        <a:latin typeface="Cambria Math"/>
                      </a:rPr>
                      <m:t>𝒗</m:t>
                    </m:r>
                    <m:r>
                      <a:rPr lang="en-US" b="0" i="1" smtClean="0">
                        <a:latin typeface="Cambria Math"/>
                      </a:rPr>
                      <m:t>(</m:t>
                    </m:r>
                    <m:r>
                      <a:rPr lang="en-US" b="0" i="1" smtClean="0">
                        <a:latin typeface="Cambria Math"/>
                      </a:rPr>
                      <m:t>𝑡</m:t>
                    </m:r>
                    <m:r>
                      <a:rPr lang="en-US" b="0" i="1" smtClean="0">
                        <a:latin typeface="Cambria Math"/>
                      </a:rPr>
                      <m:t>)=(</m:t>
                    </m:r>
                    <m:acc>
                      <m:accPr>
                        <m:chr m:val="̇"/>
                        <m:ctrlPr>
                          <a:rPr lang="en-US" b="0" i="1" smtClean="0">
                            <a:latin typeface="Cambria Math"/>
                          </a:rPr>
                        </m:ctrlPr>
                      </m:accPr>
                      <m:e>
                        <m:r>
                          <a:rPr lang="hu-HU" i="1">
                            <a:latin typeface="Cambria Math"/>
                          </a:rPr>
                          <m:t>𝑥</m:t>
                        </m:r>
                      </m:e>
                    </m:acc>
                    <m:d>
                      <m:dPr>
                        <m:ctrlPr>
                          <a:rPr lang="hu-HU" b="0" i="1" smtClean="0">
                            <a:latin typeface="Cambria Math"/>
                          </a:rPr>
                        </m:ctrlPr>
                      </m:dPr>
                      <m:e>
                        <m:r>
                          <a:rPr lang="hu-HU" b="0" i="1" smtClean="0">
                            <a:latin typeface="Cambria Math"/>
                          </a:rPr>
                          <m:t>𝑡</m:t>
                        </m:r>
                      </m:e>
                    </m:d>
                  </m:oMath>
                </a14:m>
                <a:r>
                  <a:rPr lang="en-US" dirty="0" smtClean="0"/>
                  <a:t>,</a:t>
                </a:r>
                <a14:m>
                  <m:oMath xmlns:m="http://schemas.openxmlformats.org/officeDocument/2006/math">
                    <m:r>
                      <a:rPr lang="en-US" b="0" i="0" smtClean="0">
                        <a:latin typeface="Cambria Math"/>
                      </a:rPr>
                      <m:t>   </m:t>
                    </m:r>
                    <m:acc>
                      <m:accPr>
                        <m:chr m:val="̇"/>
                        <m:ctrlPr>
                          <a:rPr lang="en-US" b="0" i="1" smtClean="0">
                            <a:latin typeface="Cambria Math"/>
                          </a:rPr>
                        </m:ctrlPr>
                      </m:accPr>
                      <m:e>
                        <m:r>
                          <a:rPr lang="en-US" b="0" i="1" smtClean="0">
                            <a:latin typeface="Cambria Math"/>
                          </a:rPr>
                          <m:t>𝑦</m:t>
                        </m:r>
                      </m:e>
                    </m:acc>
                    <m:d>
                      <m:dPr>
                        <m:ctrlPr>
                          <a:rPr lang="hu-HU" i="1">
                            <a:latin typeface="Cambria Math"/>
                          </a:rPr>
                        </m:ctrlPr>
                      </m:dPr>
                      <m:e>
                        <m:r>
                          <a:rPr lang="hu-HU" i="1">
                            <a:latin typeface="Cambria Math"/>
                          </a:rPr>
                          <m:t>𝑡</m:t>
                        </m:r>
                      </m:e>
                    </m:d>
                  </m:oMath>
                </a14:m>
                <a:r>
                  <a:rPr lang="en-US" dirty="0" smtClean="0"/>
                  <a:t>)</a:t>
                </a:r>
                <a:endParaRPr lang="en-US" dirty="0"/>
              </a:p>
            </p:txBody>
          </p:sp>
        </mc:Choice>
        <mc:Fallback xmlns="">
          <p:sp>
            <p:nvSpPr>
              <p:cNvPr id="21" name="Téglalap 20"/>
              <p:cNvSpPr>
                <a:spLocks noRot="1" noChangeAspect="1" noMove="1" noResize="1" noEditPoints="1" noAdjustHandles="1" noChangeArrowheads="1" noChangeShapeType="1" noTextEdit="1"/>
              </p:cNvSpPr>
              <p:nvPr/>
            </p:nvSpPr>
            <p:spPr>
              <a:xfrm>
                <a:off x="4871268" y="1757237"/>
                <a:ext cx="2653060" cy="461665"/>
              </a:xfrm>
              <a:prstGeom prst="rect">
                <a:avLst/>
              </a:prstGeom>
              <a:blipFill rotWithShape="1">
                <a:blip r:embed="rId6"/>
                <a:stretch>
                  <a:fillRect t="-10526" r="-2759" b="-28947"/>
                </a:stretch>
              </a:blipFill>
            </p:spPr>
            <p:txBody>
              <a:bodyPr/>
              <a:lstStyle/>
              <a:p>
                <a:r>
                  <a:rPr lang="en-US">
                    <a:noFill/>
                  </a:rPr>
                  <a:t> </a:t>
                </a:r>
              </a:p>
            </p:txBody>
          </p:sp>
        </mc:Fallback>
      </mc:AlternateContent>
      <p:sp>
        <p:nvSpPr>
          <p:cNvPr id="24" name="Lefelé nyíl 23"/>
          <p:cNvSpPr/>
          <p:nvPr/>
        </p:nvSpPr>
        <p:spPr>
          <a:xfrm rot="16200000">
            <a:off x="423453" y="2974808"/>
            <a:ext cx="540263" cy="75836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Egyenes összekötő nyíllal 32"/>
          <p:cNvCxnSpPr/>
          <p:nvPr/>
        </p:nvCxnSpPr>
        <p:spPr>
          <a:xfrm flipV="1">
            <a:off x="3994905" y="1886397"/>
            <a:ext cx="695313" cy="45138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flipV="1">
            <a:off x="3315923" y="1640715"/>
            <a:ext cx="534966" cy="7019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V="1">
            <a:off x="581886" y="2518983"/>
            <a:ext cx="0" cy="8457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flipV="1">
            <a:off x="581886" y="3364698"/>
            <a:ext cx="820731"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4065882" y="1550121"/>
            <a:ext cx="553357" cy="461665"/>
          </a:xfrm>
          <a:prstGeom prst="rect">
            <a:avLst/>
          </a:prstGeom>
        </p:spPr>
        <p:txBody>
          <a:bodyPr wrap="none">
            <a:spAutoFit/>
          </a:bodyPr>
          <a:lstStyle/>
          <a:p>
            <a:r>
              <a:rPr lang="en-US" b="1" dirty="0">
                <a:solidFill>
                  <a:srgbClr val="01AF16"/>
                </a:solidFill>
                <a:latin typeface="Courier New" panose="02070309020205020404" pitchFamily="49" charset="0"/>
                <a:cs typeface="Courier New" panose="02070309020205020404" pitchFamily="49" charset="0"/>
              </a:rPr>
              <a:t>it</a:t>
            </a:r>
            <a:endParaRPr lang="en-US" dirty="0">
              <a:solidFill>
                <a:srgbClr val="01AF16"/>
              </a:solidFill>
            </a:endParaRPr>
          </a:p>
        </p:txBody>
      </p:sp>
      <p:sp>
        <p:nvSpPr>
          <p:cNvPr id="3" name="Téglalap 2"/>
          <p:cNvSpPr/>
          <p:nvPr/>
        </p:nvSpPr>
        <p:spPr>
          <a:xfrm>
            <a:off x="2947657" y="1659612"/>
            <a:ext cx="553357" cy="461665"/>
          </a:xfrm>
          <a:prstGeom prst="rect">
            <a:avLst/>
          </a:prstGeom>
        </p:spPr>
        <p:txBody>
          <a:bodyPr wrap="none">
            <a:spAutoFit/>
          </a:bodyPr>
          <a:lstStyle/>
          <a:p>
            <a:r>
              <a:rPr lang="en-US" b="1" dirty="0" err="1">
                <a:solidFill>
                  <a:srgbClr val="01AF16"/>
                </a:solidFill>
                <a:latin typeface="Courier New" panose="02070309020205020404" pitchFamily="49" charset="0"/>
                <a:cs typeface="Courier New" panose="02070309020205020404" pitchFamily="49" charset="0"/>
              </a:rPr>
              <a:t>jt</a:t>
            </a:r>
            <a:endParaRPr lang="en-US" dirty="0">
              <a:solidFill>
                <a:srgbClr val="01AF16"/>
              </a:solidFill>
            </a:endParaRPr>
          </a:p>
        </p:txBody>
      </p:sp>
      <p:grpSp>
        <p:nvGrpSpPr>
          <p:cNvPr id="12" name="Csoportba foglalás 11"/>
          <p:cNvGrpSpPr/>
          <p:nvPr/>
        </p:nvGrpSpPr>
        <p:grpSpPr>
          <a:xfrm>
            <a:off x="4871268" y="2518983"/>
            <a:ext cx="4272732" cy="898325"/>
            <a:chOff x="4871268" y="2359866"/>
            <a:chExt cx="4272732" cy="898325"/>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1268" y="2359866"/>
              <a:ext cx="4272732" cy="89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églalap feliratnak 8"/>
            <p:cNvSpPr/>
            <p:nvPr/>
          </p:nvSpPr>
          <p:spPr>
            <a:xfrm>
              <a:off x="4871268" y="2359866"/>
              <a:ext cx="4218563" cy="898325"/>
            </a:xfrm>
            <a:prstGeom prst="wedgeRectCallout">
              <a:avLst>
                <a:gd name="adj1" fmla="val -70964"/>
                <a:gd name="adj2" fmla="val 90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2474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44450"/>
            <a:ext cx="7772400" cy="1143000"/>
          </a:xfrm>
        </p:spPr>
        <p:txBody>
          <a:bodyPr>
            <a:normAutofit/>
          </a:bodyPr>
          <a:lstStyle/>
          <a:p>
            <a:pPr>
              <a:defRPr/>
            </a:pPr>
            <a:r>
              <a:rPr lang="hu-HU" dirty="0" smtClean="0">
                <a:solidFill>
                  <a:srgbClr val="FF0000"/>
                </a:solidFill>
              </a:rPr>
              <a:t>Ellenőrző kérdések</a:t>
            </a:r>
            <a:endParaRPr lang="hu-HU" dirty="0">
              <a:solidFill>
                <a:srgbClr val="FF0000"/>
              </a:solidFill>
            </a:endParaRPr>
          </a:p>
        </p:txBody>
      </p:sp>
      <p:sp>
        <p:nvSpPr>
          <p:cNvPr id="17411" name="Tartalom helye 2"/>
          <p:cNvSpPr>
            <a:spLocks noGrp="1"/>
          </p:cNvSpPr>
          <p:nvPr>
            <p:ph idx="1"/>
          </p:nvPr>
        </p:nvSpPr>
        <p:spPr>
          <a:xfrm>
            <a:off x="251520" y="1196752"/>
            <a:ext cx="8675688" cy="5661248"/>
          </a:xfrm>
        </p:spPr>
        <p:txBody>
          <a:bodyPr>
            <a:normAutofit fontScale="77500" lnSpcReduction="20000"/>
          </a:bodyPr>
          <a:lstStyle/>
          <a:p>
            <a:r>
              <a:rPr lang="hu-HU" altLang="en-US" sz="2800" dirty="0" smtClean="0"/>
              <a:t>Mondj egy-egy axiómát az euklideszi és projektív geometriából, amely a másik geometriának nem érvényes állítása.</a:t>
            </a:r>
          </a:p>
          <a:p>
            <a:r>
              <a:rPr lang="hu-HU" altLang="en-US" sz="2800" dirty="0" smtClean="0"/>
              <a:t>Kommutativitás, asszociativitás, disztributivitás mely vektorműveletekre érvényes? Bizonyítás?</a:t>
            </a:r>
          </a:p>
          <a:p>
            <a:r>
              <a:rPr lang="hu-HU" altLang="en-US" sz="2800" dirty="0" smtClean="0"/>
              <a:t>Vezesd le a kör parametrikus egyenletének racionális változatát.</a:t>
            </a:r>
          </a:p>
          <a:p>
            <a:r>
              <a:rPr lang="hu-HU" altLang="en-US" sz="2800" dirty="0" smtClean="0"/>
              <a:t>Adott vektorral való vektoriális szorzás, mint transzformációs mátrix?</a:t>
            </a:r>
          </a:p>
          <a:p>
            <a:r>
              <a:rPr lang="hu-HU" altLang="en-US" sz="2800" i="1" dirty="0" smtClean="0"/>
              <a:t>Próbáld meg a komplex számokat 3D-ben általánosítani úgy, hogy a szorzás asszociatív, de nem feltétlenül kommutatív maradjon</a:t>
            </a:r>
            <a:r>
              <a:rPr lang="en-US" altLang="en-US" sz="2800" i="1" dirty="0"/>
              <a:t>!</a:t>
            </a:r>
            <a:r>
              <a:rPr lang="en-US" altLang="en-US" sz="2800" i="1" dirty="0" smtClean="0"/>
              <a:t> </a:t>
            </a:r>
            <a:endParaRPr lang="hu-HU" altLang="en-US" sz="2800" i="1" dirty="0" smtClean="0"/>
          </a:p>
          <a:p>
            <a:r>
              <a:rPr lang="en-US" altLang="en-US" sz="2800" dirty="0" smtClean="0"/>
              <a:t>2D:</a:t>
            </a:r>
            <a:r>
              <a:rPr lang="en-US" sz="2800" dirty="0" smtClean="0">
                <a:solidFill>
                  <a:srgbClr val="FF0000"/>
                </a:solidFill>
              </a:rPr>
              <a:t> </a:t>
            </a:r>
            <a:r>
              <a:rPr lang="hu-HU" sz="2800" dirty="0" smtClean="0">
                <a:solidFill>
                  <a:srgbClr val="FF0000"/>
                </a:solidFill>
              </a:rPr>
              <a:t>Ír</a:t>
            </a:r>
            <a:r>
              <a:rPr lang="en-US" sz="2800" dirty="0" smtClean="0">
                <a:solidFill>
                  <a:srgbClr val="FF0000"/>
                </a:solidFill>
              </a:rPr>
              <a:t>d</a:t>
            </a:r>
            <a:r>
              <a:rPr lang="hu-HU" sz="2800" dirty="0" smtClean="0">
                <a:solidFill>
                  <a:srgbClr val="FF0000"/>
                </a:solidFill>
              </a:rPr>
              <a:t> fel az egyenlet</a:t>
            </a:r>
            <a:r>
              <a:rPr lang="en-US" sz="2800" dirty="0" smtClean="0">
                <a:solidFill>
                  <a:srgbClr val="FF0000"/>
                </a:solidFill>
              </a:rPr>
              <a:t>e</a:t>
            </a:r>
            <a:r>
              <a:rPr lang="hu-HU" sz="2800" dirty="0" smtClean="0">
                <a:solidFill>
                  <a:srgbClr val="FF0000"/>
                </a:solidFill>
              </a:rPr>
              <a:t>t</a:t>
            </a:r>
            <a:r>
              <a:rPr lang="en-US" sz="2800" dirty="0" smtClean="0">
                <a:solidFill>
                  <a:srgbClr val="FF0000"/>
                </a:solidFill>
              </a:rPr>
              <a:t>!</a:t>
            </a:r>
            <a:endParaRPr lang="en-US" altLang="en-US" sz="2800" dirty="0" smtClean="0"/>
          </a:p>
          <a:p>
            <a:pPr lvl="1"/>
            <a:r>
              <a:rPr lang="hu-HU" altLang="en-US" sz="2400" dirty="0" smtClean="0"/>
              <a:t>A parabola implicit egyen</a:t>
            </a:r>
            <a:r>
              <a:rPr lang="en-US" altLang="en-US" sz="2400" dirty="0" smtClean="0"/>
              <a:t>l</a:t>
            </a:r>
            <a:r>
              <a:rPr lang="hu-HU" altLang="en-US" sz="2400" dirty="0" err="1" smtClean="0"/>
              <a:t>ete</a:t>
            </a:r>
            <a:r>
              <a:rPr lang="hu-HU" altLang="en-US" sz="2400" dirty="0" smtClean="0"/>
              <a:t> (azon pontok mértani helye, amelyek egyenlő távolságban vannak a </a:t>
            </a:r>
            <a:r>
              <a:rPr lang="hu-HU" altLang="en-US" sz="2400" b="1" i="1" dirty="0" smtClean="0">
                <a:latin typeface="Times New Roman" panose="02020603050405020304" pitchFamily="18" charset="0"/>
                <a:cs typeface="Times New Roman" panose="02020603050405020304" pitchFamily="18" charset="0"/>
              </a:rPr>
              <a:t>p</a:t>
            </a:r>
            <a:r>
              <a:rPr lang="hu-HU" altLang="en-US" sz="2400" dirty="0" smtClean="0"/>
              <a:t> ponttól és az (</a:t>
            </a:r>
            <a:r>
              <a:rPr lang="hu-HU" altLang="en-US" sz="2400" b="1" i="1" dirty="0" smtClean="0">
                <a:latin typeface="Times New Roman" panose="02020603050405020304" pitchFamily="18" charset="0"/>
                <a:cs typeface="Times New Roman" panose="02020603050405020304" pitchFamily="18" charset="0"/>
              </a:rPr>
              <a:t>r</a:t>
            </a:r>
            <a:r>
              <a:rPr lang="hu-HU" altLang="en-US" sz="2400" dirty="0" smtClean="0">
                <a:latin typeface="Times New Roman" panose="02020603050405020304" pitchFamily="18" charset="0"/>
                <a:cs typeface="Times New Roman" panose="02020603050405020304" pitchFamily="18" charset="0"/>
              </a:rPr>
              <a:t>0, </a:t>
            </a:r>
            <a:r>
              <a:rPr lang="hu-HU" altLang="en-US" sz="2400" b="1" i="1" dirty="0" smtClean="0">
                <a:latin typeface="Times New Roman" panose="02020603050405020304" pitchFamily="18" charset="0"/>
                <a:cs typeface="Times New Roman" panose="02020603050405020304" pitchFamily="18" charset="0"/>
              </a:rPr>
              <a:t>n</a:t>
            </a:r>
            <a:r>
              <a:rPr lang="hu-HU" altLang="en-US" sz="2400" dirty="0" smtClean="0"/>
              <a:t>) egyenestől)</a:t>
            </a:r>
            <a:r>
              <a:rPr lang="en-US" altLang="en-US" sz="2400" dirty="0" smtClean="0"/>
              <a:t>, </a:t>
            </a:r>
            <a:endParaRPr lang="hu-HU" altLang="en-US" sz="2400" dirty="0" smtClean="0"/>
          </a:p>
          <a:p>
            <a:pPr lvl="1"/>
            <a:r>
              <a:rPr lang="hu-HU" altLang="en-US" sz="2400" dirty="0" smtClean="0"/>
              <a:t>Hiperbola (a </a:t>
            </a:r>
            <a:r>
              <a:rPr lang="hu-HU" altLang="en-US" sz="2400" b="1" i="1" dirty="0" smtClean="0">
                <a:latin typeface="Times New Roman" panose="02020603050405020304" pitchFamily="18" charset="0"/>
                <a:cs typeface="Times New Roman" panose="02020603050405020304" pitchFamily="18" charset="0"/>
              </a:rPr>
              <a:t>p</a:t>
            </a:r>
            <a:r>
              <a:rPr lang="hu-HU" altLang="en-US" sz="2400" dirty="0" smtClean="0">
                <a:latin typeface="Times New Roman" panose="02020603050405020304" pitchFamily="18" charset="0"/>
                <a:cs typeface="Times New Roman" panose="02020603050405020304" pitchFamily="18" charset="0"/>
              </a:rPr>
              <a:t>1, </a:t>
            </a:r>
            <a:r>
              <a:rPr lang="hu-HU" altLang="en-US" sz="2400" b="1" i="1" dirty="0" smtClean="0">
                <a:latin typeface="Times New Roman" panose="02020603050405020304" pitchFamily="18" charset="0"/>
                <a:cs typeface="Times New Roman" panose="02020603050405020304" pitchFamily="18" charset="0"/>
              </a:rPr>
              <a:t>p</a:t>
            </a:r>
            <a:r>
              <a:rPr lang="hu-HU" altLang="en-US" sz="2400" dirty="0" smtClean="0">
                <a:latin typeface="Times New Roman" panose="02020603050405020304" pitchFamily="18" charset="0"/>
                <a:cs typeface="Times New Roman" panose="02020603050405020304" pitchFamily="18" charset="0"/>
              </a:rPr>
              <a:t>2 </a:t>
            </a:r>
            <a:r>
              <a:rPr lang="hu-HU" altLang="en-US" sz="2400" dirty="0" smtClean="0"/>
              <a:t>pontoktól mért távolságkülönbség </a:t>
            </a:r>
            <a:r>
              <a:rPr lang="en-US" altLang="en-US" sz="2400" dirty="0" smtClean="0"/>
              <a:t>=</a:t>
            </a:r>
            <a:r>
              <a:rPr lang="hu-HU" altLang="en-US" sz="2400" dirty="0" smtClean="0"/>
              <a:t> </a:t>
            </a:r>
            <a:r>
              <a:rPr lang="hu-HU" altLang="en-US" sz="2400" i="1" dirty="0" smtClean="0">
                <a:latin typeface="Times New Roman" panose="02020603050405020304" pitchFamily="18" charset="0"/>
                <a:cs typeface="Times New Roman" panose="02020603050405020304" pitchFamily="18" charset="0"/>
              </a:rPr>
              <a:t>C</a:t>
            </a:r>
            <a:r>
              <a:rPr lang="hu-HU" altLang="en-US" sz="2400" dirty="0" smtClean="0"/>
              <a:t>)</a:t>
            </a:r>
            <a:endParaRPr lang="en-US" altLang="en-US" sz="2400" dirty="0" smtClean="0"/>
          </a:p>
          <a:p>
            <a:pPr lvl="1"/>
            <a:r>
              <a:rPr lang="en-US" altLang="en-US" sz="2400" dirty="0" err="1" smtClean="0"/>
              <a:t>Koordin</a:t>
            </a:r>
            <a:r>
              <a:rPr lang="hu-HU" altLang="en-US" sz="2400" dirty="0" err="1" smtClean="0"/>
              <a:t>átatengelyekkel</a:t>
            </a:r>
            <a:r>
              <a:rPr lang="hu-HU" altLang="en-US" sz="2400" dirty="0" smtClean="0"/>
              <a:t> párhuzamos tengelyű ellipszis paraméteres egyenlete</a:t>
            </a:r>
            <a:endParaRPr lang="en-US" altLang="en-US" sz="2400" dirty="0" smtClean="0"/>
          </a:p>
          <a:p>
            <a:r>
              <a:rPr lang="en-US" altLang="en-US" sz="2800" dirty="0" smtClean="0"/>
              <a:t>3D</a:t>
            </a:r>
            <a:r>
              <a:rPr lang="hu-HU" altLang="en-US" sz="2800" dirty="0" smtClean="0"/>
              <a:t>: </a:t>
            </a:r>
            <a:r>
              <a:rPr lang="hu-HU" sz="2800" dirty="0" smtClean="0">
                <a:solidFill>
                  <a:srgbClr val="FF0000"/>
                </a:solidFill>
              </a:rPr>
              <a:t>Ír</a:t>
            </a:r>
            <a:r>
              <a:rPr lang="en-US" sz="2800" dirty="0" smtClean="0">
                <a:solidFill>
                  <a:srgbClr val="FF0000"/>
                </a:solidFill>
              </a:rPr>
              <a:t>d</a:t>
            </a:r>
            <a:r>
              <a:rPr lang="hu-HU" sz="2800" dirty="0" smtClean="0">
                <a:solidFill>
                  <a:srgbClr val="FF0000"/>
                </a:solidFill>
              </a:rPr>
              <a:t> fel az egyenlet</a:t>
            </a:r>
            <a:r>
              <a:rPr lang="en-US" sz="2800" dirty="0" smtClean="0">
                <a:solidFill>
                  <a:srgbClr val="FF0000"/>
                </a:solidFill>
              </a:rPr>
              <a:t>e</a:t>
            </a:r>
            <a:r>
              <a:rPr lang="hu-HU" sz="2800" dirty="0" smtClean="0">
                <a:solidFill>
                  <a:srgbClr val="FF0000"/>
                </a:solidFill>
              </a:rPr>
              <a:t>t</a:t>
            </a:r>
            <a:r>
              <a:rPr lang="en-US" sz="2800" dirty="0" smtClean="0">
                <a:solidFill>
                  <a:srgbClr val="FF0000"/>
                </a:solidFill>
              </a:rPr>
              <a:t>!</a:t>
            </a:r>
            <a:endParaRPr lang="en-US" altLang="en-US" sz="2800" dirty="0" smtClean="0"/>
          </a:p>
          <a:p>
            <a:pPr lvl="1"/>
            <a:r>
              <a:rPr lang="hu-HU" altLang="en-US" sz="2400" dirty="0" smtClean="0"/>
              <a:t>Gömb, henger és </a:t>
            </a:r>
            <a:r>
              <a:rPr lang="hu-HU" altLang="en-US" sz="2400" dirty="0" err="1" smtClean="0"/>
              <a:t>paraboloid</a:t>
            </a:r>
            <a:r>
              <a:rPr lang="hu-HU" altLang="en-US" sz="2400" dirty="0" smtClean="0"/>
              <a:t> implicit egyenlete</a:t>
            </a:r>
          </a:p>
          <a:p>
            <a:pPr lvl="1"/>
            <a:r>
              <a:rPr lang="hu-HU" altLang="en-US" sz="2400" dirty="0" smtClean="0"/>
              <a:t>Azon pontok, amelyek </a:t>
            </a:r>
            <a:r>
              <a:rPr lang="en-US" altLang="en-US" sz="2400" b="1" i="1" dirty="0" smtClean="0">
                <a:latin typeface="Times New Roman" panose="02020603050405020304" pitchFamily="18" charset="0"/>
                <a:cs typeface="Times New Roman" panose="02020603050405020304" pitchFamily="18" charset="0"/>
              </a:rPr>
              <a:t>p</a:t>
            </a:r>
            <a:r>
              <a:rPr lang="en-US" altLang="en-US" sz="2400" dirty="0" smtClean="0">
                <a:latin typeface="Times New Roman" panose="02020603050405020304" pitchFamily="18" charset="0"/>
                <a:cs typeface="Times New Roman" panose="02020603050405020304" pitchFamily="18" charset="0"/>
              </a:rPr>
              <a:t>1, </a:t>
            </a:r>
            <a:r>
              <a:rPr lang="en-US" altLang="en-US" sz="2400" b="1" i="1" dirty="0" smtClean="0">
                <a:latin typeface="Times New Roman" panose="02020603050405020304" pitchFamily="18" charset="0"/>
                <a:cs typeface="Times New Roman" panose="02020603050405020304" pitchFamily="18" charset="0"/>
              </a:rPr>
              <a:t>p</a:t>
            </a:r>
            <a:r>
              <a:rPr lang="en-US" altLang="en-US" sz="2400" dirty="0" smtClean="0">
                <a:latin typeface="Times New Roman" panose="02020603050405020304" pitchFamily="18" charset="0"/>
                <a:cs typeface="Times New Roman" panose="02020603050405020304" pitchFamily="18" charset="0"/>
              </a:rPr>
              <a:t>2 </a:t>
            </a:r>
            <a:r>
              <a:rPr lang="hu-HU" altLang="en-US" sz="2400" dirty="0" smtClean="0"/>
              <a:t>pontoktól mért távolságnégyzet összege = </a:t>
            </a:r>
            <a:r>
              <a:rPr lang="en-US" altLang="en-US" sz="2400" i="1" dirty="0" smtClean="0">
                <a:latin typeface="Times New Roman" panose="02020603050405020304" pitchFamily="18" charset="0"/>
                <a:cs typeface="Times New Roman" panose="02020603050405020304" pitchFamily="18" charset="0"/>
              </a:rPr>
              <a:t>C</a:t>
            </a:r>
            <a:r>
              <a:rPr lang="en-US" altLang="en-US" sz="2400" i="1" dirty="0" smtClean="0"/>
              <a:t>.</a:t>
            </a:r>
            <a:endParaRPr lang="hu-HU" altLang="en-US" sz="2400" i="1" dirty="0" smtClean="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1620" y="257549"/>
            <a:ext cx="3714466" cy="1143000"/>
          </a:xfrm>
        </p:spPr>
        <p:txBody>
          <a:bodyPr>
            <a:noAutofit/>
          </a:bodyPr>
          <a:lstStyle/>
          <a:p>
            <a:r>
              <a:rPr lang="hu-HU" sz="3600" dirty="0" smtClean="0">
                <a:solidFill>
                  <a:srgbClr val="FF0000"/>
                </a:solidFill>
              </a:rPr>
              <a:t>Hiperbolikus </a:t>
            </a:r>
            <a:r>
              <a:rPr lang="en-US" sz="3600" dirty="0" smtClean="0">
                <a:solidFill>
                  <a:srgbClr val="FF0000"/>
                </a:solidFill>
              </a:rPr>
              <a:t/>
            </a:r>
            <a:br>
              <a:rPr lang="en-US" sz="3600" dirty="0" smtClean="0">
                <a:solidFill>
                  <a:srgbClr val="FF0000"/>
                </a:solidFill>
              </a:rPr>
            </a:br>
            <a:r>
              <a:rPr lang="hu-HU" sz="3600" dirty="0" smtClean="0">
                <a:solidFill>
                  <a:srgbClr val="FF0000"/>
                </a:solidFill>
              </a:rPr>
              <a:t>(Bólyai) geometria</a:t>
            </a:r>
            <a:endParaRPr lang="en-US" sz="3600" dirty="0">
              <a:solidFill>
                <a:srgbClr val="FF0000"/>
              </a:solidFill>
            </a:endParaRPr>
          </a:p>
        </p:txBody>
      </p:sp>
      <p:sp>
        <p:nvSpPr>
          <p:cNvPr id="4" name="Szövegdoboz 3"/>
          <p:cNvSpPr txBox="1"/>
          <p:nvPr/>
        </p:nvSpPr>
        <p:spPr>
          <a:xfrm>
            <a:off x="4798718" y="90385"/>
            <a:ext cx="4259599" cy="3139321"/>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800" u="sng" dirty="0" smtClean="0">
                <a:latin typeface="+mn-lt"/>
              </a:rPr>
              <a:t>Hiperbolikus geometria axiómái: </a:t>
            </a:r>
            <a:r>
              <a:rPr lang="en-US" sz="1800" u="sng" dirty="0" smtClean="0">
                <a:latin typeface="+mn-lt"/>
              </a:rPr>
              <a:t> </a:t>
            </a:r>
            <a:endParaRPr lang="hu-HU" sz="1800" u="sng" dirty="0" smtClean="0">
              <a:latin typeface="+mn-lt"/>
            </a:endParaRPr>
          </a:p>
          <a:p>
            <a:pPr marL="342900" indent="-342900" algn="l">
              <a:buFont typeface="+mj-lt"/>
              <a:buAutoNum type="arabicPeriod"/>
              <a:defRPr/>
            </a:pPr>
            <a:r>
              <a:rPr lang="hu-HU" sz="1800" dirty="0" smtClean="0">
                <a:latin typeface="+mn-lt"/>
              </a:rPr>
              <a:t>Két </a:t>
            </a:r>
            <a:r>
              <a:rPr lang="hu-HU" sz="1800" dirty="0">
                <a:latin typeface="+mn-lt"/>
              </a:rPr>
              <a:t>pont meghatároz egy egyenest.</a:t>
            </a:r>
            <a:endParaRPr lang="en-US" sz="1800" dirty="0">
              <a:latin typeface="+mn-lt"/>
            </a:endParaRPr>
          </a:p>
          <a:p>
            <a:pPr marL="342900" indent="-342900" algn="l">
              <a:buFont typeface="+mj-lt"/>
              <a:buAutoNum type="arabicPeriod"/>
              <a:defRPr/>
            </a:pPr>
            <a:r>
              <a:rPr lang="hu-HU" sz="1800" dirty="0" smtClean="0">
                <a:latin typeface="+mn-lt"/>
              </a:rPr>
              <a:t>Egy </a:t>
            </a:r>
            <a:r>
              <a:rPr lang="hu-HU" sz="1800" dirty="0">
                <a:latin typeface="+mn-lt"/>
              </a:rPr>
              <a:t>egyenesnek van legalább két pontja.</a:t>
            </a:r>
            <a:endParaRPr lang="en-US" sz="1800" dirty="0">
              <a:latin typeface="+mn-lt"/>
            </a:endParaRPr>
          </a:p>
          <a:p>
            <a:pPr marL="342900" indent="-342900" algn="l">
              <a:buFont typeface="+mj-lt"/>
              <a:buAutoNum type="arabicPeriod"/>
              <a:defRPr/>
            </a:pPr>
            <a:r>
              <a:rPr lang="hu-HU" sz="1800" b="1" dirty="0" smtClean="0">
                <a:latin typeface="+mn-lt"/>
              </a:rPr>
              <a:t>Egy </a:t>
            </a:r>
            <a:r>
              <a:rPr lang="hu-HU" sz="1800" b="1" dirty="0">
                <a:latin typeface="+mn-lt"/>
              </a:rPr>
              <a:t>egyeneshez egy rajta kívül fekvő ponton át </a:t>
            </a:r>
            <a:r>
              <a:rPr lang="hu-HU" sz="1800" b="1" u="sng" dirty="0">
                <a:latin typeface="+mn-lt"/>
              </a:rPr>
              <a:t>több</a:t>
            </a:r>
            <a:r>
              <a:rPr lang="hu-HU" sz="1800" b="1" dirty="0">
                <a:latin typeface="+mn-lt"/>
              </a:rPr>
              <a:t> </a:t>
            </a:r>
            <a:r>
              <a:rPr lang="hu-HU" sz="1800" b="1" dirty="0" smtClean="0">
                <a:latin typeface="+mn-lt"/>
              </a:rPr>
              <a:t>nem metsző egyenes </a:t>
            </a:r>
            <a:r>
              <a:rPr lang="hu-HU" sz="1800" b="1" dirty="0">
                <a:latin typeface="+mn-lt"/>
              </a:rPr>
              <a:t>húzható</a:t>
            </a:r>
            <a:r>
              <a:rPr lang="hu-HU" sz="1800" b="1" dirty="0" smtClean="0">
                <a:latin typeface="+mn-lt"/>
              </a:rPr>
              <a:t>.</a:t>
            </a:r>
          </a:p>
          <a:p>
            <a:pPr marL="342900" indent="-342900" algn="l">
              <a:buFont typeface="+mj-lt"/>
              <a:buAutoNum type="arabicPeriod"/>
              <a:defRPr/>
            </a:pPr>
            <a:r>
              <a:rPr lang="hu-HU" sz="1800" dirty="0">
                <a:latin typeface="+mn-lt"/>
              </a:rPr>
              <a:t>Átmozgatható (egybevágó) dolgok mérete megegyező</a:t>
            </a:r>
          </a:p>
          <a:p>
            <a:pPr marL="342900" indent="-342900" algn="l">
              <a:buFont typeface="+mj-lt"/>
              <a:buAutoNum type="arabicPeriod"/>
              <a:defRPr/>
            </a:pPr>
            <a:r>
              <a:rPr lang="hu-HU" sz="1800" dirty="0">
                <a:latin typeface="+mn-lt"/>
              </a:rPr>
              <a:t>A részek összege az egész mérete</a:t>
            </a:r>
          </a:p>
          <a:p>
            <a:pPr marL="342900" indent="-342900" algn="l">
              <a:buFont typeface="+mj-lt"/>
              <a:buAutoNum type="arabicPeriod"/>
              <a:defRPr/>
            </a:pPr>
            <a:r>
              <a:rPr lang="hu-HU" sz="1800" dirty="0" smtClean="0">
                <a:latin typeface="+mn-lt"/>
              </a:rPr>
              <a:t>…</a:t>
            </a:r>
          </a:p>
        </p:txBody>
      </p:sp>
      <p:pic>
        <p:nvPicPr>
          <p:cNvPr id="4098" name="Picture 2" descr="https://upload.wikimedia.org/wikipedia/commons/thumb/8/89/Hyperbolic_triangle.svg/600px-Hyperbolic_triangl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087" y="3320988"/>
            <a:ext cx="4277913" cy="3185931"/>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2"/>
          <p:cNvSpPr>
            <a:spLocks noGrp="1"/>
          </p:cNvSpPr>
          <p:nvPr>
            <p:ph idx="1"/>
          </p:nvPr>
        </p:nvSpPr>
        <p:spPr>
          <a:xfrm>
            <a:off x="140974" y="1710216"/>
            <a:ext cx="4729462" cy="4525963"/>
          </a:xfrm>
        </p:spPr>
        <p:txBody>
          <a:bodyPr>
            <a:noAutofit/>
          </a:bodyPr>
          <a:lstStyle/>
          <a:p>
            <a:r>
              <a:rPr lang="hu-HU" sz="2400" dirty="0" smtClean="0"/>
              <a:t>Negatív görbület</a:t>
            </a:r>
          </a:p>
          <a:p>
            <a:r>
              <a:rPr lang="hu-HU" sz="2400" dirty="0" smtClean="0"/>
              <a:t>Egyenes </a:t>
            </a:r>
            <a:r>
              <a:rPr lang="en-US" sz="2400" dirty="0" smtClean="0"/>
              <a:t>= </a:t>
            </a:r>
            <a:r>
              <a:rPr lang="hu-HU" sz="2400" dirty="0" smtClean="0"/>
              <a:t>legrövidebb út</a:t>
            </a:r>
          </a:p>
          <a:p>
            <a:r>
              <a:rPr lang="en-US" sz="2400" dirty="0" smtClean="0"/>
              <a:t>T</a:t>
            </a:r>
            <a:r>
              <a:rPr lang="hu-HU" sz="2400" dirty="0" err="1" smtClean="0"/>
              <a:t>öbb</a:t>
            </a:r>
            <a:r>
              <a:rPr lang="hu-HU" sz="2400" dirty="0" smtClean="0"/>
              <a:t> párhuzamos</a:t>
            </a:r>
          </a:p>
          <a:p>
            <a:r>
              <a:rPr lang="hu-HU" sz="2400" dirty="0" smtClean="0"/>
              <a:t>Háromszög szögeinek összege </a:t>
            </a:r>
            <a:r>
              <a:rPr lang="en-US" sz="2400" dirty="0" smtClean="0"/>
              <a:t>&lt; 180 </a:t>
            </a:r>
            <a:r>
              <a:rPr lang="en-US" sz="2400" dirty="0" err="1" smtClean="0"/>
              <a:t>fok</a:t>
            </a:r>
            <a:r>
              <a:rPr lang="en-US" sz="2400" dirty="0" smtClean="0"/>
              <a:t> (</a:t>
            </a:r>
            <a:r>
              <a:rPr lang="en-US" sz="2400" dirty="0" err="1" smtClean="0"/>
              <a:t>ar</a:t>
            </a:r>
            <a:r>
              <a:rPr lang="hu-HU" sz="2400" dirty="0" err="1" smtClean="0"/>
              <a:t>ányosan</a:t>
            </a:r>
            <a:r>
              <a:rPr lang="hu-HU" sz="2400" dirty="0" smtClean="0"/>
              <a:t> a területtel)</a:t>
            </a:r>
          </a:p>
          <a:p>
            <a:r>
              <a:rPr lang="hu-HU" altLang="en-US" sz="2400" dirty="0" smtClean="0">
                <a:cs typeface="Calibri" panose="020F0502020204030204" pitchFamily="34" charset="0"/>
              </a:rPr>
              <a:t>Derékszögű háromszög: </a:t>
            </a:r>
            <a:r>
              <a:rPr lang="hu-HU" altLang="en-US" sz="2400" i="1" dirty="0" smtClean="0">
                <a:cs typeface="Calibri" panose="020F0502020204030204" pitchFamily="34" charset="0"/>
              </a:rPr>
              <a:t>a</a:t>
            </a:r>
            <a:r>
              <a:rPr lang="hu-HU" altLang="en-US" sz="2400" baseline="30000" dirty="0" smtClean="0">
                <a:cs typeface="Calibri" panose="020F0502020204030204" pitchFamily="34" charset="0"/>
              </a:rPr>
              <a:t>2</a:t>
            </a:r>
            <a:r>
              <a:rPr lang="hu-HU" altLang="en-US" sz="2400" dirty="0" smtClean="0">
                <a:cs typeface="Calibri" panose="020F0502020204030204" pitchFamily="34" charset="0"/>
              </a:rPr>
              <a:t>+</a:t>
            </a:r>
            <a:r>
              <a:rPr lang="hu-HU" altLang="en-US" sz="2400" i="1" dirty="0" smtClean="0">
                <a:cs typeface="Calibri" panose="020F0502020204030204" pitchFamily="34" charset="0"/>
              </a:rPr>
              <a:t>b</a:t>
            </a:r>
            <a:r>
              <a:rPr lang="hu-HU" altLang="en-US" sz="2400" baseline="30000" dirty="0" smtClean="0">
                <a:cs typeface="Calibri" panose="020F0502020204030204" pitchFamily="34" charset="0"/>
              </a:rPr>
              <a:t>2</a:t>
            </a:r>
            <a:r>
              <a:rPr lang="hu-HU" altLang="en-US" sz="2400" dirty="0" smtClean="0">
                <a:cs typeface="Calibri" panose="020F0502020204030204" pitchFamily="34" charset="0"/>
              </a:rPr>
              <a:t> </a:t>
            </a:r>
            <a:r>
              <a:rPr lang="en-US" altLang="en-US" sz="2400" dirty="0" smtClean="0">
                <a:cs typeface="Calibri" panose="020F0502020204030204" pitchFamily="34" charset="0"/>
              </a:rPr>
              <a:t>&lt; </a:t>
            </a:r>
            <a:r>
              <a:rPr lang="en-US" altLang="en-US" sz="2400" i="1" dirty="0">
                <a:cs typeface="Calibri" panose="020F0502020204030204" pitchFamily="34" charset="0"/>
              </a:rPr>
              <a:t>c</a:t>
            </a:r>
            <a:r>
              <a:rPr lang="hu-HU" altLang="en-US" sz="2400" baseline="30000" dirty="0">
                <a:cs typeface="Calibri" panose="020F0502020204030204" pitchFamily="34" charset="0"/>
              </a:rPr>
              <a:t>2</a:t>
            </a:r>
            <a:endParaRPr lang="hu-HU" altLang="en-US" sz="2400" dirty="0"/>
          </a:p>
          <a:p>
            <a:r>
              <a:rPr lang="en-US" sz="2400" dirty="0" err="1" smtClean="0"/>
              <a:t>Hasonl</a:t>
            </a:r>
            <a:r>
              <a:rPr lang="hu-HU" sz="2400" dirty="0" smtClean="0"/>
              <a:t>óság </a:t>
            </a:r>
            <a:r>
              <a:rPr lang="en-US" sz="2400" dirty="0" smtClean="0"/>
              <a:t>= </a:t>
            </a:r>
            <a:r>
              <a:rPr lang="en-US" sz="2400" dirty="0" err="1" smtClean="0"/>
              <a:t>Egybev</a:t>
            </a:r>
            <a:r>
              <a:rPr lang="hu-HU" sz="2400" dirty="0" smtClean="0"/>
              <a:t>ágóság</a:t>
            </a:r>
          </a:p>
          <a:p>
            <a:endParaRPr lang="en-US" sz="2400" dirty="0"/>
          </a:p>
        </p:txBody>
      </p:sp>
      <p:pic>
        <p:nvPicPr>
          <p:cNvPr id="1026" name="Picture 2" descr="Uniform tiling 73-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4689140"/>
            <a:ext cx="2118420" cy="2096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5/55/Escher_Circle_Limit_II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788" y="4689140"/>
            <a:ext cx="2096483" cy="20964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éptalálat a következőre: „Bólyai ján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794"/>
            <a:ext cx="1333500" cy="1619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gyenes összekötő 4"/>
          <p:cNvCxnSpPr/>
          <p:nvPr/>
        </p:nvCxnSpPr>
        <p:spPr>
          <a:xfrm>
            <a:off x="0" y="-8794"/>
            <a:ext cx="1333500" cy="16688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790585"/>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4150804" cy="1143000"/>
          </a:xfrm>
        </p:spPr>
        <p:txBody>
          <a:bodyPr>
            <a:normAutofit fontScale="90000"/>
          </a:bodyPr>
          <a:lstStyle/>
          <a:p>
            <a:r>
              <a:rPr lang="hu-HU" dirty="0" smtClean="0">
                <a:solidFill>
                  <a:srgbClr val="FF0000"/>
                </a:solidFill>
              </a:rPr>
              <a:t>Projektív geometria</a:t>
            </a:r>
            <a:endParaRPr lang="en-US" dirty="0">
              <a:solidFill>
                <a:srgbClr val="FF0000"/>
              </a:solidFill>
            </a:endParaRPr>
          </a:p>
        </p:txBody>
      </p:sp>
      <p:sp>
        <p:nvSpPr>
          <p:cNvPr id="3" name="Tartalom helye 2"/>
          <p:cNvSpPr>
            <a:spLocks noGrp="1"/>
          </p:cNvSpPr>
          <p:nvPr>
            <p:ph idx="1"/>
          </p:nvPr>
        </p:nvSpPr>
        <p:spPr>
          <a:xfrm>
            <a:off x="193695" y="1484784"/>
            <a:ext cx="8698785" cy="4525963"/>
          </a:xfrm>
        </p:spPr>
        <p:txBody>
          <a:bodyPr>
            <a:normAutofit/>
          </a:bodyPr>
          <a:lstStyle/>
          <a:p>
            <a:r>
              <a:rPr lang="hu-HU" sz="2400" dirty="0" smtClean="0"/>
              <a:t>A „végtelen” is része a síknak</a:t>
            </a:r>
          </a:p>
          <a:p>
            <a:r>
              <a:rPr lang="hu-HU" sz="2400" dirty="0" smtClean="0"/>
              <a:t>Nincsenek párhuzamosok</a:t>
            </a:r>
          </a:p>
          <a:p>
            <a:r>
              <a:rPr lang="hu-HU" sz="2400" dirty="0" smtClean="0"/>
              <a:t>Programozás</a:t>
            </a:r>
            <a:r>
              <a:rPr lang="en-US" sz="2400" dirty="0" err="1" smtClean="0"/>
              <a:t>i</a:t>
            </a:r>
            <a:r>
              <a:rPr lang="hu-HU" sz="2400" dirty="0" smtClean="0"/>
              <a:t> előny: nincs szingularitás és speciális eset</a:t>
            </a:r>
          </a:p>
          <a:p>
            <a:r>
              <a:rPr lang="hu-HU" sz="2400" dirty="0" smtClean="0"/>
              <a:t>Descartes és </a:t>
            </a:r>
            <a:r>
              <a:rPr lang="hu-HU" sz="2400" dirty="0" err="1" smtClean="0"/>
              <a:t>polár</a:t>
            </a:r>
            <a:r>
              <a:rPr lang="hu-HU" sz="2400" dirty="0" smtClean="0"/>
              <a:t> (</a:t>
            </a:r>
            <a:r>
              <a:rPr lang="hu-HU" sz="2400" dirty="0" err="1" smtClean="0"/>
              <a:t>és</a:t>
            </a:r>
            <a:r>
              <a:rPr lang="hu-HU" sz="2400" dirty="0" smtClean="0"/>
              <a:t> bármilyen távolsági) koordináták nem jók</a:t>
            </a:r>
            <a:endParaRPr lang="en-US" sz="2400" dirty="0"/>
          </a:p>
        </p:txBody>
      </p:sp>
      <p:sp>
        <p:nvSpPr>
          <p:cNvPr id="4" name="Szövegdoboz 3"/>
          <p:cNvSpPr txBox="1"/>
          <p:nvPr/>
        </p:nvSpPr>
        <p:spPr>
          <a:xfrm>
            <a:off x="4798718" y="90385"/>
            <a:ext cx="4259599" cy="2031325"/>
          </a:xfrm>
          <a:prstGeom prst="rect">
            <a:avLst/>
          </a:prstGeom>
          <a:solidFill>
            <a:schemeClr val="bg2">
              <a:lumMod val="75000"/>
              <a:lumOff val="25000"/>
            </a:schemeClr>
          </a:solidFill>
          <a:ln w="38100">
            <a:solidFill>
              <a:srgbClr val="FF0000"/>
            </a:solidFill>
          </a:ln>
        </p:spPr>
        <p:txBody>
          <a:bodyPr wrap="square">
            <a:spAutoFit/>
          </a:bodyPr>
          <a:lstStyle/>
          <a:p>
            <a:pPr algn="l">
              <a:defRPr/>
            </a:pPr>
            <a:r>
              <a:rPr lang="hu-HU" sz="1800" u="sng" dirty="0" smtClean="0">
                <a:latin typeface="+mn-lt"/>
              </a:rPr>
              <a:t>Projektív geometria axiómái: </a:t>
            </a:r>
            <a:r>
              <a:rPr lang="en-US" sz="1800" u="sng" dirty="0" smtClean="0">
                <a:latin typeface="+mn-lt"/>
              </a:rPr>
              <a:t> </a:t>
            </a:r>
            <a:endParaRPr lang="hu-HU" sz="1800" u="sng" dirty="0" smtClean="0">
              <a:latin typeface="+mn-lt"/>
            </a:endParaRPr>
          </a:p>
          <a:p>
            <a:pPr marL="342900" indent="-342900" algn="l">
              <a:buFont typeface="+mj-lt"/>
              <a:buAutoNum type="arabicPeriod"/>
              <a:defRPr/>
            </a:pPr>
            <a:r>
              <a:rPr lang="hu-HU" sz="1800" dirty="0" smtClean="0">
                <a:latin typeface="+mn-lt"/>
              </a:rPr>
              <a:t>Két </a:t>
            </a:r>
            <a:r>
              <a:rPr lang="hu-HU" sz="1800" dirty="0">
                <a:latin typeface="+mn-lt"/>
              </a:rPr>
              <a:t>pont meghatároz egy egyenest</a:t>
            </a:r>
            <a:r>
              <a:rPr lang="hu-HU" sz="1800" dirty="0" smtClean="0">
                <a:latin typeface="+mn-lt"/>
              </a:rPr>
              <a:t>.</a:t>
            </a:r>
            <a:endParaRPr lang="en-US" sz="1800" dirty="0" smtClean="0">
              <a:latin typeface="+mn-lt"/>
            </a:endParaRPr>
          </a:p>
          <a:p>
            <a:pPr marL="342900" indent="-342900" algn="l">
              <a:buFont typeface="+mj-lt"/>
              <a:buAutoNum type="arabicPeriod"/>
              <a:defRPr/>
            </a:pPr>
            <a:r>
              <a:rPr lang="hu-HU" sz="1800" dirty="0" smtClean="0">
                <a:latin typeface="+mn-lt"/>
              </a:rPr>
              <a:t>Egy </a:t>
            </a:r>
            <a:r>
              <a:rPr lang="hu-HU" sz="1800" dirty="0">
                <a:latin typeface="+mn-lt"/>
              </a:rPr>
              <a:t>egyenesnek van legalább két pontja</a:t>
            </a:r>
            <a:r>
              <a:rPr lang="hu-HU" sz="1800" dirty="0" smtClean="0">
                <a:latin typeface="+mn-lt"/>
              </a:rPr>
              <a:t>.</a:t>
            </a:r>
            <a:endParaRPr lang="en-US" sz="1800" dirty="0" smtClean="0">
              <a:latin typeface="+mn-lt"/>
            </a:endParaRPr>
          </a:p>
          <a:p>
            <a:pPr marL="342900" indent="-342900" algn="l">
              <a:buFont typeface="+mj-lt"/>
              <a:buAutoNum type="arabicPeriod"/>
              <a:defRPr/>
            </a:pPr>
            <a:r>
              <a:rPr lang="en-US" sz="1800" b="1" dirty="0" smtClean="0">
                <a:latin typeface="+mn-lt"/>
              </a:rPr>
              <a:t>K</a:t>
            </a:r>
            <a:r>
              <a:rPr lang="hu-HU" sz="1800" b="1" dirty="0" smtClean="0">
                <a:latin typeface="+mn-lt"/>
              </a:rPr>
              <a:t>ét egyenes pontosan egy pontban metszi egymást</a:t>
            </a:r>
            <a:endParaRPr lang="en-US" sz="1800" b="1" dirty="0">
              <a:latin typeface="+mn-lt"/>
            </a:endParaRPr>
          </a:p>
          <a:p>
            <a:pPr marL="342900" indent="-342900" algn="l">
              <a:buFont typeface="+mj-lt"/>
              <a:buAutoNum type="arabicPeriod"/>
              <a:defRPr/>
            </a:pPr>
            <a:r>
              <a:rPr lang="hu-HU" sz="1800" dirty="0" smtClean="0">
                <a:latin typeface="+mn-lt"/>
              </a:rPr>
              <a:t>…</a:t>
            </a:r>
          </a:p>
        </p:txBody>
      </p:sp>
      <p:pic>
        <p:nvPicPr>
          <p:cNvPr id="1026" name="Picture 2" descr="Image result for railway track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08" y="3537012"/>
            <a:ext cx="3040843" cy="3085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soportba foglalás 4"/>
          <p:cNvGrpSpPr/>
          <p:nvPr/>
        </p:nvGrpSpPr>
        <p:grpSpPr>
          <a:xfrm>
            <a:off x="3288957" y="3392996"/>
            <a:ext cx="5868144" cy="3234713"/>
            <a:chOff x="0" y="908050"/>
            <a:chExt cx="9144000" cy="5949950"/>
          </a:xfrm>
        </p:grpSpPr>
        <p:pic>
          <p:nvPicPr>
            <p:cNvPr id="6" name="Picture 4" descr="http://budapest.varosom.hu/upload_pic/big/96/356926111121044321__budapest_hosok_tere_oszlopcsarnok_ejjel.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8000" contrast="4000"/>
                      </a14:imgEffect>
                    </a14:imgLayer>
                  </a14:imgProps>
                </a:ext>
                <a:ext uri="{28A0092B-C50C-407E-A947-70E740481C1C}">
                  <a14:useLocalDpi xmlns:a14="http://schemas.microsoft.com/office/drawing/2010/main" val="0"/>
                </a:ext>
              </a:extLst>
            </a:blip>
            <a:srcRect/>
            <a:stretch>
              <a:fillRect/>
            </a:stretch>
          </p:blipFill>
          <p:spPr bwMode="auto">
            <a:xfrm>
              <a:off x="2268538" y="908050"/>
              <a:ext cx="44640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Egyenes összekötő 6"/>
            <p:cNvCxnSpPr>
              <a:cxnSpLocks noChangeShapeType="1"/>
            </p:cNvCxnSpPr>
            <p:nvPr/>
          </p:nvCxnSpPr>
          <p:spPr bwMode="auto">
            <a:xfrm flipH="1" flipV="1">
              <a:off x="0" y="4149725"/>
              <a:ext cx="8101013"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8" name="Egyenes összekötő 9"/>
            <p:cNvCxnSpPr>
              <a:cxnSpLocks noChangeShapeType="1"/>
            </p:cNvCxnSpPr>
            <p:nvPr/>
          </p:nvCxnSpPr>
          <p:spPr bwMode="auto">
            <a:xfrm flipH="1" flipV="1">
              <a:off x="0" y="4149725"/>
              <a:ext cx="5003800"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 name="Egyenes összekötő 31"/>
            <p:cNvCxnSpPr>
              <a:cxnSpLocks noChangeShapeType="1"/>
            </p:cNvCxnSpPr>
            <p:nvPr/>
          </p:nvCxnSpPr>
          <p:spPr bwMode="auto">
            <a:xfrm flipV="1">
              <a:off x="755650" y="4149725"/>
              <a:ext cx="8388350"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0" name="Egyenes összekötő 35"/>
            <p:cNvCxnSpPr>
              <a:cxnSpLocks noChangeShapeType="1"/>
            </p:cNvCxnSpPr>
            <p:nvPr/>
          </p:nvCxnSpPr>
          <p:spPr bwMode="auto">
            <a:xfrm flipV="1">
              <a:off x="3132138" y="4149725"/>
              <a:ext cx="6011862"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1" name="Egyenes összekötő 47"/>
            <p:cNvCxnSpPr>
              <a:cxnSpLocks noChangeShapeType="1"/>
            </p:cNvCxnSpPr>
            <p:nvPr/>
          </p:nvCxnSpPr>
          <p:spPr bwMode="auto">
            <a:xfrm flipH="1">
              <a:off x="0" y="4149725"/>
              <a:ext cx="9144000" cy="0"/>
            </a:xfrm>
            <a:prstGeom prst="line">
              <a:avLst/>
            </a:prstGeom>
            <a:noFill/>
            <a:ln w="12700" algn="ctr">
              <a:solidFill>
                <a:srgbClr val="FF0000"/>
              </a:solidFill>
              <a:prstDash val="dash"/>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87813795"/>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zövegdoboz 23"/>
          <p:cNvSpPr txBox="1"/>
          <p:nvPr/>
        </p:nvSpPr>
        <p:spPr>
          <a:xfrm>
            <a:off x="2032866" y="1149171"/>
            <a:ext cx="4683471" cy="1200329"/>
          </a:xfrm>
          <a:prstGeom prst="rect">
            <a:avLst/>
          </a:prstGeom>
          <a:solidFill>
            <a:schemeClr val="bg2">
              <a:lumMod val="75000"/>
              <a:lumOff val="25000"/>
            </a:schemeClr>
          </a:solidFill>
        </p:spPr>
        <p:txBody>
          <a:bodyPr wrap="square">
            <a:spAutoFit/>
          </a:bodyPr>
          <a:lstStyle/>
          <a:p>
            <a:pPr algn="l">
              <a:buFont typeface="Arial" pitchFamily="34" charset="0"/>
              <a:buChar char="•"/>
              <a:defRPr/>
            </a:pPr>
            <a:r>
              <a:rPr lang="hu-HU" sz="1800" dirty="0">
                <a:latin typeface="+mn-lt"/>
              </a:rPr>
              <a:t> </a:t>
            </a:r>
            <a:r>
              <a:rPr lang="en-US" sz="1800" dirty="0">
                <a:latin typeface="+mn-lt"/>
              </a:rPr>
              <a:t> </a:t>
            </a:r>
            <a:r>
              <a:rPr lang="hu-HU" sz="1800" dirty="0">
                <a:latin typeface="+mn-lt"/>
              </a:rPr>
              <a:t>Két pont meghatároz egy egyenest.</a:t>
            </a:r>
            <a:endParaRPr lang="en-US" sz="1800" dirty="0">
              <a:latin typeface="+mn-lt"/>
            </a:endParaRPr>
          </a:p>
          <a:p>
            <a:pPr algn="l">
              <a:buFont typeface="Arial" pitchFamily="34" charset="0"/>
              <a:buChar char="•"/>
              <a:defRPr/>
            </a:pPr>
            <a:r>
              <a:rPr lang="en-US" sz="1800" dirty="0">
                <a:latin typeface="+mn-lt"/>
              </a:rPr>
              <a:t>  </a:t>
            </a:r>
            <a:r>
              <a:rPr lang="hu-HU" sz="1800" dirty="0">
                <a:latin typeface="+mn-lt"/>
              </a:rPr>
              <a:t>Egy egyenesnek van legalább két pontja.</a:t>
            </a:r>
            <a:endParaRPr lang="en-US" sz="1800" dirty="0">
              <a:latin typeface="+mn-lt"/>
            </a:endParaRPr>
          </a:p>
          <a:p>
            <a:pPr marL="179388" indent="-179388" algn="l">
              <a:buFont typeface="Arial" pitchFamily="34" charset="0"/>
              <a:buChar char="•"/>
              <a:defRPr/>
            </a:pPr>
            <a:r>
              <a:rPr lang="hu-HU" sz="1800" dirty="0">
                <a:latin typeface="+mn-lt"/>
              </a:rPr>
              <a:t>Egy egyeneshez egy rajta kívül </a:t>
            </a:r>
            <a:r>
              <a:rPr lang="hu-HU" sz="1800" dirty="0" smtClean="0">
                <a:latin typeface="+mn-lt"/>
              </a:rPr>
              <a:t>fekvő ponton </a:t>
            </a:r>
            <a:r>
              <a:rPr lang="hu-HU" sz="1800" dirty="0">
                <a:latin typeface="+mn-lt"/>
              </a:rPr>
              <a:t>át </a:t>
            </a:r>
            <a:r>
              <a:rPr lang="hu-HU" sz="1800" dirty="0" smtClean="0">
                <a:latin typeface="+mn-lt"/>
              </a:rPr>
              <a:t>egy nem metsző egyenes húzható</a:t>
            </a:r>
            <a:r>
              <a:rPr lang="hu-HU" sz="1800" dirty="0">
                <a:latin typeface="+mn-lt"/>
              </a:rPr>
              <a:t>.</a:t>
            </a:r>
          </a:p>
        </p:txBody>
      </p:sp>
      <p:sp>
        <p:nvSpPr>
          <p:cNvPr id="337922" name="Rectangle 2"/>
          <p:cNvSpPr>
            <a:spLocks noGrp="1" noChangeArrowheads="1"/>
          </p:cNvSpPr>
          <p:nvPr>
            <p:ph type="title"/>
          </p:nvPr>
        </p:nvSpPr>
        <p:spPr>
          <a:xfrm>
            <a:off x="684213" y="333375"/>
            <a:ext cx="7772400" cy="1143000"/>
          </a:xfrm>
        </p:spPr>
        <p:txBody>
          <a:bodyPr>
            <a:normAutofit fontScale="90000"/>
          </a:bodyPr>
          <a:lstStyle/>
          <a:p>
            <a:pPr>
              <a:defRPr/>
            </a:pPr>
            <a:r>
              <a:rPr lang="hu-HU" sz="4000" dirty="0" smtClean="0">
                <a:solidFill>
                  <a:srgbClr val="FF0000"/>
                </a:solidFill>
              </a:rPr>
              <a:t>Mindent számmal: Analitikus geometria</a:t>
            </a:r>
          </a:p>
        </p:txBody>
      </p:sp>
      <p:sp>
        <p:nvSpPr>
          <p:cNvPr id="4100" name="Oval 4"/>
          <p:cNvSpPr>
            <a:spLocks noChangeArrowheads="1"/>
          </p:cNvSpPr>
          <p:nvPr/>
        </p:nvSpPr>
        <p:spPr bwMode="auto">
          <a:xfrm>
            <a:off x="143508" y="2349500"/>
            <a:ext cx="2609947" cy="38877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4101" name="Text Box 5"/>
          <p:cNvSpPr txBox="1">
            <a:spLocks noChangeArrowheads="1"/>
          </p:cNvSpPr>
          <p:nvPr/>
        </p:nvSpPr>
        <p:spPr bwMode="auto">
          <a:xfrm>
            <a:off x="672569" y="6239606"/>
            <a:ext cx="1495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u="sng" dirty="0">
                <a:latin typeface="+mn-lt"/>
              </a:rPr>
              <a:t>geometria</a:t>
            </a:r>
          </a:p>
        </p:txBody>
      </p:sp>
      <p:sp>
        <p:nvSpPr>
          <p:cNvPr id="4102" name="Text Box 6"/>
          <p:cNvSpPr txBox="1">
            <a:spLocks noChangeArrowheads="1"/>
          </p:cNvSpPr>
          <p:nvPr/>
        </p:nvSpPr>
        <p:spPr bwMode="auto">
          <a:xfrm>
            <a:off x="780375" y="3075892"/>
            <a:ext cx="770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pont</a:t>
            </a:r>
          </a:p>
        </p:txBody>
      </p:sp>
      <p:sp>
        <p:nvSpPr>
          <p:cNvPr id="4103" name="Text Box 7"/>
          <p:cNvSpPr txBox="1">
            <a:spLocks noChangeArrowheads="1"/>
          </p:cNvSpPr>
          <p:nvPr/>
        </p:nvSpPr>
        <p:spPr bwMode="auto">
          <a:xfrm>
            <a:off x="1896192" y="3436255"/>
            <a:ext cx="514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sík</a:t>
            </a:r>
          </a:p>
        </p:txBody>
      </p:sp>
      <p:sp>
        <p:nvSpPr>
          <p:cNvPr id="4104" name="Text Box 8"/>
          <p:cNvSpPr txBox="1">
            <a:spLocks noChangeArrowheads="1"/>
          </p:cNvSpPr>
          <p:nvPr/>
        </p:nvSpPr>
        <p:spPr bwMode="auto">
          <a:xfrm>
            <a:off x="422306" y="3723592"/>
            <a:ext cx="1208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egyenes</a:t>
            </a:r>
          </a:p>
        </p:txBody>
      </p:sp>
      <p:sp>
        <p:nvSpPr>
          <p:cNvPr id="4105" name="Text Box 9"/>
          <p:cNvSpPr txBox="1">
            <a:spLocks noChangeArrowheads="1"/>
          </p:cNvSpPr>
          <p:nvPr/>
        </p:nvSpPr>
        <p:spPr bwMode="auto">
          <a:xfrm>
            <a:off x="497775" y="4947555"/>
            <a:ext cx="144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illeszkedik</a:t>
            </a:r>
          </a:p>
        </p:txBody>
      </p:sp>
      <p:sp>
        <p:nvSpPr>
          <p:cNvPr id="4106" name="Text Box 10"/>
          <p:cNvSpPr txBox="1">
            <a:spLocks noChangeArrowheads="1"/>
          </p:cNvSpPr>
          <p:nvPr/>
        </p:nvSpPr>
        <p:spPr bwMode="auto">
          <a:xfrm>
            <a:off x="1420210" y="4371292"/>
            <a:ext cx="98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metszi</a:t>
            </a:r>
          </a:p>
        </p:txBody>
      </p:sp>
      <p:sp>
        <p:nvSpPr>
          <p:cNvPr id="4107" name="Text Box 11"/>
          <p:cNvSpPr txBox="1">
            <a:spLocks noChangeArrowheads="1"/>
          </p:cNvSpPr>
          <p:nvPr/>
        </p:nvSpPr>
        <p:spPr bwMode="auto">
          <a:xfrm>
            <a:off x="780375" y="1664804"/>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axiómák</a:t>
            </a:r>
          </a:p>
        </p:txBody>
      </p:sp>
      <p:sp>
        <p:nvSpPr>
          <p:cNvPr id="4108" name="Line 12"/>
          <p:cNvSpPr>
            <a:spLocks noChangeShapeType="1"/>
          </p:cNvSpPr>
          <p:nvPr/>
        </p:nvSpPr>
        <p:spPr bwMode="auto">
          <a:xfrm flipV="1">
            <a:off x="1578165" y="2356560"/>
            <a:ext cx="1150938" cy="865188"/>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337933" name="Oval 13"/>
          <p:cNvSpPr>
            <a:spLocks noChangeArrowheads="1"/>
          </p:cNvSpPr>
          <p:nvPr/>
        </p:nvSpPr>
        <p:spPr bwMode="auto">
          <a:xfrm>
            <a:off x="4247281" y="2349500"/>
            <a:ext cx="2286804" cy="38877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37934" name="Text Box 14"/>
          <p:cNvSpPr txBox="1">
            <a:spLocks noChangeArrowheads="1"/>
          </p:cNvSpPr>
          <p:nvPr/>
        </p:nvSpPr>
        <p:spPr bwMode="auto">
          <a:xfrm>
            <a:off x="4990298" y="6239606"/>
            <a:ext cx="1129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u="sng" dirty="0">
                <a:latin typeface="+mn-lt"/>
              </a:rPr>
              <a:t>algebra</a:t>
            </a:r>
          </a:p>
        </p:txBody>
      </p:sp>
      <p:sp>
        <p:nvSpPr>
          <p:cNvPr id="337935" name="Text Box 15"/>
          <p:cNvSpPr txBox="1">
            <a:spLocks noChangeArrowheads="1"/>
          </p:cNvSpPr>
          <p:nvPr/>
        </p:nvSpPr>
        <p:spPr bwMode="auto">
          <a:xfrm>
            <a:off x="4788561" y="2939432"/>
            <a:ext cx="1123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számok</a:t>
            </a:r>
          </a:p>
        </p:txBody>
      </p:sp>
      <p:sp>
        <p:nvSpPr>
          <p:cNvPr id="337936" name="Text Box 16"/>
          <p:cNvSpPr txBox="1">
            <a:spLocks noChangeArrowheads="1"/>
          </p:cNvSpPr>
          <p:nvPr/>
        </p:nvSpPr>
        <p:spPr bwMode="auto">
          <a:xfrm>
            <a:off x="5029690" y="3636665"/>
            <a:ext cx="1207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művelet</a:t>
            </a:r>
          </a:p>
        </p:txBody>
      </p:sp>
      <p:sp>
        <p:nvSpPr>
          <p:cNvPr id="337937" name="Text Box 17"/>
          <p:cNvSpPr txBox="1">
            <a:spLocks noChangeArrowheads="1"/>
          </p:cNvSpPr>
          <p:nvPr/>
        </p:nvSpPr>
        <p:spPr bwMode="auto">
          <a:xfrm>
            <a:off x="4247281" y="4170275"/>
            <a:ext cx="1259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egyenlet</a:t>
            </a:r>
          </a:p>
        </p:txBody>
      </p:sp>
      <p:sp>
        <p:nvSpPr>
          <p:cNvPr id="337942" name="Line 22"/>
          <p:cNvSpPr>
            <a:spLocks noChangeShapeType="1"/>
          </p:cNvSpPr>
          <p:nvPr/>
        </p:nvSpPr>
        <p:spPr bwMode="auto">
          <a:xfrm>
            <a:off x="2770918" y="4221163"/>
            <a:ext cx="1476363"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337943" name="Text Box 23"/>
          <p:cNvSpPr txBox="1">
            <a:spLocks noChangeArrowheads="1"/>
          </p:cNvSpPr>
          <p:nvPr/>
        </p:nvSpPr>
        <p:spPr bwMode="auto">
          <a:xfrm>
            <a:off x="2753455" y="3706455"/>
            <a:ext cx="1609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2000" dirty="0">
                <a:latin typeface="+mn-lt"/>
              </a:rPr>
              <a:t>megfeleltetés</a:t>
            </a:r>
          </a:p>
        </p:txBody>
      </p:sp>
      <p:sp>
        <p:nvSpPr>
          <p:cNvPr id="337944" name="Line 24"/>
          <p:cNvSpPr>
            <a:spLocks noChangeShapeType="1"/>
          </p:cNvSpPr>
          <p:nvPr/>
        </p:nvSpPr>
        <p:spPr bwMode="auto">
          <a:xfrm>
            <a:off x="2105892" y="1438096"/>
            <a:ext cx="4428194" cy="79216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337945" name="Line 25"/>
          <p:cNvSpPr>
            <a:spLocks noChangeShapeType="1"/>
          </p:cNvSpPr>
          <p:nvPr/>
        </p:nvSpPr>
        <p:spPr bwMode="auto">
          <a:xfrm flipV="1">
            <a:off x="2105892" y="1293632"/>
            <a:ext cx="4428193" cy="9366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337946" name="Text Box 26"/>
          <p:cNvSpPr txBox="1">
            <a:spLocks noChangeArrowheads="1"/>
          </p:cNvSpPr>
          <p:nvPr/>
        </p:nvSpPr>
        <p:spPr bwMode="auto">
          <a:xfrm>
            <a:off x="5029690" y="4868863"/>
            <a:ext cx="1347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függvény</a:t>
            </a:r>
          </a:p>
        </p:txBody>
      </p:sp>
      <p:sp>
        <p:nvSpPr>
          <p:cNvPr id="2" name="Szövegdoboz 1"/>
          <p:cNvSpPr txBox="1"/>
          <p:nvPr/>
        </p:nvSpPr>
        <p:spPr>
          <a:xfrm>
            <a:off x="2132240" y="5613752"/>
            <a:ext cx="2753717" cy="923330"/>
          </a:xfrm>
          <a:prstGeom prst="rect">
            <a:avLst/>
          </a:prstGeom>
          <a:noFill/>
        </p:spPr>
        <p:txBody>
          <a:bodyPr wrap="square" rtlCol="0">
            <a:spAutoFit/>
          </a:bodyPr>
          <a:lstStyle/>
          <a:p>
            <a:r>
              <a:rPr lang="en-US" sz="1800" dirty="0" smtClean="0"/>
              <a:t>1 </a:t>
            </a:r>
            <a:r>
              <a:rPr lang="en-US" sz="1800" dirty="0" err="1" smtClean="0"/>
              <a:t>geometri</a:t>
            </a:r>
            <a:r>
              <a:rPr lang="hu-HU" sz="1800" dirty="0" err="1" smtClean="0"/>
              <a:t>ához</a:t>
            </a:r>
            <a:r>
              <a:rPr lang="hu-HU" sz="1800" dirty="0" smtClean="0"/>
              <a:t> is</a:t>
            </a:r>
          </a:p>
          <a:p>
            <a:r>
              <a:rPr lang="hu-HU" sz="1800" dirty="0" smtClean="0"/>
              <a:t>többféle algebra és megfeleltetés lehetséges</a:t>
            </a:r>
            <a:r>
              <a:rPr lang="en-US" sz="1800" dirty="0" smtClean="0"/>
              <a:t>!</a:t>
            </a:r>
            <a:endParaRPr lang="en-US" sz="1800" dirty="0"/>
          </a:p>
        </p:txBody>
      </p:sp>
      <p:cxnSp>
        <p:nvCxnSpPr>
          <p:cNvPr id="4" name="Egyenes összekötő nyíllal 3"/>
          <p:cNvCxnSpPr>
            <a:stCxn id="2" idx="0"/>
          </p:cNvCxnSpPr>
          <p:nvPr/>
        </p:nvCxnSpPr>
        <p:spPr>
          <a:xfrm flipH="1" flipV="1">
            <a:off x="3071381" y="4285404"/>
            <a:ext cx="437718" cy="1328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a:off x="4362742" y="6075417"/>
            <a:ext cx="568218" cy="269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13"/>
          <p:cNvSpPr>
            <a:spLocks noChangeArrowheads="1"/>
          </p:cNvSpPr>
          <p:nvPr/>
        </p:nvSpPr>
        <p:spPr bwMode="auto">
          <a:xfrm>
            <a:off x="7272300" y="2322582"/>
            <a:ext cx="1800200" cy="38877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29" name="Text Box 15"/>
          <p:cNvSpPr txBox="1">
            <a:spLocks noChangeArrowheads="1"/>
          </p:cNvSpPr>
          <p:nvPr/>
        </p:nvSpPr>
        <p:spPr bwMode="auto">
          <a:xfrm>
            <a:off x="7416316" y="3170413"/>
            <a:ext cx="1497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err="1" smtClean="0">
                <a:latin typeface="+mn-lt"/>
              </a:rPr>
              <a:t>Os</a:t>
            </a:r>
            <a:r>
              <a:rPr lang="hu-HU" altLang="en-US" dirty="0" err="1" smtClean="0">
                <a:latin typeface="+mn-lt"/>
              </a:rPr>
              <a:t>ztály</a:t>
            </a:r>
            <a:r>
              <a:rPr lang="hu-HU" altLang="en-US" dirty="0" smtClean="0">
                <a:latin typeface="+mn-lt"/>
              </a:rPr>
              <a:t>:</a:t>
            </a:r>
          </a:p>
          <a:p>
            <a:r>
              <a:rPr lang="hu-HU" altLang="en-US" dirty="0" smtClean="0">
                <a:latin typeface="+mn-lt"/>
              </a:rPr>
              <a:t>Változók+</a:t>
            </a:r>
          </a:p>
          <a:p>
            <a:r>
              <a:rPr lang="hu-HU" altLang="en-US" dirty="0" smtClean="0">
                <a:latin typeface="+mn-lt"/>
              </a:rPr>
              <a:t>műveletek</a:t>
            </a:r>
            <a:endParaRPr lang="hu-HU" altLang="en-US" dirty="0">
              <a:latin typeface="+mn-lt"/>
            </a:endParaRPr>
          </a:p>
        </p:txBody>
      </p:sp>
      <p:sp>
        <p:nvSpPr>
          <p:cNvPr id="30" name="Text Box 15"/>
          <p:cNvSpPr txBox="1">
            <a:spLocks noChangeArrowheads="1"/>
          </p:cNvSpPr>
          <p:nvPr/>
        </p:nvSpPr>
        <p:spPr bwMode="auto">
          <a:xfrm>
            <a:off x="7373902" y="4630866"/>
            <a:ext cx="1685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objektumok</a:t>
            </a:r>
            <a:endParaRPr lang="hu-HU" altLang="en-US" dirty="0">
              <a:latin typeface="+mn-lt"/>
            </a:endParaRPr>
          </a:p>
        </p:txBody>
      </p:sp>
      <p:sp>
        <p:nvSpPr>
          <p:cNvPr id="31" name="Line 22"/>
          <p:cNvSpPr>
            <a:spLocks noChangeShapeType="1"/>
          </p:cNvSpPr>
          <p:nvPr/>
        </p:nvSpPr>
        <p:spPr bwMode="auto">
          <a:xfrm>
            <a:off x="6534086" y="4257092"/>
            <a:ext cx="738181"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hu-HU">
              <a:latin typeface="+mn-lt"/>
            </a:endParaRPr>
          </a:p>
        </p:txBody>
      </p:sp>
      <p:sp>
        <p:nvSpPr>
          <p:cNvPr id="32" name="Text Box 14"/>
          <p:cNvSpPr txBox="1">
            <a:spLocks noChangeArrowheads="1"/>
          </p:cNvSpPr>
          <p:nvPr/>
        </p:nvSpPr>
        <p:spPr bwMode="auto">
          <a:xfrm>
            <a:off x="7537097" y="6221677"/>
            <a:ext cx="1270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u="sng" dirty="0" smtClean="0">
                <a:latin typeface="+mn-lt"/>
              </a:rPr>
              <a:t>program</a:t>
            </a:r>
            <a:endParaRPr lang="hu-HU" altLang="en-US" b="1" u="sng" dirty="0">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3" grpId="0" animBg="1"/>
      <p:bldP spid="337934" grpId="0"/>
      <p:bldP spid="337935" grpId="0"/>
      <p:bldP spid="337936" grpId="0"/>
      <p:bldP spid="337937" grpId="0"/>
      <p:bldP spid="337942" grpId="0" animBg="1"/>
      <p:bldP spid="337943" grpId="0"/>
      <p:bldP spid="337944" grpId="0" animBg="1"/>
      <p:bldP spid="337945" grpId="0" animBg="1"/>
      <p:bldP spid="337946" grpId="0"/>
      <p:bldP spid="2" grpId="0"/>
      <p:bldP spid="28" grpId="0" animBg="1"/>
      <p:bldP spid="29" grpId="0"/>
      <p:bldP spid="30" grpId="0"/>
      <p:bldP spid="31"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84213" y="71438"/>
            <a:ext cx="7772400" cy="1143000"/>
          </a:xfrm>
        </p:spPr>
        <p:txBody>
          <a:bodyPr>
            <a:normAutofit fontScale="90000"/>
          </a:bodyPr>
          <a:lstStyle/>
          <a:p>
            <a:pPr>
              <a:defRPr/>
            </a:pPr>
            <a:r>
              <a:rPr lang="hu-HU" dirty="0" smtClean="0">
                <a:solidFill>
                  <a:srgbClr val="FF0000"/>
                </a:solidFill>
              </a:rPr>
              <a:t>Euklideszi geometria algebrai alapja: vektor algebra</a:t>
            </a:r>
          </a:p>
        </p:txBody>
      </p:sp>
      <p:sp>
        <p:nvSpPr>
          <p:cNvPr id="7171" name="Rectangle 3"/>
          <p:cNvSpPr>
            <a:spLocks noGrp="1" noChangeArrowheads="1"/>
          </p:cNvSpPr>
          <p:nvPr>
            <p:ph idx="1"/>
          </p:nvPr>
        </p:nvSpPr>
        <p:spPr>
          <a:xfrm>
            <a:off x="685800" y="1412776"/>
            <a:ext cx="7772400" cy="5184576"/>
          </a:xfrm>
        </p:spPr>
        <p:txBody>
          <a:bodyPr>
            <a:normAutofit/>
          </a:bodyPr>
          <a:lstStyle/>
          <a:p>
            <a:pPr>
              <a:lnSpc>
                <a:spcPct val="90000"/>
              </a:lnSpc>
            </a:pPr>
            <a:r>
              <a:rPr lang="en-US" altLang="en-US" u="sng" dirty="0" err="1" smtClean="0"/>
              <a:t>Ve</a:t>
            </a:r>
            <a:r>
              <a:rPr lang="hu-HU" altLang="en-US" u="sng" dirty="0" smtClean="0"/>
              <a:t>k</a:t>
            </a:r>
            <a:r>
              <a:rPr lang="en-US" altLang="en-US" u="sng" dirty="0" smtClean="0"/>
              <a:t>tor = </a:t>
            </a:r>
            <a:r>
              <a:rPr lang="hu-HU" altLang="en-US" u="sng" dirty="0" smtClean="0"/>
              <a:t>eltolás</a:t>
            </a:r>
            <a:r>
              <a:rPr lang="en-US" altLang="en-US" dirty="0" smtClean="0"/>
              <a:t>: </a:t>
            </a:r>
            <a:r>
              <a:rPr lang="en-US" altLang="en-US" b="1" i="1" dirty="0" smtClean="0">
                <a:latin typeface="Times New Roman" panose="02020603050405020304" pitchFamily="18" charset="0"/>
                <a:cs typeface="Times New Roman" panose="02020603050405020304" pitchFamily="18" charset="0"/>
              </a:rPr>
              <a:t>v</a:t>
            </a:r>
          </a:p>
          <a:p>
            <a:pPr>
              <a:lnSpc>
                <a:spcPct val="90000"/>
              </a:lnSpc>
            </a:pPr>
            <a:r>
              <a:rPr lang="hu-HU" altLang="en-US" dirty="0" smtClean="0"/>
              <a:t>Irány és hossz </a:t>
            </a:r>
            <a:r>
              <a:rPr lang="en-US" altLang="en-US" dirty="0" smtClean="0"/>
              <a:t>(</a:t>
            </a:r>
            <a:r>
              <a:rPr lang="en-US" altLang="en-US" dirty="0" smtClean="0">
                <a:latin typeface="Times New Roman" panose="02020603050405020304" pitchFamily="18" charset="0"/>
                <a:cs typeface="Times New Roman" panose="02020603050405020304" pitchFamily="18" charset="0"/>
              </a:rPr>
              <a:t>|</a:t>
            </a:r>
            <a:r>
              <a:rPr lang="en-US" altLang="en-US" b="1"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dirty="0" smtClean="0"/>
              <a:t>)</a:t>
            </a:r>
          </a:p>
          <a:p>
            <a:pPr>
              <a:lnSpc>
                <a:spcPct val="90000"/>
              </a:lnSpc>
            </a:pPr>
            <a:r>
              <a:rPr lang="hu-HU" altLang="en-US" dirty="0" smtClean="0"/>
              <a:t>Helyvektor</a:t>
            </a:r>
            <a:endParaRPr lang="en-US" altLang="en-US" dirty="0" smtClean="0"/>
          </a:p>
          <a:p>
            <a:pPr lvl="1">
              <a:lnSpc>
                <a:spcPct val="90000"/>
              </a:lnSpc>
              <a:buFontTx/>
              <a:buNone/>
            </a:pPr>
            <a:r>
              <a:rPr lang="hu-HU" altLang="en-US" dirty="0" smtClean="0"/>
              <a:t>DE</a:t>
            </a:r>
            <a:r>
              <a:rPr lang="en-US" altLang="en-US" dirty="0" smtClean="0"/>
              <a:t> </a:t>
            </a:r>
            <a:r>
              <a:rPr lang="en-US" altLang="en-US" dirty="0" err="1" smtClean="0"/>
              <a:t>ve</a:t>
            </a:r>
            <a:r>
              <a:rPr lang="hu-HU" altLang="en-US" dirty="0" smtClean="0"/>
              <a:t>k</a:t>
            </a:r>
            <a:r>
              <a:rPr lang="en-US" altLang="en-US" dirty="0" smtClean="0"/>
              <a:t>tor </a:t>
            </a:r>
            <a:r>
              <a:rPr lang="en-US" altLang="en-US" dirty="0" smtClean="0">
                <a:cs typeface="Times New Roman" pitchFamily="18" charset="0"/>
              </a:rPr>
              <a:t>≠ </a:t>
            </a:r>
            <a:r>
              <a:rPr lang="en-US" altLang="en-US" dirty="0" err="1" smtClean="0">
                <a:cs typeface="Times New Roman" pitchFamily="18" charset="0"/>
              </a:rPr>
              <a:t>pont</a:t>
            </a:r>
            <a:r>
              <a:rPr lang="en-US" altLang="en-US" dirty="0" smtClean="0">
                <a:cs typeface="Times New Roman" pitchFamily="18" charset="0"/>
              </a:rPr>
              <a:t> !!!</a:t>
            </a:r>
          </a:p>
          <a:p>
            <a:pPr>
              <a:lnSpc>
                <a:spcPct val="90000"/>
              </a:lnSpc>
            </a:pPr>
            <a:r>
              <a:rPr lang="en-US" altLang="en-US" dirty="0" err="1" smtClean="0">
                <a:cs typeface="Times New Roman" pitchFamily="18" charset="0"/>
              </a:rPr>
              <a:t>Ve</a:t>
            </a:r>
            <a:r>
              <a:rPr lang="hu-HU" altLang="en-US" dirty="0" smtClean="0">
                <a:cs typeface="Times New Roman" pitchFamily="18" charset="0"/>
              </a:rPr>
              <a:t>k</a:t>
            </a:r>
            <a:r>
              <a:rPr lang="en-US" altLang="en-US" dirty="0" smtClean="0">
                <a:cs typeface="Times New Roman" pitchFamily="18" charset="0"/>
              </a:rPr>
              <a:t>tor </a:t>
            </a:r>
            <a:r>
              <a:rPr lang="hu-HU" altLang="en-US" dirty="0" smtClean="0">
                <a:cs typeface="Times New Roman" pitchFamily="18" charset="0"/>
              </a:rPr>
              <a:t>összeadás</a:t>
            </a:r>
          </a:p>
          <a:p>
            <a:pPr>
              <a:lnSpc>
                <a:spcPct val="90000"/>
              </a:lnSpc>
              <a:buFont typeface="Monotype Sorts" pitchFamily="2" charset="2"/>
              <a:buNone/>
            </a:pPr>
            <a:r>
              <a:rPr lang="hu-HU" altLang="en-US" b="1" i="1" dirty="0" smtClean="0">
                <a:cs typeface="Times New Roman" pitchFamily="18" charset="0"/>
              </a:rPr>
              <a:t>	 </a:t>
            </a:r>
            <a:r>
              <a:rPr lang="en-US" altLang="en-US" b="1" i="1" dirty="0" smtClean="0">
                <a:latin typeface="Times New Roman" panose="02020603050405020304" pitchFamily="18" charset="0"/>
                <a:cs typeface="Times New Roman" panose="02020603050405020304" pitchFamily="18" charset="0"/>
              </a:rPr>
              <a:t>v</a:t>
            </a:r>
            <a:r>
              <a:rPr lang="en-US" altLang="en-US" i="1" dirty="0" smtClean="0">
                <a:latin typeface="Times New Roman" panose="02020603050405020304" pitchFamily="18" charset="0"/>
                <a:cs typeface="Times New Roman" panose="02020603050405020304" pitchFamily="18" charset="0"/>
              </a:rPr>
              <a:t> = </a:t>
            </a:r>
            <a:r>
              <a:rPr lang="en-US" altLang="en-US" b="1"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1</a:t>
            </a:r>
            <a:r>
              <a:rPr lang="en-US" altLang="en-US" i="1" dirty="0" smtClean="0">
                <a:latin typeface="Times New Roman" panose="02020603050405020304" pitchFamily="18" charset="0"/>
                <a:cs typeface="Times New Roman" panose="02020603050405020304" pitchFamily="18" charset="0"/>
              </a:rPr>
              <a:t> </a:t>
            </a:r>
            <a:r>
              <a:rPr lang="en-US" altLang="en-US" b="1" i="1"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 </a:t>
            </a:r>
            <a:r>
              <a:rPr lang="en-US" altLang="en-US" b="1"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2</a:t>
            </a:r>
            <a:r>
              <a:rPr lang="en-US" altLang="en-US" b="1" dirty="0" smtClean="0">
                <a:latin typeface="Times New Roman" panose="02020603050405020304" pitchFamily="18" charset="0"/>
                <a:cs typeface="Times New Roman" panose="02020603050405020304" pitchFamily="18" charset="0"/>
              </a:rPr>
              <a:t> </a:t>
            </a:r>
            <a:r>
              <a:rPr lang="en-US" altLang="en-US" dirty="0" smtClean="0">
                <a:cs typeface="Times New Roman" pitchFamily="18" charset="0"/>
              </a:rPr>
              <a:t>(</a:t>
            </a:r>
            <a:r>
              <a:rPr lang="hu-HU" altLang="en-US" dirty="0" smtClean="0">
                <a:cs typeface="Times New Roman" pitchFamily="18" charset="0"/>
              </a:rPr>
              <a:t>k</a:t>
            </a:r>
            <a:r>
              <a:rPr lang="en-US" altLang="en-US" dirty="0" err="1" smtClean="0">
                <a:cs typeface="Times New Roman" pitchFamily="18" charset="0"/>
              </a:rPr>
              <a:t>ommutativ</a:t>
            </a:r>
            <a:r>
              <a:rPr lang="en-US" altLang="en-US" dirty="0" smtClean="0">
                <a:cs typeface="Times New Roman" pitchFamily="18" charset="0"/>
              </a:rPr>
              <a:t>, ass</a:t>
            </a:r>
            <a:r>
              <a:rPr lang="hu-HU" altLang="en-US" dirty="0" smtClean="0">
                <a:cs typeface="Times New Roman" pitchFamily="18" charset="0"/>
              </a:rPr>
              <a:t>z</a:t>
            </a:r>
            <a:r>
              <a:rPr lang="en-US" altLang="en-US" dirty="0" err="1" smtClean="0">
                <a:cs typeface="Times New Roman" pitchFamily="18" charset="0"/>
              </a:rPr>
              <a:t>oc</a:t>
            </a:r>
            <a:r>
              <a:rPr lang="hu-HU" altLang="en-US" dirty="0" smtClean="0">
                <a:cs typeface="Times New Roman" pitchFamily="18" charset="0"/>
              </a:rPr>
              <a:t>.</a:t>
            </a:r>
            <a:r>
              <a:rPr lang="en-US" altLang="en-US" dirty="0" smtClean="0">
                <a:cs typeface="Times New Roman" pitchFamily="18" charset="0"/>
              </a:rPr>
              <a:t>)</a:t>
            </a:r>
          </a:p>
          <a:p>
            <a:pPr lvl="1">
              <a:lnSpc>
                <a:spcPct val="90000"/>
              </a:lnSpc>
              <a:buFontTx/>
              <a:buNone/>
            </a:pPr>
            <a:r>
              <a:rPr lang="en-US" altLang="en-US" sz="3200" b="1" i="1" dirty="0" smtClean="0">
                <a:latin typeface="Times New Roman" panose="02020603050405020304" pitchFamily="18" charset="0"/>
                <a:cs typeface="Times New Roman" panose="02020603050405020304" pitchFamily="18" charset="0"/>
              </a:rPr>
              <a:t>v</a:t>
            </a:r>
            <a:r>
              <a:rPr lang="en-US" altLang="en-US" sz="3200" baseline="-25000" dirty="0" smtClean="0">
                <a:latin typeface="Times New Roman" panose="02020603050405020304" pitchFamily="18" charset="0"/>
                <a:cs typeface="Times New Roman" panose="02020603050405020304" pitchFamily="18" charset="0"/>
              </a:rPr>
              <a:t>1</a:t>
            </a:r>
            <a:r>
              <a:rPr lang="en-US" altLang="en-US" sz="3200" i="1" dirty="0" smtClean="0">
                <a:latin typeface="Times New Roman" panose="02020603050405020304" pitchFamily="18" charset="0"/>
                <a:cs typeface="Times New Roman" panose="02020603050405020304" pitchFamily="18" charset="0"/>
              </a:rPr>
              <a:t> = </a:t>
            </a:r>
            <a:r>
              <a:rPr lang="en-US" altLang="en-US" sz="3200" b="1" i="1" dirty="0" smtClean="0">
                <a:latin typeface="Times New Roman" panose="02020603050405020304" pitchFamily="18" charset="0"/>
                <a:cs typeface="Times New Roman" panose="02020603050405020304" pitchFamily="18" charset="0"/>
              </a:rPr>
              <a:t>v - v</a:t>
            </a:r>
            <a:r>
              <a:rPr lang="en-US" altLang="en-US" sz="3200" baseline="-25000" dirty="0" smtClean="0">
                <a:latin typeface="Times New Roman" panose="02020603050405020304" pitchFamily="18" charset="0"/>
                <a:cs typeface="Times New Roman" panose="02020603050405020304" pitchFamily="18" charset="0"/>
              </a:rPr>
              <a:t>2</a:t>
            </a:r>
            <a:r>
              <a:rPr lang="en-US" altLang="en-US" sz="3200" b="1" dirty="0" smtClean="0">
                <a:latin typeface="Times New Roman" panose="02020603050405020304" pitchFamily="18" charset="0"/>
                <a:cs typeface="Times New Roman" panose="02020603050405020304" pitchFamily="18" charset="0"/>
              </a:rPr>
              <a:t>  </a:t>
            </a:r>
            <a:r>
              <a:rPr lang="en-US" altLang="en-US" sz="3200" dirty="0" smtClean="0">
                <a:cs typeface="Times New Roman" pitchFamily="18" charset="0"/>
              </a:rPr>
              <a:t>(</a:t>
            </a:r>
            <a:r>
              <a:rPr lang="hu-HU" altLang="en-US" sz="3200" dirty="0" smtClean="0">
                <a:cs typeface="Times New Roman" pitchFamily="18" charset="0"/>
              </a:rPr>
              <a:t>van inverz</a:t>
            </a:r>
            <a:r>
              <a:rPr lang="en-US" altLang="en-US" sz="3200" dirty="0" smtClean="0">
                <a:cs typeface="Times New Roman" pitchFamily="18" charset="0"/>
              </a:rPr>
              <a:t>)</a:t>
            </a:r>
            <a:endParaRPr lang="hu-HU" altLang="en-US" sz="3200" dirty="0" smtClean="0">
              <a:cs typeface="Times New Roman" pitchFamily="18" charset="0"/>
            </a:endParaRPr>
          </a:p>
          <a:p>
            <a:pPr lvl="1">
              <a:lnSpc>
                <a:spcPct val="90000"/>
              </a:lnSpc>
              <a:buFontTx/>
              <a:buNone/>
            </a:pPr>
            <a:endParaRPr lang="hu-HU" altLang="en-US" sz="1200" dirty="0" smtClean="0">
              <a:cs typeface="Times New Roman" pitchFamily="18" charset="0"/>
            </a:endParaRPr>
          </a:p>
          <a:p>
            <a:pPr>
              <a:lnSpc>
                <a:spcPct val="90000"/>
              </a:lnSpc>
            </a:pPr>
            <a:r>
              <a:rPr lang="hu-HU" altLang="en-US" dirty="0" smtClean="0">
                <a:cs typeface="Times New Roman" pitchFamily="18" charset="0"/>
              </a:rPr>
              <a:t>Skálázás (skalárral szorzás)</a:t>
            </a:r>
            <a:endParaRPr lang="en-US" altLang="en-US" dirty="0" smtClean="0">
              <a:cs typeface="Times New Roman" pitchFamily="18" charset="0"/>
            </a:endParaRPr>
          </a:p>
          <a:p>
            <a:pPr lvl="1">
              <a:lnSpc>
                <a:spcPct val="90000"/>
              </a:lnSpc>
              <a:buFontTx/>
              <a:buNone/>
            </a:pPr>
            <a:r>
              <a:rPr lang="en-US" altLang="en-US" sz="3200" b="1" i="1" dirty="0" smtClean="0">
                <a:latin typeface="Times New Roman" panose="02020603050405020304" pitchFamily="18" charset="0"/>
                <a:cs typeface="Times New Roman" panose="02020603050405020304" pitchFamily="18" charset="0"/>
              </a:rPr>
              <a:t>v</a:t>
            </a:r>
            <a:r>
              <a:rPr lang="en-US" altLang="en-US" sz="3200" baseline="-25000" dirty="0" smtClean="0">
                <a:latin typeface="Times New Roman" panose="02020603050405020304" pitchFamily="18" charset="0"/>
                <a:cs typeface="Times New Roman" panose="02020603050405020304" pitchFamily="18" charset="0"/>
              </a:rPr>
              <a:t>1</a:t>
            </a:r>
            <a:r>
              <a:rPr lang="en-US" altLang="en-US" sz="3200" i="1" dirty="0" smtClean="0">
                <a:latin typeface="Times New Roman" panose="02020603050405020304" pitchFamily="18" charset="0"/>
                <a:cs typeface="Times New Roman" panose="02020603050405020304" pitchFamily="18" charset="0"/>
              </a:rPr>
              <a:t> = </a:t>
            </a:r>
            <a:r>
              <a:rPr lang="en-US" altLang="en-US" sz="3200" i="1" dirty="0" err="1" smtClean="0">
                <a:latin typeface="Times New Roman" panose="02020603050405020304" pitchFamily="18" charset="0"/>
                <a:cs typeface="Times New Roman" panose="02020603050405020304" pitchFamily="18" charset="0"/>
              </a:rPr>
              <a:t>a</a:t>
            </a:r>
            <a:r>
              <a:rPr lang="en-US" altLang="en-US" sz="3200" i="1" dirty="0" err="1" smtClean="0">
                <a:latin typeface="Times New Roman" panose="02020603050405020304" pitchFamily="18" charset="0"/>
                <a:cs typeface="Times New Roman" panose="02020603050405020304" pitchFamily="18" charset="0"/>
                <a:sym typeface="Symbol" pitchFamily="18" charset="2"/>
              </a:rPr>
              <a:t></a:t>
            </a:r>
            <a:r>
              <a:rPr lang="en-US" altLang="en-US" sz="3200" b="1" i="1" dirty="0" err="1" smtClean="0">
                <a:latin typeface="Times New Roman" panose="02020603050405020304" pitchFamily="18" charset="0"/>
                <a:cs typeface="Times New Roman" panose="02020603050405020304" pitchFamily="18" charset="0"/>
                <a:sym typeface="Symbol" pitchFamily="18" charset="2"/>
              </a:rPr>
              <a:t>v</a:t>
            </a:r>
            <a:r>
              <a:rPr lang="en-US" altLang="en-US" sz="3200" b="1" dirty="0" smtClean="0">
                <a:latin typeface="Times New Roman" panose="02020603050405020304" pitchFamily="18" charset="0"/>
                <a:cs typeface="Times New Roman" panose="02020603050405020304" pitchFamily="18" charset="0"/>
                <a:sym typeface="Symbol" pitchFamily="18" charset="2"/>
              </a:rPr>
              <a:t>      </a:t>
            </a:r>
            <a:r>
              <a:rPr lang="en-US" altLang="en-US" sz="3200" dirty="0" smtClean="0">
                <a:cs typeface="Times New Roman" pitchFamily="18" charset="0"/>
                <a:sym typeface="Symbol" pitchFamily="18" charset="2"/>
              </a:rPr>
              <a:t>(</a:t>
            </a:r>
            <a:r>
              <a:rPr lang="hu-HU" altLang="en-US" sz="3200" dirty="0" smtClean="0">
                <a:cs typeface="Times New Roman" pitchFamily="18" charset="0"/>
                <a:sym typeface="Symbol" pitchFamily="18" charset="2"/>
              </a:rPr>
              <a:t>disztributív</a:t>
            </a:r>
            <a:r>
              <a:rPr lang="en-US" altLang="en-US" sz="3200" dirty="0" smtClean="0">
                <a:cs typeface="Times New Roman" pitchFamily="18" charset="0"/>
                <a:sym typeface="Symbol" pitchFamily="18" charset="2"/>
              </a:rPr>
              <a:t>)</a:t>
            </a:r>
          </a:p>
          <a:p>
            <a:pPr lvl="1">
              <a:lnSpc>
                <a:spcPct val="90000"/>
              </a:lnSpc>
            </a:pPr>
            <a:endParaRPr lang="en-US" altLang="en-US" dirty="0" smtClean="0">
              <a:cs typeface="Times New Roman" pitchFamily="18" charset="0"/>
            </a:endParaRPr>
          </a:p>
        </p:txBody>
      </p:sp>
      <p:sp>
        <p:nvSpPr>
          <p:cNvPr id="7172" name="Line 5"/>
          <p:cNvSpPr>
            <a:spLocks noChangeShapeType="1"/>
          </p:cNvSpPr>
          <p:nvPr/>
        </p:nvSpPr>
        <p:spPr bwMode="auto">
          <a:xfrm flipV="1">
            <a:off x="6302375" y="1943100"/>
            <a:ext cx="719138" cy="10080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73" name="Oval 6"/>
          <p:cNvSpPr>
            <a:spLocks noChangeArrowheads="1"/>
          </p:cNvSpPr>
          <p:nvPr/>
        </p:nvSpPr>
        <p:spPr bwMode="auto">
          <a:xfrm>
            <a:off x="6988175" y="1808163"/>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4" name="Oval 13"/>
          <p:cNvSpPr>
            <a:spLocks noChangeArrowheads="1"/>
          </p:cNvSpPr>
          <p:nvPr/>
        </p:nvSpPr>
        <p:spPr bwMode="auto">
          <a:xfrm>
            <a:off x="6229350" y="2878138"/>
            <a:ext cx="152400" cy="1524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9982" name="Text Box 14"/>
          <p:cNvSpPr txBox="1">
            <a:spLocks noChangeArrowheads="1"/>
          </p:cNvSpPr>
          <p:nvPr/>
        </p:nvSpPr>
        <p:spPr bwMode="auto">
          <a:xfrm>
            <a:off x="5864225" y="3024188"/>
            <a:ext cx="83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origó</a:t>
            </a:r>
          </a:p>
        </p:txBody>
      </p:sp>
      <p:sp>
        <p:nvSpPr>
          <p:cNvPr id="339983" name="Text Box 15"/>
          <p:cNvSpPr txBox="1">
            <a:spLocks noChangeArrowheads="1"/>
          </p:cNvSpPr>
          <p:nvPr/>
        </p:nvSpPr>
        <p:spPr bwMode="auto">
          <a:xfrm>
            <a:off x="6781800" y="1222375"/>
            <a:ext cx="73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pont</a:t>
            </a:r>
          </a:p>
        </p:txBody>
      </p:sp>
      <p:sp>
        <p:nvSpPr>
          <p:cNvPr id="339984" name="Text Box 16"/>
          <p:cNvSpPr txBox="1">
            <a:spLocks noChangeArrowheads="1"/>
          </p:cNvSpPr>
          <p:nvPr/>
        </p:nvSpPr>
        <p:spPr bwMode="auto">
          <a:xfrm>
            <a:off x="6870700" y="2374900"/>
            <a:ext cx="149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helyvektor</a:t>
            </a:r>
          </a:p>
        </p:txBody>
      </p:sp>
      <p:sp>
        <p:nvSpPr>
          <p:cNvPr id="7178" name="Line 17"/>
          <p:cNvSpPr>
            <a:spLocks noChangeShapeType="1"/>
          </p:cNvSpPr>
          <p:nvPr/>
        </p:nvSpPr>
        <p:spPr bwMode="auto">
          <a:xfrm flipV="1">
            <a:off x="7164388" y="3527425"/>
            <a:ext cx="719137" cy="10080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79" name="Line 18"/>
          <p:cNvSpPr>
            <a:spLocks noChangeShapeType="1"/>
          </p:cNvSpPr>
          <p:nvPr/>
        </p:nvSpPr>
        <p:spPr bwMode="auto">
          <a:xfrm>
            <a:off x="7885113" y="3527425"/>
            <a:ext cx="1008062" cy="3603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80" name="Line 19"/>
          <p:cNvSpPr>
            <a:spLocks noChangeShapeType="1"/>
          </p:cNvSpPr>
          <p:nvPr/>
        </p:nvSpPr>
        <p:spPr bwMode="auto">
          <a:xfrm>
            <a:off x="7164388" y="4535488"/>
            <a:ext cx="1008062" cy="360362"/>
          </a:xfrm>
          <a:prstGeom prst="line">
            <a:avLst/>
          </a:prstGeom>
          <a:noFill/>
          <a:ln w="57150">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81" name="Line 20"/>
          <p:cNvSpPr>
            <a:spLocks noChangeShapeType="1"/>
          </p:cNvSpPr>
          <p:nvPr/>
        </p:nvSpPr>
        <p:spPr bwMode="auto">
          <a:xfrm flipV="1">
            <a:off x="8172450" y="3887788"/>
            <a:ext cx="719138" cy="1008062"/>
          </a:xfrm>
          <a:prstGeom prst="line">
            <a:avLst/>
          </a:prstGeom>
          <a:noFill/>
          <a:ln w="57150">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82" name="Rectangle 21"/>
          <p:cNvSpPr>
            <a:spLocks noChangeArrowheads="1"/>
          </p:cNvSpPr>
          <p:nvPr/>
        </p:nvSpPr>
        <p:spPr bwMode="auto">
          <a:xfrm>
            <a:off x="6965950" y="3600450"/>
            <a:ext cx="45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dirty="0"/>
              <a:t>v</a:t>
            </a:r>
            <a:r>
              <a:rPr lang="hu-HU" altLang="en-US" sz="3200" baseline="-25000" dirty="0">
                <a:cs typeface="Times New Roman" pitchFamily="18" charset="0"/>
              </a:rPr>
              <a:t>1</a:t>
            </a:r>
          </a:p>
        </p:txBody>
      </p:sp>
      <p:sp>
        <p:nvSpPr>
          <p:cNvPr id="7183" name="Rectangle 22"/>
          <p:cNvSpPr>
            <a:spLocks noChangeArrowheads="1"/>
          </p:cNvSpPr>
          <p:nvPr/>
        </p:nvSpPr>
        <p:spPr bwMode="auto">
          <a:xfrm>
            <a:off x="7766818" y="3140968"/>
            <a:ext cx="90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SzPct val="100000"/>
            </a:pPr>
            <a:r>
              <a:rPr lang="hu-HU" altLang="en-US" b="1" i="1" dirty="0"/>
              <a:t>v</a:t>
            </a:r>
            <a:r>
              <a:rPr lang="hu-HU" altLang="en-US" sz="3200" baseline="-25000" dirty="0">
                <a:cs typeface="Times New Roman" pitchFamily="18" charset="0"/>
              </a:rPr>
              <a:t>2</a:t>
            </a:r>
          </a:p>
        </p:txBody>
      </p:sp>
      <p:sp>
        <p:nvSpPr>
          <p:cNvPr id="7184" name="Line 23"/>
          <p:cNvSpPr>
            <a:spLocks noChangeShapeType="1"/>
          </p:cNvSpPr>
          <p:nvPr/>
        </p:nvSpPr>
        <p:spPr bwMode="auto">
          <a:xfrm flipV="1">
            <a:off x="5795963" y="5975350"/>
            <a:ext cx="1008062"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85" name="Line 24"/>
          <p:cNvSpPr>
            <a:spLocks noChangeShapeType="1"/>
          </p:cNvSpPr>
          <p:nvPr/>
        </p:nvSpPr>
        <p:spPr bwMode="auto">
          <a:xfrm flipV="1">
            <a:off x="5795963" y="6191250"/>
            <a:ext cx="230505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186" name="Rectangle 25"/>
          <p:cNvSpPr>
            <a:spLocks noChangeArrowheads="1"/>
          </p:cNvSpPr>
          <p:nvPr/>
        </p:nvSpPr>
        <p:spPr bwMode="auto">
          <a:xfrm>
            <a:off x="6092825" y="547211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i="1">
                <a:sym typeface="Symbol" pitchFamily="18" charset="2"/>
              </a:rPr>
              <a:t>v</a:t>
            </a:r>
          </a:p>
        </p:txBody>
      </p:sp>
      <p:sp>
        <p:nvSpPr>
          <p:cNvPr id="7187" name="Rectangle 26"/>
          <p:cNvSpPr>
            <a:spLocks noChangeArrowheads="1"/>
          </p:cNvSpPr>
          <p:nvPr/>
        </p:nvSpPr>
        <p:spPr bwMode="auto">
          <a:xfrm>
            <a:off x="7243763" y="5688013"/>
            <a:ext cx="547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i="1"/>
              <a:t>a</a:t>
            </a:r>
            <a:r>
              <a:rPr lang="hu-HU" altLang="en-US">
                <a:sym typeface="Symbol" pitchFamily="18" charset="2"/>
              </a:rPr>
              <a:t></a:t>
            </a:r>
            <a:r>
              <a:rPr lang="hu-HU" altLang="en-US" b="1" i="1">
                <a:sym typeface="Symbol" pitchFamily="18" charset="2"/>
              </a:rPr>
              <a:t>v</a:t>
            </a:r>
          </a:p>
        </p:txBody>
      </p:sp>
      <p:sp>
        <p:nvSpPr>
          <p:cNvPr id="20" name="Rectangle 22"/>
          <p:cNvSpPr>
            <a:spLocks noChangeArrowheads="1"/>
          </p:cNvSpPr>
          <p:nvPr/>
        </p:nvSpPr>
        <p:spPr bwMode="auto">
          <a:xfrm>
            <a:off x="6879686" y="4667250"/>
            <a:ext cx="90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SzPct val="100000"/>
            </a:pPr>
            <a:r>
              <a:rPr lang="hu-HU" altLang="en-US" b="1" i="1" dirty="0"/>
              <a:t>v</a:t>
            </a:r>
            <a:r>
              <a:rPr lang="hu-HU" altLang="en-US" sz="3200" baseline="-25000" dirty="0">
                <a:cs typeface="Times New Roman" pitchFamily="18" charset="0"/>
              </a:rPr>
              <a:t>2</a:t>
            </a:r>
          </a:p>
        </p:txBody>
      </p:sp>
      <p:sp>
        <p:nvSpPr>
          <p:cNvPr id="21" name="Rectangle 21"/>
          <p:cNvSpPr>
            <a:spLocks noChangeArrowheads="1"/>
          </p:cNvSpPr>
          <p:nvPr/>
        </p:nvSpPr>
        <p:spPr bwMode="auto">
          <a:xfrm>
            <a:off x="8509612" y="4306888"/>
            <a:ext cx="497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sz="2800" b="1" i="1" dirty="0" smtClean="0"/>
              <a:t>v</a:t>
            </a:r>
            <a:r>
              <a:rPr lang="hu-HU" altLang="en-US" sz="3600" baseline="-25000" dirty="0" smtClean="0">
                <a:cs typeface="Times New Roman" pitchFamily="18" charset="0"/>
              </a:rPr>
              <a:t>1</a:t>
            </a:r>
            <a:endParaRPr lang="hu-HU" altLang="en-US" sz="3600" baseline="-25000" dirty="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9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99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9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2" grpId="0"/>
      <p:bldP spid="339983" grpId="0"/>
      <p:bldP spid="33998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4213" y="44450"/>
            <a:ext cx="7772400" cy="1143000"/>
          </a:xfrm>
        </p:spPr>
        <p:txBody>
          <a:bodyPr/>
          <a:lstStyle/>
          <a:p>
            <a:pPr>
              <a:defRPr/>
            </a:pPr>
            <a:r>
              <a:rPr lang="hu-HU" dirty="0" smtClean="0">
                <a:solidFill>
                  <a:srgbClr val="FF0000"/>
                </a:solidFill>
              </a:rPr>
              <a:t>Skalár (</a:t>
            </a:r>
            <a:r>
              <a:rPr lang="hu-HU" dirty="0" err="1" smtClean="0">
                <a:solidFill>
                  <a:srgbClr val="FF0000"/>
                </a:solidFill>
              </a:rPr>
              <a:t>dot</a:t>
            </a:r>
            <a:r>
              <a:rPr lang="hu-HU" dirty="0" smtClean="0">
                <a:solidFill>
                  <a:srgbClr val="FF0000"/>
                </a:solidFill>
              </a:rPr>
              <a:t>, belső) szorzat</a:t>
            </a:r>
          </a:p>
        </p:txBody>
      </p:sp>
      <p:sp>
        <p:nvSpPr>
          <p:cNvPr id="8195" name="Rectangle 3"/>
          <p:cNvSpPr>
            <a:spLocks noGrp="1" noChangeArrowheads="1"/>
          </p:cNvSpPr>
          <p:nvPr>
            <p:ph idx="1"/>
          </p:nvPr>
        </p:nvSpPr>
        <p:spPr>
          <a:xfrm>
            <a:off x="395536" y="1410841"/>
            <a:ext cx="8532812" cy="5330527"/>
          </a:xfrm>
        </p:spPr>
        <p:txBody>
          <a:bodyPr>
            <a:normAutofit lnSpcReduction="10000"/>
          </a:bodyPr>
          <a:lstStyle/>
          <a:p>
            <a:pPr>
              <a:lnSpc>
                <a:spcPct val="90000"/>
              </a:lnSpc>
            </a:pPr>
            <a:r>
              <a:rPr lang="en-US" altLang="en-US" sz="2800" dirty="0" err="1" smtClean="0"/>
              <a:t>Defi</a:t>
            </a:r>
            <a:r>
              <a:rPr lang="hu-HU" altLang="en-US" sz="2800" dirty="0" err="1" smtClean="0"/>
              <a:t>níció</a:t>
            </a:r>
            <a:endParaRPr lang="en-US" altLang="en-US" sz="2800" dirty="0" smtClean="0"/>
          </a:p>
          <a:p>
            <a:pPr lvl="1">
              <a:lnSpc>
                <a:spcPct val="90000"/>
              </a:lnSpc>
              <a:buFontTx/>
              <a:buNone/>
            </a:pPr>
            <a:r>
              <a:rPr lang="en-US" altLang="en-US" sz="2400" b="1" dirty="0" smtClean="0">
                <a:latin typeface="Times New Roman" panose="02020603050405020304" pitchFamily="18" charset="0"/>
                <a:cs typeface="Times New Roman" panose="02020603050405020304" pitchFamily="18" charset="0"/>
              </a:rPr>
              <a:t>v1</a:t>
            </a:r>
            <a:r>
              <a:rPr lang="en-US" altLang="en-US" sz="2400" b="1" dirty="0" smtClean="0">
                <a:latin typeface="Times New Roman" panose="02020603050405020304" pitchFamily="18" charset="0"/>
                <a:cs typeface="Times New Roman" panose="02020603050405020304" pitchFamily="18" charset="0"/>
                <a:sym typeface="Symbol" pitchFamily="18" charset="2"/>
              </a:rPr>
              <a:t>v2 = |</a:t>
            </a:r>
            <a:r>
              <a:rPr lang="en-US" altLang="en-US" sz="2400" b="1" dirty="0" smtClean="0">
                <a:latin typeface="Times New Roman" panose="02020603050405020304" pitchFamily="18" charset="0"/>
                <a:cs typeface="Times New Roman" panose="02020603050405020304" pitchFamily="18" charset="0"/>
              </a:rPr>
              <a:t>v1|</a:t>
            </a:r>
            <a:r>
              <a:rPr lang="en-US" altLang="en-US" sz="2400" b="1" dirty="0" smtClean="0">
                <a:latin typeface="Times New Roman" panose="02020603050405020304" pitchFamily="18" charset="0"/>
                <a:cs typeface="Times New Roman" panose="02020603050405020304" pitchFamily="18" charset="0"/>
                <a:sym typeface="Symbol" pitchFamily="18" charset="2"/>
              </a:rPr>
              <a:t></a:t>
            </a:r>
            <a:r>
              <a:rPr lang="en-US" altLang="en-US" sz="2400" dirty="0" smtClean="0">
                <a:latin typeface="Times New Roman" panose="02020603050405020304" pitchFamily="18" charset="0"/>
                <a:cs typeface="Times New Roman" panose="02020603050405020304" pitchFamily="18" charset="0"/>
                <a:sym typeface="Symbol" pitchFamily="18" charset="2"/>
              </a:rPr>
              <a:t>|</a:t>
            </a:r>
            <a:r>
              <a:rPr lang="en-US" altLang="en-US" sz="2400" b="1" dirty="0" smtClean="0">
                <a:latin typeface="Times New Roman" panose="02020603050405020304" pitchFamily="18" charset="0"/>
                <a:cs typeface="Times New Roman" panose="02020603050405020304" pitchFamily="18" charset="0"/>
                <a:sym typeface="Symbol" pitchFamily="18" charset="2"/>
              </a:rPr>
              <a:t>v2|</a:t>
            </a:r>
            <a:r>
              <a:rPr lang="en-US" altLang="en-US" sz="2400" dirty="0" smtClean="0">
                <a:latin typeface="Times New Roman" panose="02020603050405020304" pitchFamily="18" charset="0"/>
                <a:cs typeface="Times New Roman" panose="02020603050405020304" pitchFamily="18" charset="0"/>
                <a:sym typeface="Symbol" pitchFamily="18" charset="2"/>
              </a:rPr>
              <a:t>cos</a:t>
            </a:r>
            <a:r>
              <a:rPr lang="en-US" altLang="en-US" sz="2400" dirty="0" smtClean="0">
                <a:cs typeface="Times New Roman" pitchFamily="18" charset="0"/>
                <a:sym typeface="Symbol" pitchFamily="18" charset="2"/>
              </a:rPr>
              <a:t></a:t>
            </a:r>
          </a:p>
          <a:p>
            <a:pPr>
              <a:lnSpc>
                <a:spcPct val="90000"/>
              </a:lnSpc>
            </a:pPr>
            <a:r>
              <a:rPr lang="hu-HU" altLang="en-US" sz="2800" dirty="0" smtClean="0">
                <a:cs typeface="Times New Roman" pitchFamily="18" charset="0"/>
                <a:sym typeface="Symbol" pitchFamily="18" charset="2"/>
              </a:rPr>
              <a:t>Jelentés</a:t>
            </a:r>
            <a:endParaRPr lang="en-US" altLang="en-US" sz="2800" dirty="0" smtClean="0">
              <a:cs typeface="Times New Roman" pitchFamily="18" charset="0"/>
              <a:sym typeface="Symbol" pitchFamily="18" charset="2"/>
            </a:endParaRPr>
          </a:p>
          <a:p>
            <a:pPr lvl="1">
              <a:lnSpc>
                <a:spcPct val="90000"/>
              </a:lnSpc>
              <a:buFontTx/>
              <a:buNone/>
            </a:pPr>
            <a:r>
              <a:rPr lang="hu-HU" altLang="en-US" sz="2400" u="sng" dirty="0" smtClean="0">
                <a:cs typeface="Times New Roman" pitchFamily="18" charset="0"/>
                <a:sym typeface="Symbol" pitchFamily="18" charset="2"/>
              </a:rPr>
              <a:t>Egyik vektor vetülete a másikra</a:t>
            </a:r>
            <a:r>
              <a:rPr lang="en-US" altLang="en-US" sz="2400" dirty="0" smtClean="0">
                <a:cs typeface="Times New Roman" pitchFamily="18" charset="0"/>
                <a:sym typeface="Symbol" pitchFamily="18" charset="2"/>
              </a:rPr>
              <a:t> * </a:t>
            </a:r>
            <a:r>
              <a:rPr lang="hu-HU" altLang="en-US" sz="2400" dirty="0" smtClean="0">
                <a:cs typeface="Times New Roman" pitchFamily="18" charset="0"/>
                <a:sym typeface="Symbol" pitchFamily="18" charset="2"/>
              </a:rPr>
              <a:t>másik hossza</a:t>
            </a:r>
            <a:endParaRPr lang="en-US" altLang="en-US" sz="2400" dirty="0" smtClean="0">
              <a:cs typeface="Times New Roman" pitchFamily="18" charset="0"/>
              <a:sym typeface="Symbol" pitchFamily="18" charset="2"/>
            </a:endParaRPr>
          </a:p>
          <a:p>
            <a:pPr>
              <a:lnSpc>
                <a:spcPct val="90000"/>
              </a:lnSpc>
            </a:pPr>
            <a:r>
              <a:rPr lang="hu-HU" altLang="en-US" sz="2800" dirty="0" smtClean="0">
                <a:cs typeface="Times New Roman" pitchFamily="18" charset="0"/>
                <a:sym typeface="Symbol" pitchFamily="18" charset="2"/>
              </a:rPr>
              <a:t>Tulajdonság</a:t>
            </a:r>
            <a:endParaRPr lang="en-US" altLang="en-US" sz="2800" dirty="0" smtClean="0">
              <a:cs typeface="Times New Roman" pitchFamily="18" charset="0"/>
              <a:sym typeface="Symbol" pitchFamily="18" charset="2"/>
            </a:endParaRPr>
          </a:p>
          <a:p>
            <a:pPr lvl="1">
              <a:lnSpc>
                <a:spcPct val="90000"/>
              </a:lnSpc>
              <a:buFontTx/>
              <a:buNone/>
            </a:pPr>
            <a:r>
              <a:rPr lang="hu-HU" altLang="en-US" sz="2400" b="1" u="sng" dirty="0" smtClean="0">
                <a:cs typeface="Times New Roman" pitchFamily="18" charset="0"/>
                <a:sym typeface="Symbol" pitchFamily="18" charset="2"/>
              </a:rPr>
              <a:t>Nem asszociatív</a:t>
            </a:r>
            <a:r>
              <a:rPr lang="en-US" altLang="en-US" sz="2400" b="1" u="sng" dirty="0" smtClean="0">
                <a:cs typeface="Times New Roman" pitchFamily="18" charset="0"/>
                <a:sym typeface="Symbol" pitchFamily="18" charset="2"/>
              </a:rPr>
              <a:t>!!!</a:t>
            </a:r>
            <a:endParaRPr lang="hu-HU" altLang="en-US" sz="2400" b="1" u="sng" dirty="0" smtClean="0">
              <a:cs typeface="Times New Roman" pitchFamily="18" charset="0"/>
              <a:sym typeface="Symbol" pitchFamily="18" charset="2"/>
            </a:endParaRPr>
          </a:p>
          <a:p>
            <a:pPr lvl="1">
              <a:lnSpc>
                <a:spcPct val="90000"/>
              </a:lnSpc>
              <a:buFontTx/>
              <a:buNone/>
            </a:pPr>
            <a:r>
              <a:rPr lang="hu-HU" altLang="en-US" sz="2400" dirty="0" smtClean="0">
                <a:cs typeface="Times New Roman" pitchFamily="18" charset="0"/>
                <a:sym typeface="Symbol" pitchFamily="18" charset="2"/>
              </a:rPr>
              <a:t>K</a:t>
            </a:r>
            <a:r>
              <a:rPr lang="en-US" altLang="en-US" sz="2400" dirty="0" err="1" smtClean="0">
                <a:cs typeface="Times New Roman" pitchFamily="18" charset="0"/>
                <a:sym typeface="Symbol" pitchFamily="18" charset="2"/>
              </a:rPr>
              <a:t>ommutat</a:t>
            </a:r>
            <a:r>
              <a:rPr lang="hu-HU" altLang="en-US" sz="2400" dirty="0" smtClean="0">
                <a:cs typeface="Times New Roman" pitchFamily="18" charset="0"/>
                <a:sym typeface="Symbol" pitchFamily="18" charset="2"/>
              </a:rPr>
              <a:t>ív</a:t>
            </a:r>
            <a:endParaRPr lang="en-US" altLang="en-US" sz="2400" dirty="0" smtClean="0">
              <a:cs typeface="Times New Roman" pitchFamily="18" charset="0"/>
              <a:sym typeface="Symbol" pitchFamily="18" charset="2"/>
            </a:endParaRPr>
          </a:p>
          <a:p>
            <a:pPr lvl="1">
              <a:lnSpc>
                <a:spcPct val="90000"/>
              </a:lnSpc>
              <a:buFontTx/>
              <a:buNone/>
            </a:pPr>
            <a:r>
              <a:rPr lang="en-US" altLang="en-US" sz="2400" b="1" dirty="0" smtClean="0">
                <a:cs typeface="Times New Roman" pitchFamily="18" charset="0"/>
              </a:rPr>
              <a:t>	</a:t>
            </a:r>
            <a:r>
              <a:rPr lang="en-US" altLang="en-US" sz="2400" b="1" dirty="0" smtClean="0">
                <a:latin typeface="Times New Roman" panose="02020603050405020304" pitchFamily="18" charset="0"/>
                <a:cs typeface="Times New Roman" panose="02020603050405020304" pitchFamily="18" charset="0"/>
              </a:rPr>
              <a:t>v1</a:t>
            </a:r>
            <a:r>
              <a:rPr lang="en-US" altLang="en-US" sz="2400" b="1" dirty="0" smtClean="0">
                <a:latin typeface="Times New Roman" panose="02020603050405020304" pitchFamily="18" charset="0"/>
                <a:cs typeface="Times New Roman" panose="02020603050405020304" pitchFamily="18" charset="0"/>
                <a:sym typeface="Symbol" pitchFamily="18" charset="2"/>
              </a:rPr>
              <a:t>v2 = </a:t>
            </a:r>
            <a:r>
              <a:rPr lang="en-US" altLang="en-US" sz="2400" b="1" dirty="0" smtClean="0">
                <a:latin typeface="Times New Roman" panose="02020603050405020304" pitchFamily="18" charset="0"/>
                <a:cs typeface="Times New Roman" panose="02020603050405020304" pitchFamily="18" charset="0"/>
              </a:rPr>
              <a:t>v2</a:t>
            </a:r>
            <a:r>
              <a:rPr lang="en-US" altLang="en-US" sz="2400" dirty="0" smtClean="0">
                <a:latin typeface="Times New Roman" panose="02020603050405020304" pitchFamily="18" charset="0"/>
                <a:cs typeface="Times New Roman" panose="02020603050405020304" pitchFamily="18" charset="0"/>
                <a:sym typeface="Symbol" pitchFamily="18" charset="2"/>
              </a:rPr>
              <a:t></a:t>
            </a:r>
            <a:r>
              <a:rPr lang="en-US" altLang="en-US" sz="2400" b="1" dirty="0" smtClean="0">
                <a:latin typeface="Times New Roman" panose="02020603050405020304" pitchFamily="18" charset="0"/>
                <a:cs typeface="Times New Roman" panose="02020603050405020304" pitchFamily="18" charset="0"/>
                <a:sym typeface="Symbol" pitchFamily="18" charset="2"/>
              </a:rPr>
              <a:t>v1 </a:t>
            </a:r>
          </a:p>
          <a:p>
            <a:pPr lvl="1">
              <a:lnSpc>
                <a:spcPct val="90000"/>
              </a:lnSpc>
              <a:buFontTx/>
              <a:buNone/>
            </a:pPr>
            <a:endParaRPr lang="en-US" altLang="en-US" sz="800" dirty="0" smtClean="0">
              <a:cs typeface="Times New Roman" pitchFamily="18" charset="0"/>
              <a:sym typeface="Symbol" pitchFamily="18" charset="2"/>
            </a:endParaRPr>
          </a:p>
          <a:p>
            <a:pPr lvl="1">
              <a:lnSpc>
                <a:spcPct val="90000"/>
              </a:lnSpc>
              <a:buFontTx/>
              <a:buNone/>
            </a:pPr>
            <a:r>
              <a:rPr lang="en-US" altLang="en-US" sz="2400" dirty="0" smtClean="0">
                <a:cs typeface="Times New Roman" pitchFamily="18" charset="0"/>
                <a:sym typeface="Symbol" pitchFamily="18" charset="2"/>
              </a:rPr>
              <a:t>Dis</a:t>
            </a:r>
            <a:r>
              <a:rPr lang="hu-HU" altLang="en-US" sz="2400" dirty="0" smtClean="0">
                <a:cs typeface="Times New Roman" pitchFamily="18" charset="0"/>
                <a:sym typeface="Symbol" pitchFamily="18" charset="2"/>
              </a:rPr>
              <a:t>z</a:t>
            </a:r>
            <a:r>
              <a:rPr lang="en-US" altLang="en-US" sz="2400" dirty="0" err="1" smtClean="0">
                <a:cs typeface="Times New Roman" pitchFamily="18" charset="0"/>
                <a:sym typeface="Symbol" pitchFamily="18" charset="2"/>
              </a:rPr>
              <a:t>tribut</a:t>
            </a:r>
            <a:r>
              <a:rPr lang="hu-HU" altLang="en-US" sz="2400" dirty="0" smtClean="0">
                <a:cs typeface="Times New Roman" pitchFamily="18" charset="0"/>
                <a:sym typeface="Symbol" pitchFamily="18" charset="2"/>
              </a:rPr>
              <a:t>ív az összeadással</a:t>
            </a:r>
          </a:p>
          <a:p>
            <a:pPr lvl="1">
              <a:lnSpc>
                <a:spcPct val="90000"/>
              </a:lnSpc>
              <a:buFontTx/>
              <a:buNone/>
            </a:pPr>
            <a:r>
              <a:rPr lang="en-US" altLang="en-US" sz="2400" b="1" dirty="0" smtClean="0">
                <a:cs typeface="Times New Roman" pitchFamily="18" charset="0"/>
              </a:rPr>
              <a:t>   	</a:t>
            </a:r>
            <a:r>
              <a:rPr lang="en-US" altLang="en-US" sz="2400" b="1" dirty="0" smtClean="0">
                <a:latin typeface="Times New Roman" panose="02020603050405020304" pitchFamily="18" charset="0"/>
                <a:cs typeface="Times New Roman" panose="02020603050405020304" pitchFamily="18" charset="0"/>
              </a:rPr>
              <a:t>v3</a:t>
            </a:r>
            <a:r>
              <a:rPr lang="en-US" altLang="en-US" sz="2400" b="1" dirty="0" smtClean="0">
                <a:latin typeface="Times New Roman" panose="02020603050405020304" pitchFamily="18" charset="0"/>
                <a:cs typeface="Times New Roman" panose="02020603050405020304" pitchFamily="18" charset="0"/>
                <a:sym typeface="Symbol" pitchFamily="18" charset="2"/>
              </a:rPr>
              <a:t>(v2+v1) = </a:t>
            </a:r>
            <a:r>
              <a:rPr lang="en-US" altLang="en-US" sz="2400" b="1" dirty="0" smtClean="0">
                <a:latin typeface="Times New Roman" panose="02020603050405020304" pitchFamily="18" charset="0"/>
                <a:cs typeface="Times New Roman" panose="02020603050405020304" pitchFamily="18" charset="0"/>
              </a:rPr>
              <a:t>v3</a:t>
            </a:r>
            <a:r>
              <a:rPr lang="en-US" altLang="en-US" sz="2400" b="1" dirty="0" smtClean="0">
                <a:latin typeface="Times New Roman" panose="02020603050405020304" pitchFamily="18" charset="0"/>
                <a:cs typeface="Times New Roman" panose="02020603050405020304" pitchFamily="18" charset="0"/>
                <a:sym typeface="Symbol" pitchFamily="18" charset="2"/>
              </a:rPr>
              <a:t>v2 + </a:t>
            </a:r>
            <a:r>
              <a:rPr lang="en-US" altLang="en-US" sz="2400" b="1" dirty="0" smtClean="0">
                <a:latin typeface="Times New Roman" panose="02020603050405020304" pitchFamily="18" charset="0"/>
                <a:cs typeface="Times New Roman" panose="02020603050405020304" pitchFamily="18" charset="0"/>
              </a:rPr>
              <a:t>v3</a:t>
            </a:r>
            <a:r>
              <a:rPr lang="en-US" altLang="en-US" sz="2400" b="1" dirty="0" smtClean="0">
                <a:latin typeface="Times New Roman" panose="02020603050405020304" pitchFamily="18" charset="0"/>
                <a:cs typeface="Times New Roman" panose="02020603050405020304" pitchFamily="18" charset="0"/>
                <a:sym typeface="Symbol" pitchFamily="18" charset="2"/>
              </a:rPr>
              <a:t>v1</a:t>
            </a:r>
          </a:p>
          <a:p>
            <a:pPr lvl="1">
              <a:lnSpc>
                <a:spcPct val="90000"/>
              </a:lnSpc>
              <a:buFontTx/>
              <a:buNone/>
            </a:pPr>
            <a:endParaRPr lang="en-US" altLang="en-US" sz="800" b="1" dirty="0" smtClean="0">
              <a:cs typeface="Times New Roman" pitchFamily="18" charset="0"/>
              <a:sym typeface="Symbol" pitchFamily="18" charset="2"/>
            </a:endParaRPr>
          </a:p>
          <a:p>
            <a:pPr lvl="1">
              <a:lnSpc>
                <a:spcPct val="90000"/>
              </a:lnSpc>
              <a:buFontTx/>
              <a:buNone/>
            </a:pPr>
            <a:r>
              <a:rPr lang="en-US" altLang="en-US" sz="2400" b="1" dirty="0" smtClean="0">
                <a:cs typeface="Times New Roman" pitchFamily="18" charset="0"/>
              </a:rPr>
              <a:t>	</a:t>
            </a:r>
            <a:r>
              <a:rPr lang="en-US" altLang="en-US" sz="2400" b="1" dirty="0" err="1" smtClean="0">
                <a:latin typeface="Times New Roman" panose="02020603050405020304" pitchFamily="18" charset="0"/>
                <a:cs typeface="Times New Roman" panose="02020603050405020304" pitchFamily="18" charset="0"/>
              </a:rPr>
              <a:t>v</a:t>
            </a:r>
            <a:r>
              <a:rPr lang="en-US" altLang="en-US" sz="2400" dirty="0" err="1" smtClean="0">
                <a:latin typeface="Times New Roman" panose="02020603050405020304" pitchFamily="18" charset="0"/>
                <a:cs typeface="Times New Roman" panose="02020603050405020304" pitchFamily="18" charset="0"/>
                <a:sym typeface="Symbol" pitchFamily="18" charset="2"/>
              </a:rPr>
              <a:t></a:t>
            </a:r>
            <a:r>
              <a:rPr lang="en-US" altLang="en-US" sz="2400" b="1" dirty="0" err="1" smtClean="0">
                <a:latin typeface="Times New Roman" panose="02020603050405020304" pitchFamily="18" charset="0"/>
                <a:cs typeface="Times New Roman" panose="02020603050405020304" pitchFamily="18" charset="0"/>
                <a:sym typeface="Symbol" pitchFamily="18" charset="2"/>
              </a:rPr>
              <a:t>v</a:t>
            </a:r>
            <a:r>
              <a:rPr lang="en-US" altLang="en-US" sz="2400" b="1" dirty="0" smtClean="0">
                <a:latin typeface="Times New Roman" panose="02020603050405020304" pitchFamily="18" charset="0"/>
                <a:cs typeface="Times New Roman" panose="02020603050405020304" pitchFamily="18" charset="0"/>
                <a:sym typeface="Symbol" pitchFamily="18" charset="2"/>
              </a:rPr>
              <a:t> = |</a:t>
            </a:r>
            <a:r>
              <a:rPr lang="en-US" altLang="en-US" sz="2400" b="1" dirty="0" smtClean="0">
                <a:latin typeface="Times New Roman" panose="02020603050405020304" pitchFamily="18" charset="0"/>
                <a:cs typeface="Times New Roman" panose="02020603050405020304" pitchFamily="18" charset="0"/>
              </a:rPr>
              <a:t>v|</a:t>
            </a:r>
            <a:r>
              <a:rPr lang="en-US" altLang="en-US" sz="2400" b="1" baseline="30000" dirty="0" smtClean="0">
                <a:latin typeface="Times New Roman" panose="02020603050405020304" pitchFamily="18" charset="0"/>
                <a:cs typeface="Times New Roman" panose="02020603050405020304" pitchFamily="18" charset="0"/>
              </a:rPr>
              <a:t>2</a:t>
            </a:r>
          </a:p>
          <a:p>
            <a:pPr lvl="1">
              <a:lnSpc>
                <a:spcPct val="90000"/>
              </a:lnSpc>
              <a:buFontTx/>
              <a:buNone/>
            </a:pPr>
            <a:endParaRPr lang="en-US" altLang="en-US" sz="800" b="1" baseline="30000" dirty="0" smtClean="0">
              <a:cs typeface="Times New Roman" pitchFamily="18" charset="0"/>
            </a:endParaRPr>
          </a:p>
          <a:p>
            <a:pPr lvl="1">
              <a:lnSpc>
                <a:spcPct val="90000"/>
              </a:lnSpc>
              <a:buFontTx/>
              <a:buNone/>
            </a:pPr>
            <a:r>
              <a:rPr lang="hu-HU" altLang="en-US" sz="2400" b="1" dirty="0" smtClean="0">
                <a:cs typeface="Times New Roman" pitchFamily="18" charset="0"/>
              </a:rPr>
              <a:t>Két vektor merőleges ha a skalárszorzatuk zérus</a:t>
            </a:r>
            <a:endParaRPr lang="en-US" altLang="en-US" sz="2400" b="1" dirty="0" smtClean="0">
              <a:cs typeface="Times New Roman" pitchFamily="18" charset="0"/>
            </a:endParaRPr>
          </a:p>
        </p:txBody>
      </p:sp>
      <p:sp>
        <p:nvSpPr>
          <p:cNvPr id="8196" name="Line 4"/>
          <p:cNvSpPr>
            <a:spLocks noChangeShapeType="1"/>
          </p:cNvSpPr>
          <p:nvPr/>
        </p:nvSpPr>
        <p:spPr bwMode="auto">
          <a:xfrm flipV="1">
            <a:off x="6518275" y="981075"/>
            <a:ext cx="933450" cy="10795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197" name="Line 10"/>
          <p:cNvSpPr>
            <a:spLocks noChangeShapeType="1"/>
          </p:cNvSpPr>
          <p:nvPr/>
        </p:nvSpPr>
        <p:spPr bwMode="auto">
          <a:xfrm flipV="1">
            <a:off x="6516688" y="2060575"/>
            <a:ext cx="2016125"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198" name="Rectangle 11"/>
          <p:cNvSpPr>
            <a:spLocks noChangeArrowheads="1"/>
          </p:cNvSpPr>
          <p:nvPr/>
        </p:nvSpPr>
        <p:spPr bwMode="auto">
          <a:xfrm>
            <a:off x="6804025" y="1557338"/>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sym typeface="Symbol" pitchFamily="18" charset="2"/>
              </a:rPr>
              <a:t></a:t>
            </a:r>
            <a:endParaRPr lang="hu-HU" altLang="en-US">
              <a:sym typeface="Symbol" pitchFamily="18" charset="2"/>
            </a:endParaRPr>
          </a:p>
        </p:txBody>
      </p:sp>
      <p:sp>
        <p:nvSpPr>
          <p:cNvPr id="8199" name="Line 13"/>
          <p:cNvSpPr>
            <a:spLocks noChangeShapeType="1"/>
          </p:cNvSpPr>
          <p:nvPr/>
        </p:nvSpPr>
        <p:spPr bwMode="auto">
          <a:xfrm>
            <a:off x="7451725" y="981075"/>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8200" name="Rectangle 14"/>
          <p:cNvSpPr>
            <a:spLocks noChangeArrowheads="1"/>
          </p:cNvSpPr>
          <p:nvPr/>
        </p:nvSpPr>
        <p:spPr bwMode="auto">
          <a:xfrm>
            <a:off x="6443663" y="981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t>v1</a:t>
            </a:r>
          </a:p>
        </p:txBody>
      </p:sp>
      <p:sp>
        <p:nvSpPr>
          <p:cNvPr id="8201" name="Rectangle 15"/>
          <p:cNvSpPr>
            <a:spLocks noChangeArrowheads="1"/>
          </p:cNvSpPr>
          <p:nvPr/>
        </p:nvSpPr>
        <p:spPr bwMode="auto">
          <a:xfrm>
            <a:off x="8316913" y="1412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sym typeface="Symbol" pitchFamily="18" charset="2"/>
              </a:rPr>
              <a:t>v2</a:t>
            </a:r>
          </a:p>
        </p:txBody>
      </p:sp>
      <p:sp>
        <p:nvSpPr>
          <p:cNvPr id="8202" name="Line 16"/>
          <p:cNvSpPr>
            <a:spLocks noChangeShapeType="1"/>
          </p:cNvSpPr>
          <p:nvPr/>
        </p:nvSpPr>
        <p:spPr bwMode="auto">
          <a:xfrm flipV="1">
            <a:off x="6516688" y="2276475"/>
            <a:ext cx="935037" cy="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hu-HU"/>
          </a:p>
        </p:txBody>
      </p:sp>
      <p:sp>
        <p:nvSpPr>
          <p:cNvPr id="8203" name="Rectangle 17"/>
          <p:cNvSpPr>
            <a:spLocks noChangeArrowheads="1"/>
          </p:cNvSpPr>
          <p:nvPr/>
        </p:nvSpPr>
        <p:spPr bwMode="auto">
          <a:xfrm>
            <a:off x="6445250" y="2276475"/>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a:sym typeface="Symbol" pitchFamily="18" charset="2"/>
              </a:rPr>
              <a:t>|</a:t>
            </a:r>
            <a:r>
              <a:rPr lang="hu-HU" altLang="en-US" b="1"/>
              <a:t>v1</a:t>
            </a:r>
            <a:r>
              <a:rPr lang="en-US" altLang="en-US" b="1"/>
              <a:t>|</a:t>
            </a:r>
            <a:r>
              <a:rPr lang="hu-HU" altLang="en-US">
                <a:sym typeface="Symbol" pitchFamily="18" charset="2"/>
              </a:rPr>
              <a:t></a:t>
            </a:r>
            <a:r>
              <a:rPr lang="en-US" altLang="en-US">
                <a:sym typeface="Symbol" pitchFamily="18" charset="2"/>
              </a:rPr>
              <a:t>cos</a:t>
            </a:r>
            <a:endParaRPr lang="hu-HU" altLang="en-US">
              <a:sym typeface="Symbol" pitchFamily="18" charset="2"/>
            </a:endParaRPr>
          </a:p>
        </p:txBody>
      </p:sp>
      <p:sp>
        <p:nvSpPr>
          <p:cNvPr id="8204" name="Line 18"/>
          <p:cNvSpPr>
            <a:spLocks noChangeShapeType="1"/>
          </p:cNvSpPr>
          <p:nvPr/>
        </p:nvSpPr>
        <p:spPr bwMode="auto">
          <a:xfrm flipV="1">
            <a:off x="5942013" y="3789363"/>
            <a:ext cx="933450" cy="10795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205" name="Line 19"/>
          <p:cNvSpPr>
            <a:spLocks noChangeShapeType="1"/>
          </p:cNvSpPr>
          <p:nvPr/>
        </p:nvSpPr>
        <p:spPr bwMode="auto">
          <a:xfrm flipV="1">
            <a:off x="5940425" y="4868863"/>
            <a:ext cx="2016125"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206" name="Rectangle 20"/>
          <p:cNvSpPr>
            <a:spLocks noChangeArrowheads="1"/>
          </p:cNvSpPr>
          <p:nvPr/>
        </p:nvSpPr>
        <p:spPr bwMode="auto">
          <a:xfrm>
            <a:off x="6227763" y="4365625"/>
            <a:ext cx="37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sym typeface="Symbol" pitchFamily="18" charset="2"/>
              </a:rPr>
              <a:t></a:t>
            </a:r>
            <a:endParaRPr lang="hu-HU" altLang="en-US">
              <a:sym typeface="Symbol" pitchFamily="18" charset="2"/>
            </a:endParaRPr>
          </a:p>
        </p:txBody>
      </p:sp>
      <p:sp>
        <p:nvSpPr>
          <p:cNvPr id="8207" name="Line 21"/>
          <p:cNvSpPr>
            <a:spLocks noChangeShapeType="1"/>
          </p:cNvSpPr>
          <p:nvPr/>
        </p:nvSpPr>
        <p:spPr bwMode="auto">
          <a:xfrm>
            <a:off x="6875463" y="3789363"/>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8208" name="Rectangle 22"/>
          <p:cNvSpPr>
            <a:spLocks noChangeArrowheads="1"/>
          </p:cNvSpPr>
          <p:nvPr/>
        </p:nvSpPr>
        <p:spPr bwMode="auto">
          <a:xfrm>
            <a:off x="5867400" y="37893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t>v1</a:t>
            </a:r>
          </a:p>
        </p:txBody>
      </p:sp>
      <p:sp>
        <p:nvSpPr>
          <p:cNvPr id="8209" name="Rectangle 23"/>
          <p:cNvSpPr>
            <a:spLocks noChangeArrowheads="1"/>
          </p:cNvSpPr>
          <p:nvPr/>
        </p:nvSpPr>
        <p:spPr bwMode="auto">
          <a:xfrm>
            <a:off x="7164388" y="3140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sym typeface="Symbol" pitchFamily="18" charset="2"/>
              </a:rPr>
              <a:t>v2</a:t>
            </a:r>
          </a:p>
        </p:txBody>
      </p:sp>
      <p:sp>
        <p:nvSpPr>
          <p:cNvPr id="8210" name="Line 24"/>
          <p:cNvSpPr>
            <a:spLocks noChangeShapeType="1"/>
          </p:cNvSpPr>
          <p:nvPr/>
        </p:nvSpPr>
        <p:spPr bwMode="auto">
          <a:xfrm flipV="1">
            <a:off x="5940425" y="5084763"/>
            <a:ext cx="935038" cy="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hu-HU"/>
          </a:p>
        </p:txBody>
      </p:sp>
      <p:sp>
        <p:nvSpPr>
          <p:cNvPr id="8211" name="Rectangle 25"/>
          <p:cNvSpPr>
            <a:spLocks noChangeArrowheads="1"/>
          </p:cNvSpPr>
          <p:nvPr/>
        </p:nvSpPr>
        <p:spPr bwMode="auto">
          <a:xfrm>
            <a:off x="5868988" y="5084763"/>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a:sym typeface="Symbol" pitchFamily="18" charset="2"/>
              </a:rPr>
              <a:t>|</a:t>
            </a:r>
            <a:r>
              <a:rPr lang="hu-HU" altLang="en-US" b="1"/>
              <a:t>v1</a:t>
            </a:r>
            <a:r>
              <a:rPr lang="en-US" altLang="en-US" b="1"/>
              <a:t>|</a:t>
            </a:r>
            <a:r>
              <a:rPr lang="hu-HU" altLang="en-US">
                <a:sym typeface="Symbol" pitchFamily="18" charset="2"/>
              </a:rPr>
              <a:t></a:t>
            </a:r>
            <a:r>
              <a:rPr lang="en-US" altLang="en-US">
                <a:sym typeface="Symbol" pitchFamily="18" charset="2"/>
              </a:rPr>
              <a:t>cos</a:t>
            </a:r>
            <a:endParaRPr lang="hu-HU" altLang="en-US">
              <a:sym typeface="Symbol" pitchFamily="18" charset="2"/>
            </a:endParaRPr>
          </a:p>
        </p:txBody>
      </p:sp>
      <p:sp>
        <p:nvSpPr>
          <p:cNvPr id="8212" name="Line 26"/>
          <p:cNvSpPr>
            <a:spLocks noChangeShapeType="1"/>
          </p:cNvSpPr>
          <p:nvPr/>
        </p:nvSpPr>
        <p:spPr bwMode="auto">
          <a:xfrm flipV="1">
            <a:off x="6877050" y="3643313"/>
            <a:ext cx="863600" cy="14446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8213" name="Line 27"/>
          <p:cNvSpPr>
            <a:spLocks noChangeShapeType="1"/>
          </p:cNvSpPr>
          <p:nvPr/>
        </p:nvSpPr>
        <p:spPr bwMode="auto">
          <a:xfrm>
            <a:off x="7740650" y="3643313"/>
            <a:ext cx="0" cy="12255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8214" name="Rectangle 28"/>
          <p:cNvSpPr>
            <a:spLocks noChangeArrowheads="1"/>
          </p:cNvSpPr>
          <p:nvPr/>
        </p:nvSpPr>
        <p:spPr bwMode="auto">
          <a:xfrm>
            <a:off x="8027988" y="4724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sym typeface="Symbol" pitchFamily="18" charset="2"/>
              </a:rPr>
              <a:t>v</a:t>
            </a:r>
            <a:r>
              <a:rPr lang="en-GB" altLang="en-US" b="1">
                <a:sym typeface="Symbol" pitchFamily="18" charset="2"/>
              </a:rPr>
              <a:t>3</a:t>
            </a:r>
            <a:endParaRPr lang="hu-HU" altLang="en-US" b="1">
              <a:sym typeface="Symbol" pitchFamily="18" charset="2"/>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Freeform 27"/>
          <p:cNvSpPr>
            <a:spLocks/>
          </p:cNvSpPr>
          <p:nvPr/>
        </p:nvSpPr>
        <p:spPr bwMode="auto">
          <a:xfrm>
            <a:off x="6372225" y="1409700"/>
            <a:ext cx="2479675" cy="1155700"/>
          </a:xfrm>
          <a:custGeom>
            <a:avLst/>
            <a:gdLst>
              <a:gd name="T0" fmla="*/ 2147483647 w 2061"/>
              <a:gd name="T1" fmla="*/ 2147483647 h 728"/>
              <a:gd name="T2" fmla="*/ 0 w 2061"/>
              <a:gd name="T3" fmla="*/ 2147483647 h 728"/>
              <a:gd name="T4" fmla="*/ 2147483647 w 2061"/>
              <a:gd name="T5" fmla="*/ 2147483647 h 728"/>
              <a:gd name="T6" fmla="*/ 2147483647 w 2061"/>
              <a:gd name="T7" fmla="*/ 0 h 728"/>
              <a:gd name="T8" fmla="*/ 2147483647 w 2061"/>
              <a:gd name="T9" fmla="*/ 2147483647 h 728"/>
              <a:gd name="T10" fmla="*/ 0 60000 65536"/>
              <a:gd name="T11" fmla="*/ 0 60000 65536"/>
              <a:gd name="T12" fmla="*/ 0 60000 65536"/>
              <a:gd name="T13" fmla="*/ 0 60000 65536"/>
              <a:gd name="T14" fmla="*/ 0 60000 65536"/>
              <a:gd name="T15" fmla="*/ 0 w 2061"/>
              <a:gd name="T16" fmla="*/ 0 h 728"/>
              <a:gd name="T17" fmla="*/ 2061 w 2061"/>
              <a:gd name="T18" fmla="*/ 728 h 728"/>
            </a:gdLst>
            <a:ahLst/>
            <a:cxnLst>
              <a:cxn ang="T10">
                <a:pos x="T0" y="T1"/>
              </a:cxn>
              <a:cxn ang="T11">
                <a:pos x="T2" y="T3"/>
              </a:cxn>
              <a:cxn ang="T12">
                <a:pos x="T4" y="T5"/>
              </a:cxn>
              <a:cxn ang="T13">
                <a:pos x="T6" y="T7"/>
              </a:cxn>
              <a:cxn ang="T14">
                <a:pos x="T8" y="T9"/>
              </a:cxn>
            </a:cxnLst>
            <a:rect l="T15" t="T16" r="T17" b="T18"/>
            <a:pathLst>
              <a:path w="2061" h="728">
                <a:moveTo>
                  <a:pt x="454" y="3"/>
                </a:moveTo>
                <a:lnTo>
                  <a:pt x="0" y="728"/>
                </a:lnTo>
                <a:lnTo>
                  <a:pt x="1724" y="728"/>
                </a:lnTo>
                <a:lnTo>
                  <a:pt x="2061" y="0"/>
                </a:lnTo>
                <a:lnTo>
                  <a:pt x="454" y="3"/>
                </a:lnTo>
                <a:close/>
              </a:path>
            </a:pathLst>
          </a:custGeom>
          <a:solidFill>
            <a:schemeClr val="bg2"/>
          </a:solidFill>
          <a:ln w="12700">
            <a:solidFill>
              <a:schemeClr val="tx1"/>
            </a:solidFill>
            <a:round/>
            <a:headEnd/>
            <a:tailEnd/>
          </a:ln>
        </p:spPr>
        <p:txBody>
          <a:bodyPr/>
          <a:lstStyle/>
          <a:p>
            <a:endParaRPr lang="hu-HU"/>
          </a:p>
        </p:txBody>
      </p:sp>
      <p:sp>
        <p:nvSpPr>
          <p:cNvPr id="344093" name="Freeform 29"/>
          <p:cNvSpPr>
            <a:spLocks/>
          </p:cNvSpPr>
          <p:nvPr/>
        </p:nvSpPr>
        <p:spPr bwMode="auto">
          <a:xfrm>
            <a:off x="7235825" y="1627188"/>
            <a:ext cx="1370013" cy="793750"/>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solidFill>
          <a:ln w="12700">
            <a:solidFill>
              <a:schemeClr val="tx1"/>
            </a:solidFill>
            <a:round/>
            <a:headEnd/>
            <a:tailEnd/>
          </a:ln>
        </p:spPr>
        <p:txBody>
          <a:bodyPr/>
          <a:lstStyle/>
          <a:p>
            <a:endParaRPr lang="hu-HU"/>
          </a:p>
        </p:txBody>
      </p:sp>
      <p:sp>
        <p:nvSpPr>
          <p:cNvPr id="9221" name="Rectangle 5"/>
          <p:cNvSpPr>
            <a:spLocks noChangeArrowheads="1"/>
          </p:cNvSpPr>
          <p:nvPr/>
        </p:nvSpPr>
        <p:spPr bwMode="auto">
          <a:xfrm>
            <a:off x="539750" y="1084263"/>
            <a:ext cx="8353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80000"/>
              </a:lnSpc>
              <a:spcBef>
                <a:spcPct val="20000"/>
              </a:spcBef>
              <a:buClr>
                <a:schemeClr val="accent2"/>
              </a:buClr>
              <a:buSzPct val="75000"/>
              <a:buFont typeface="Monotype Sorts" pitchFamily="2" charset="2"/>
              <a:buChar char="l"/>
            </a:pPr>
            <a:r>
              <a:rPr lang="en-US" altLang="en-US" sz="2800" dirty="0" err="1">
                <a:latin typeface="+mn-lt"/>
              </a:rPr>
              <a:t>Defin</a:t>
            </a:r>
            <a:r>
              <a:rPr lang="hu-HU" altLang="en-US" sz="2800" dirty="0" err="1">
                <a:latin typeface="+mn-lt"/>
              </a:rPr>
              <a:t>íció</a:t>
            </a:r>
            <a:endParaRPr lang="hu-HU" altLang="en-US" sz="2800" dirty="0">
              <a:latin typeface="+mn-lt"/>
            </a:endParaRPr>
          </a:p>
          <a:p>
            <a:pPr lvl="1" algn="l">
              <a:lnSpc>
                <a:spcPct val="80000"/>
              </a:lnSpc>
              <a:spcBef>
                <a:spcPct val="20000"/>
              </a:spcBef>
              <a:buClr>
                <a:schemeClr val="tx1"/>
              </a:buClr>
              <a:buSzPct val="100000"/>
            </a:pPr>
            <a:r>
              <a:rPr lang="en-US" altLang="en-US" b="1" dirty="0">
                <a:cs typeface="Times New Roman" panose="02020603050405020304" pitchFamily="18" charset="0"/>
              </a:rPr>
              <a:t>|</a:t>
            </a:r>
            <a:r>
              <a:rPr lang="hu-HU" altLang="en-US" b="1" dirty="0">
                <a:cs typeface="Times New Roman" panose="02020603050405020304" pitchFamily="18" charset="0"/>
              </a:rPr>
              <a:t>v1</a:t>
            </a:r>
            <a:r>
              <a:rPr lang="en-GB" altLang="en-US" b="1" dirty="0">
                <a:cs typeface="Times New Roman" panose="02020603050405020304" pitchFamily="18" charset="0"/>
              </a:rPr>
              <a:t> </a:t>
            </a:r>
            <a:r>
              <a:rPr lang="hu-HU" altLang="en-US" b="1" dirty="0">
                <a:cs typeface="Times New Roman" panose="02020603050405020304" pitchFamily="18" charset="0"/>
                <a:sym typeface="Symbol" pitchFamily="18" charset="2"/>
              </a:rPr>
              <a:t></a:t>
            </a:r>
            <a:r>
              <a:rPr lang="en-GB" altLang="en-US" dirty="0">
                <a:cs typeface="Times New Roman" panose="02020603050405020304" pitchFamily="18" charset="0"/>
                <a:sym typeface="Symbol" pitchFamily="18" charset="2"/>
              </a:rPr>
              <a:t> </a:t>
            </a:r>
            <a:r>
              <a:rPr lang="hu-HU" altLang="en-US" b="1" dirty="0">
                <a:cs typeface="Times New Roman" panose="02020603050405020304" pitchFamily="18" charset="0"/>
                <a:sym typeface="Symbol" pitchFamily="18" charset="2"/>
              </a:rPr>
              <a:t>v2</a:t>
            </a:r>
            <a:r>
              <a:rPr lang="en-US" altLang="en-US" b="1" dirty="0">
                <a:cs typeface="Times New Roman" panose="02020603050405020304" pitchFamily="18" charset="0"/>
                <a:sym typeface="Symbol" pitchFamily="18" charset="2"/>
              </a:rPr>
              <a:t>|</a:t>
            </a:r>
            <a:r>
              <a:rPr lang="hu-HU" altLang="en-US" b="1" dirty="0">
                <a:cs typeface="Times New Roman" panose="02020603050405020304" pitchFamily="18" charset="0"/>
                <a:sym typeface="Symbol" pitchFamily="18" charset="2"/>
              </a:rPr>
              <a:t> </a:t>
            </a:r>
            <a:r>
              <a:rPr lang="en-GB" altLang="en-US" b="1" dirty="0">
                <a:cs typeface="Times New Roman" panose="02020603050405020304" pitchFamily="18" charset="0"/>
                <a:sym typeface="Symbol" pitchFamily="18" charset="2"/>
              </a:rPr>
              <a:t>= |</a:t>
            </a:r>
            <a:r>
              <a:rPr lang="hu-HU" altLang="en-US" b="1" dirty="0">
                <a:cs typeface="Times New Roman" panose="02020603050405020304" pitchFamily="18" charset="0"/>
              </a:rPr>
              <a:t>v1</a:t>
            </a:r>
            <a:r>
              <a:rPr lang="en-US" altLang="en-US" b="1" dirty="0">
                <a:cs typeface="Times New Roman" panose="02020603050405020304" pitchFamily="18" charset="0"/>
              </a:rPr>
              <a:t>|</a:t>
            </a:r>
            <a:r>
              <a:rPr lang="hu-HU" altLang="en-US" dirty="0">
                <a:cs typeface="Times New Roman" panose="02020603050405020304" pitchFamily="18" charset="0"/>
                <a:sym typeface="Symbol" pitchFamily="18" charset="2"/>
              </a:rPr>
              <a:t></a:t>
            </a:r>
            <a:r>
              <a:rPr lang="en-US" altLang="en-US" dirty="0">
                <a:cs typeface="Times New Roman" panose="02020603050405020304" pitchFamily="18" charset="0"/>
                <a:sym typeface="Symbol" pitchFamily="18" charset="2"/>
              </a:rPr>
              <a:t>|</a:t>
            </a:r>
            <a:r>
              <a:rPr lang="hu-HU" altLang="en-US" b="1" dirty="0">
                <a:cs typeface="Times New Roman" panose="02020603050405020304" pitchFamily="18" charset="0"/>
                <a:sym typeface="Symbol" pitchFamily="18" charset="2"/>
              </a:rPr>
              <a:t>v2</a:t>
            </a:r>
            <a:r>
              <a:rPr lang="en-US" altLang="en-US" b="1" dirty="0">
                <a:cs typeface="Times New Roman" panose="02020603050405020304" pitchFamily="18" charset="0"/>
                <a:sym typeface="Symbol" pitchFamily="18" charset="2"/>
              </a:rPr>
              <a:t>|</a:t>
            </a:r>
            <a:r>
              <a:rPr lang="hu-HU" altLang="en-US" dirty="0">
                <a:cs typeface="Times New Roman" panose="02020603050405020304" pitchFamily="18" charset="0"/>
                <a:sym typeface="Symbol" pitchFamily="18" charset="2"/>
              </a:rPr>
              <a:t></a:t>
            </a:r>
            <a:r>
              <a:rPr lang="en-US" altLang="en-US" dirty="0">
                <a:cs typeface="Times New Roman" panose="02020603050405020304" pitchFamily="18" charset="0"/>
                <a:sym typeface="Symbol" pitchFamily="18" charset="2"/>
              </a:rPr>
              <a:t>sin</a:t>
            </a:r>
            <a:r>
              <a:rPr lang="en-US" altLang="en-US" dirty="0">
                <a:latin typeface="+mn-lt"/>
                <a:cs typeface="Times New Roman" pitchFamily="18" charset="0"/>
                <a:sym typeface="Symbol" pitchFamily="18" charset="2"/>
              </a:rPr>
              <a:t> </a:t>
            </a:r>
          </a:p>
          <a:p>
            <a:pPr lvl="1" algn="l">
              <a:lnSpc>
                <a:spcPct val="80000"/>
              </a:lnSpc>
              <a:spcBef>
                <a:spcPct val="20000"/>
              </a:spcBef>
              <a:buClr>
                <a:schemeClr val="tx1"/>
              </a:buClr>
              <a:buSzPct val="100000"/>
            </a:pPr>
            <a:r>
              <a:rPr lang="hu-HU" altLang="en-US" dirty="0">
                <a:latin typeface="+mn-lt"/>
                <a:cs typeface="Times New Roman" pitchFamily="18" charset="0"/>
                <a:sym typeface="Symbol" pitchFamily="18" charset="2"/>
              </a:rPr>
              <a:t>Merőleges, jobb kéz szabály</a:t>
            </a:r>
            <a:endParaRPr lang="en-US" altLang="en-US" dirty="0">
              <a:latin typeface="+mn-lt"/>
              <a:cs typeface="Times New Roman" pitchFamily="18" charset="0"/>
              <a:sym typeface="Symbol" pitchFamily="18" charset="2"/>
            </a:endParaRPr>
          </a:p>
          <a:p>
            <a:pPr algn="l">
              <a:lnSpc>
                <a:spcPct val="80000"/>
              </a:lnSpc>
              <a:spcBef>
                <a:spcPct val="20000"/>
              </a:spcBef>
              <a:buClr>
                <a:schemeClr val="accent2"/>
              </a:buClr>
              <a:buSzPct val="75000"/>
              <a:buFont typeface="Monotype Sorts" pitchFamily="2" charset="2"/>
              <a:buChar char="l"/>
            </a:pPr>
            <a:r>
              <a:rPr lang="hu-HU" altLang="en-US" sz="2800" dirty="0">
                <a:latin typeface="+mn-lt"/>
                <a:cs typeface="Times New Roman" pitchFamily="18" charset="0"/>
                <a:sym typeface="Symbol" pitchFamily="18" charset="2"/>
              </a:rPr>
              <a:t>Jelentés</a:t>
            </a:r>
          </a:p>
          <a:p>
            <a:pPr lvl="1" algn="l">
              <a:lnSpc>
                <a:spcPct val="80000"/>
              </a:lnSpc>
              <a:spcBef>
                <a:spcPct val="20000"/>
              </a:spcBef>
              <a:buClr>
                <a:schemeClr val="tx1"/>
              </a:buClr>
              <a:buSzPct val="100000"/>
            </a:pPr>
            <a:r>
              <a:rPr lang="hu-HU" altLang="en-US" b="1" u="sng" dirty="0">
                <a:latin typeface="+mn-lt"/>
                <a:cs typeface="Times New Roman" pitchFamily="18" charset="0"/>
                <a:sym typeface="Symbol" pitchFamily="18" charset="2"/>
              </a:rPr>
              <a:t>Terület és merőleges vektor</a:t>
            </a:r>
            <a:r>
              <a:rPr lang="hu-HU" altLang="en-US" dirty="0">
                <a:latin typeface="+mn-lt"/>
                <a:cs typeface="Times New Roman" pitchFamily="18" charset="0"/>
                <a:sym typeface="Symbol" pitchFamily="18" charset="2"/>
              </a:rPr>
              <a:t>, </a:t>
            </a:r>
          </a:p>
          <a:p>
            <a:pPr lvl="1" algn="l">
              <a:lnSpc>
                <a:spcPct val="80000"/>
              </a:lnSpc>
              <a:spcBef>
                <a:spcPct val="20000"/>
              </a:spcBef>
              <a:buClr>
                <a:schemeClr val="tx1"/>
              </a:buClr>
              <a:buSzPct val="100000"/>
            </a:pPr>
            <a:r>
              <a:rPr lang="en-US" altLang="en-US" dirty="0">
                <a:latin typeface="+mn-lt"/>
                <a:cs typeface="Times New Roman" pitchFamily="18" charset="0"/>
                <a:sym typeface="Symbol" pitchFamily="18" charset="2"/>
              </a:rPr>
              <a:t>(</a:t>
            </a:r>
            <a:r>
              <a:rPr lang="hu-HU" altLang="en-US" dirty="0">
                <a:latin typeface="+mn-lt"/>
                <a:cs typeface="Times New Roman" pitchFamily="18" charset="0"/>
                <a:sym typeface="Symbol" pitchFamily="18" charset="2"/>
              </a:rPr>
              <a:t>Egyik vektor vetülete a másikra merőleges síkra + 90 fokos elforgatás) </a:t>
            </a:r>
            <a:r>
              <a:rPr lang="en-US" altLang="en-US" dirty="0">
                <a:latin typeface="+mn-lt"/>
                <a:cs typeface="Times New Roman" pitchFamily="18" charset="0"/>
                <a:sym typeface="Symbol" pitchFamily="18" charset="2"/>
              </a:rPr>
              <a:t>* m</a:t>
            </a:r>
            <a:r>
              <a:rPr lang="hu-HU" altLang="en-US" dirty="0" err="1">
                <a:latin typeface="+mn-lt"/>
                <a:cs typeface="Times New Roman" pitchFamily="18" charset="0"/>
                <a:sym typeface="Symbol" pitchFamily="18" charset="2"/>
              </a:rPr>
              <a:t>ásik</a:t>
            </a:r>
            <a:r>
              <a:rPr lang="hu-HU" altLang="en-US" dirty="0">
                <a:latin typeface="+mn-lt"/>
                <a:cs typeface="Times New Roman" pitchFamily="18" charset="0"/>
                <a:sym typeface="Symbol" pitchFamily="18" charset="2"/>
              </a:rPr>
              <a:t> hossza</a:t>
            </a:r>
          </a:p>
          <a:p>
            <a:pPr algn="l">
              <a:lnSpc>
                <a:spcPct val="80000"/>
              </a:lnSpc>
              <a:spcBef>
                <a:spcPct val="20000"/>
              </a:spcBef>
              <a:buClr>
                <a:schemeClr val="accent2"/>
              </a:buClr>
              <a:buSzPct val="75000"/>
              <a:buFont typeface="Monotype Sorts" pitchFamily="2" charset="2"/>
              <a:buChar char="l"/>
            </a:pPr>
            <a:r>
              <a:rPr lang="hu-HU" altLang="en-US" sz="2800" dirty="0">
                <a:latin typeface="+mn-lt"/>
                <a:cs typeface="Times New Roman" pitchFamily="18" charset="0"/>
                <a:sym typeface="Symbol" pitchFamily="18" charset="2"/>
              </a:rPr>
              <a:t>Tulajdonságok</a:t>
            </a:r>
          </a:p>
          <a:p>
            <a:pPr lvl="1" algn="l">
              <a:lnSpc>
                <a:spcPct val="80000"/>
              </a:lnSpc>
              <a:spcBef>
                <a:spcPct val="20000"/>
              </a:spcBef>
              <a:buClr>
                <a:schemeClr val="tx1"/>
              </a:buClr>
              <a:buSzPct val="100000"/>
            </a:pPr>
            <a:r>
              <a:rPr lang="hu-HU" altLang="en-US" b="1" u="sng" dirty="0">
                <a:latin typeface="+mn-lt"/>
                <a:cs typeface="Times New Roman" pitchFamily="18" charset="0"/>
                <a:sym typeface="Symbol" pitchFamily="18" charset="2"/>
              </a:rPr>
              <a:t>Nem asszociatív</a:t>
            </a:r>
            <a:r>
              <a:rPr lang="en-US" altLang="en-US" b="1" u="sng" dirty="0">
                <a:latin typeface="+mn-lt"/>
                <a:cs typeface="Times New Roman" pitchFamily="18" charset="0"/>
                <a:sym typeface="Symbol" pitchFamily="18" charset="2"/>
              </a:rPr>
              <a:t>!!!</a:t>
            </a:r>
          </a:p>
          <a:p>
            <a:pPr lvl="1" algn="l">
              <a:lnSpc>
                <a:spcPct val="80000"/>
              </a:lnSpc>
              <a:spcBef>
                <a:spcPct val="20000"/>
              </a:spcBef>
              <a:buClr>
                <a:schemeClr val="tx1"/>
              </a:buClr>
              <a:buSzPct val="100000"/>
            </a:pPr>
            <a:r>
              <a:rPr lang="hu-HU" altLang="en-US" dirty="0" smtClean="0">
                <a:latin typeface="+mn-lt"/>
                <a:cs typeface="Times New Roman" pitchFamily="18" charset="0"/>
                <a:sym typeface="Symbol" pitchFamily="18" charset="2"/>
              </a:rPr>
              <a:t>Nem kommutatív: </a:t>
            </a:r>
            <a:r>
              <a:rPr lang="en-US" altLang="en-US" dirty="0" smtClean="0">
                <a:latin typeface="+mn-lt"/>
                <a:cs typeface="Times New Roman" pitchFamily="18" charset="0"/>
                <a:sym typeface="Symbol" pitchFamily="18" charset="2"/>
              </a:rPr>
              <a:t>A</a:t>
            </a:r>
            <a:r>
              <a:rPr lang="hu-HU" altLang="en-US" dirty="0" err="1">
                <a:latin typeface="+mn-lt"/>
                <a:cs typeface="Times New Roman" pitchFamily="18" charset="0"/>
                <a:sym typeface="Symbol" pitchFamily="18" charset="2"/>
              </a:rPr>
              <a:t>ntiszimmetrikus</a:t>
            </a:r>
            <a:endParaRPr lang="en-GB" altLang="en-US" dirty="0">
              <a:latin typeface="+mn-lt"/>
              <a:cs typeface="Times New Roman" pitchFamily="18" charset="0"/>
              <a:sym typeface="Symbol" pitchFamily="18" charset="2"/>
            </a:endParaRPr>
          </a:p>
          <a:p>
            <a:pPr lvl="1" algn="l">
              <a:lnSpc>
                <a:spcPct val="80000"/>
              </a:lnSpc>
              <a:spcBef>
                <a:spcPct val="20000"/>
              </a:spcBef>
              <a:buClr>
                <a:schemeClr val="tx1"/>
              </a:buClr>
              <a:buSzPct val="100000"/>
            </a:pPr>
            <a:r>
              <a:rPr lang="en-GB" altLang="en-US" b="1" dirty="0">
                <a:latin typeface="+mn-lt"/>
                <a:cs typeface="Times New Roman" pitchFamily="18" charset="0"/>
              </a:rPr>
              <a:t>	</a:t>
            </a:r>
            <a:r>
              <a:rPr lang="hu-HU" altLang="en-US" b="1" dirty="0">
                <a:cs typeface="Times New Roman" panose="02020603050405020304" pitchFamily="18" charset="0"/>
              </a:rPr>
              <a:t>v1 </a:t>
            </a:r>
            <a:r>
              <a:rPr lang="hu-HU" altLang="en-US" b="1" dirty="0">
                <a:cs typeface="Times New Roman" panose="02020603050405020304" pitchFamily="18" charset="0"/>
                <a:sym typeface="Symbol" pitchFamily="18" charset="2"/>
              </a:rPr>
              <a:t> v2</a:t>
            </a:r>
            <a:r>
              <a:rPr lang="en-GB" altLang="en-US" b="1" dirty="0">
                <a:cs typeface="Times New Roman" panose="02020603050405020304" pitchFamily="18" charset="0"/>
                <a:sym typeface="Symbol" pitchFamily="18" charset="2"/>
              </a:rPr>
              <a:t> = </a:t>
            </a:r>
            <a:r>
              <a:rPr lang="hu-HU" altLang="en-US" b="1" i="1" dirty="0">
                <a:cs typeface="Times New Roman" panose="02020603050405020304" pitchFamily="18" charset="0"/>
                <a:sym typeface="Symbol" pitchFamily="18" charset="2"/>
              </a:rPr>
              <a:t>- </a:t>
            </a:r>
            <a:r>
              <a:rPr lang="hu-HU" altLang="en-US" b="1" dirty="0">
                <a:cs typeface="Times New Roman" panose="02020603050405020304" pitchFamily="18" charset="0"/>
              </a:rPr>
              <a:t>v</a:t>
            </a:r>
            <a:r>
              <a:rPr lang="en-GB" altLang="en-US" b="1" dirty="0">
                <a:cs typeface="Times New Roman" panose="02020603050405020304" pitchFamily="18" charset="0"/>
              </a:rPr>
              <a:t>2 </a:t>
            </a:r>
            <a:r>
              <a:rPr lang="hu-HU" altLang="en-US" b="1" dirty="0">
                <a:cs typeface="Times New Roman" panose="02020603050405020304" pitchFamily="18" charset="0"/>
                <a:sym typeface="Symbol" pitchFamily="18" charset="2"/>
              </a:rPr>
              <a:t> v</a:t>
            </a:r>
            <a:r>
              <a:rPr lang="en-GB" altLang="en-US" b="1" dirty="0">
                <a:cs typeface="Times New Roman" panose="02020603050405020304" pitchFamily="18" charset="0"/>
                <a:sym typeface="Symbol" pitchFamily="18" charset="2"/>
              </a:rPr>
              <a:t>1 </a:t>
            </a:r>
          </a:p>
          <a:p>
            <a:pPr lvl="1" algn="l">
              <a:lnSpc>
                <a:spcPct val="80000"/>
              </a:lnSpc>
              <a:spcBef>
                <a:spcPct val="20000"/>
              </a:spcBef>
              <a:buClr>
                <a:schemeClr val="tx1"/>
              </a:buClr>
              <a:buSzPct val="100000"/>
            </a:pPr>
            <a:endParaRPr lang="hu-HU" altLang="en-US" sz="1200" dirty="0">
              <a:latin typeface="+mn-lt"/>
              <a:cs typeface="Times New Roman" pitchFamily="18" charset="0"/>
              <a:sym typeface="Symbol" pitchFamily="18" charset="2"/>
            </a:endParaRPr>
          </a:p>
          <a:p>
            <a:pPr lvl="1" algn="l">
              <a:lnSpc>
                <a:spcPct val="80000"/>
              </a:lnSpc>
              <a:spcBef>
                <a:spcPct val="20000"/>
              </a:spcBef>
              <a:buClr>
                <a:schemeClr val="tx1"/>
              </a:buClr>
              <a:buSzPct val="100000"/>
            </a:pPr>
            <a:r>
              <a:rPr lang="hu-HU" altLang="en-US" dirty="0">
                <a:latin typeface="+mn-lt"/>
                <a:cs typeface="Times New Roman" pitchFamily="18" charset="0"/>
                <a:sym typeface="Symbol" pitchFamily="18" charset="2"/>
              </a:rPr>
              <a:t>Disztributív az összeadással</a:t>
            </a:r>
            <a:endParaRPr lang="en-GB" altLang="en-US" dirty="0">
              <a:latin typeface="+mn-lt"/>
              <a:cs typeface="Times New Roman" pitchFamily="18" charset="0"/>
              <a:sym typeface="Symbol" pitchFamily="18" charset="2"/>
            </a:endParaRPr>
          </a:p>
          <a:p>
            <a:pPr lvl="1" algn="l">
              <a:lnSpc>
                <a:spcPct val="80000"/>
              </a:lnSpc>
              <a:spcBef>
                <a:spcPct val="20000"/>
              </a:spcBef>
              <a:buClr>
                <a:schemeClr val="tx1"/>
              </a:buClr>
              <a:buSzPct val="100000"/>
            </a:pPr>
            <a:r>
              <a:rPr lang="en-GB" altLang="en-US" b="1" dirty="0">
                <a:cs typeface="Times New Roman" panose="02020603050405020304" pitchFamily="18" charset="0"/>
              </a:rPr>
              <a:t>   </a:t>
            </a:r>
            <a:r>
              <a:rPr lang="hu-HU" altLang="en-US" b="1" dirty="0">
                <a:cs typeface="Times New Roman" panose="02020603050405020304" pitchFamily="18" charset="0"/>
              </a:rPr>
              <a:t>v</a:t>
            </a:r>
            <a:r>
              <a:rPr lang="en-GB" altLang="en-US" b="1" dirty="0">
                <a:cs typeface="Times New Roman" panose="02020603050405020304" pitchFamily="18" charset="0"/>
              </a:rPr>
              <a:t>3</a:t>
            </a:r>
            <a:r>
              <a:rPr lang="hu-HU" altLang="en-US" b="1" dirty="0">
                <a:cs typeface="Times New Roman" panose="02020603050405020304" pitchFamily="18" charset="0"/>
              </a:rPr>
              <a:t> </a:t>
            </a:r>
            <a:r>
              <a:rPr lang="hu-HU" altLang="en-US" b="1" dirty="0">
                <a:cs typeface="Times New Roman" panose="02020603050405020304" pitchFamily="18" charset="0"/>
                <a:sym typeface="Symbol" pitchFamily="18" charset="2"/>
              </a:rPr>
              <a:t> </a:t>
            </a:r>
            <a:r>
              <a:rPr lang="en-GB" altLang="en-US" b="1" dirty="0">
                <a:cs typeface="Times New Roman" panose="02020603050405020304" pitchFamily="18" charset="0"/>
                <a:sym typeface="Symbol" pitchFamily="18" charset="2"/>
              </a:rPr>
              <a:t>(</a:t>
            </a:r>
            <a:r>
              <a:rPr lang="hu-HU" altLang="en-US" b="1" dirty="0">
                <a:cs typeface="Times New Roman" panose="02020603050405020304" pitchFamily="18" charset="0"/>
                <a:sym typeface="Symbol" pitchFamily="18" charset="2"/>
              </a:rPr>
              <a:t>v2</a:t>
            </a:r>
            <a:r>
              <a:rPr lang="en-GB" altLang="en-US" b="1" dirty="0">
                <a:cs typeface="Times New Roman" panose="02020603050405020304" pitchFamily="18" charset="0"/>
                <a:sym typeface="Symbol" pitchFamily="18" charset="2"/>
              </a:rPr>
              <a:t>+v1) = </a:t>
            </a:r>
            <a:r>
              <a:rPr lang="hu-HU" altLang="en-US" b="1" dirty="0">
                <a:cs typeface="Times New Roman" panose="02020603050405020304" pitchFamily="18" charset="0"/>
              </a:rPr>
              <a:t>v</a:t>
            </a:r>
            <a:r>
              <a:rPr lang="en-GB" altLang="en-US" b="1" dirty="0">
                <a:cs typeface="Times New Roman" panose="02020603050405020304" pitchFamily="18" charset="0"/>
              </a:rPr>
              <a:t>3 </a:t>
            </a:r>
            <a:r>
              <a:rPr lang="hu-HU" altLang="en-US" b="1" dirty="0">
                <a:cs typeface="Times New Roman" panose="02020603050405020304" pitchFamily="18" charset="0"/>
                <a:sym typeface="Symbol" pitchFamily="18" charset="2"/>
              </a:rPr>
              <a:t> v2</a:t>
            </a:r>
            <a:r>
              <a:rPr lang="en-GB" altLang="en-US" b="1" dirty="0">
                <a:cs typeface="Times New Roman" panose="02020603050405020304" pitchFamily="18" charset="0"/>
                <a:sym typeface="Symbol" pitchFamily="18" charset="2"/>
              </a:rPr>
              <a:t> + </a:t>
            </a:r>
            <a:r>
              <a:rPr lang="hu-HU" altLang="en-US" b="1" dirty="0">
                <a:cs typeface="Times New Roman" panose="02020603050405020304" pitchFamily="18" charset="0"/>
              </a:rPr>
              <a:t>v</a:t>
            </a:r>
            <a:r>
              <a:rPr lang="en-GB" altLang="en-US" b="1" dirty="0">
                <a:cs typeface="Times New Roman" panose="02020603050405020304" pitchFamily="18" charset="0"/>
              </a:rPr>
              <a:t>3 </a:t>
            </a:r>
            <a:r>
              <a:rPr lang="hu-HU" altLang="en-US" b="1" dirty="0">
                <a:cs typeface="Times New Roman" panose="02020603050405020304" pitchFamily="18" charset="0"/>
                <a:sym typeface="Symbol" pitchFamily="18" charset="2"/>
              </a:rPr>
              <a:t> </a:t>
            </a:r>
            <a:r>
              <a:rPr lang="en-GB" altLang="en-US" b="1" dirty="0">
                <a:cs typeface="Times New Roman" panose="02020603050405020304" pitchFamily="18" charset="0"/>
                <a:sym typeface="Symbol" pitchFamily="18" charset="2"/>
              </a:rPr>
              <a:t>v1</a:t>
            </a:r>
          </a:p>
          <a:p>
            <a:pPr lvl="1" algn="l">
              <a:lnSpc>
                <a:spcPct val="80000"/>
              </a:lnSpc>
              <a:spcBef>
                <a:spcPct val="20000"/>
              </a:spcBef>
              <a:buClr>
                <a:schemeClr val="tx1"/>
              </a:buClr>
              <a:buSzPct val="100000"/>
            </a:pPr>
            <a:endParaRPr lang="en-GB" altLang="en-US" sz="800" b="1" dirty="0">
              <a:latin typeface="+mn-lt"/>
              <a:cs typeface="Times New Roman" pitchFamily="18" charset="0"/>
              <a:sym typeface="Symbol" pitchFamily="18" charset="2"/>
            </a:endParaRPr>
          </a:p>
          <a:p>
            <a:pPr lvl="1" algn="l">
              <a:lnSpc>
                <a:spcPct val="80000"/>
              </a:lnSpc>
              <a:spcBef>
                <a:spcPct val="20000"/>
              </a:spcBef>
              <a:buClr>
                <a:schemeClr val="tx1"/>
              </a:buClr>
              <a:buSzPct val="100000"/>
            </a:pPr>
            <a:r>
              <a:rPr lang="hu-HU" altLang="en-US" b="1" dirty="0">
                <a:latin typeface="+mn-lt"/>
                <a:cs typeface="Times New Roman" pitchFamily="18" charset="0"/>
                <a:sym typeface="Symbol" pitchFamily="18" charset="2"/>
              </a:rPr>
              <a:t>Két vektor párhuzamos ha vektorszorzatuk zérus</a:t>
            </a:r>
            <a:r>
              <a:rPr lang="en-GB" altLang="en-US" b="1" dirty="0">
                <a:latin typeface="+mn-lt"/>
                <a:cs typeface="Times New Roman" pitchFamily="18" charset="0"/>
                <a:sym typeface="Symbol" pitchFamily="18" charset="2"/>
              </a:rPr>
              <a:t>.</a:t>
            </a:r>
          </a:p>
          <a:p>
            <a:pPr lvl="1" algn="l">
              <a:lnSpc>
                <a:spcPct val="80000"/>
              </a:lnSpc>
              <a:spcBef>
                <a:spcPct val="20000"/>
              </a:spcBef>
              <a:buClr>
                <a:schemeClr val="tx1"/>
              </a:buClr>
              <a:buSzPct val="100000"/>
            </a:pPr>
            <a:endParaRPr lang="en-GB" altLang="en-US" b="1" dirty="0">
              <a:latin typeface="+mn-lt"/>
              <a:cs typeface="Times New Roman" pitchFamily="18" charset="0"/>
              <a:sym typeface="Symbol" pitchFamily="18" charset="2"/>
            </a:endParaRPr>
          </a:p>
        </p:txBody>
      </p:sp>
      <p:sp>
        <p:nvSpPr>
          <p:cNvPr id="9222" name="Line 6"/>
          <p:cNvSpPr>
            <a:spLocks noChangeShapeType="1"/>
          </p:cNvSpPr>
          <p:nvPr/>
        </p:nvSpPr>
        <p:spPr bwMode="auto">
          <a:xfrm flipV="1">
            <a:off x="7235825" y="1625600"/>
            <a:ext cx="288925" cy="7921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9223" name="Line 7"/>
          <p:cNvSpPr>
            <a:spLocks noChangeShapeType="1"/>
          </p:cNvSpPr>
          <p:nvPr/>
        </p:nvSpPr>
        <p:spPr bwMode="auto">
          <a:xfrm flipV="1">
            <a:off x="7235825" y="2417763"/>
            <a:ext cx="1081088"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9224" name="Rectangle 8"/>
          <p:cNvSpPr>
            <a:spLocks noChangeArrowheads="1"/>
          </p:cNvSpPr>
          <p:nvPr/>
        </p:nvSpPr>
        <p:spPr bwMode="auto">
          <a:xfrm>
            <a:off x="7380288" y="1912938"/>
            <a:ext cx="37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sym typeface="Symbol" pitchFamily="18" charset="2"/>
              </a:rPr>
              <a:t></a:t>
            </a:r>
            <a:endParaRPr lang="hu-HU" altLang="en-US">
              <a:sym typeface="Symbol" pitchFamily="18" charset="2"/>
            </a:endParaRPr>
          </a:p>
        </p:txBody>
      </p:sp>
      <p:sp>
        <p:nvSpPr>
          <p:cNvPr id="9225" name="Line 9"/>
          <p:cNvSpPr>
            <a:spLocks noChangeShapeType="1"/>
          </p:cNvSpPr>
          <p:nvPr/>
        </p:nvSpPr>
        <p:spPr bwMode="auto">
          <a:xfrm>
            <a:off x="7235825" y="1338263"/>
            <a:ext cx="0" cy="107950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9226" name="Rectangle 10"/>
          <p:cNvSpPr>
            <a:spLocks noChangeArrowheads="1"/>
          </p:cNvSpPr>
          <p:nvPr/>
        </p:nvSpPr>
        <p:spPr bwMode="auto">
          <a:xfrm>
            <a:off x="7885113" y="1841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t>v1</a:t>
            </a:r>
          </a:p>
        </p:txBody>
      </p:sp>
      <p:sp>
        <p:nvSpPr>
          <p:cNvPr id="9227" name="Rectangle 11"/>
          <p:cNvSpPr>
            <a:spLocks noChangeArrowheads="1"/>
          </p:cNvSpPr>
          <p:nvPr/>
        </p:nvSpPr>
        <p:spPr bwMode="auto">
          <a:xfrm>
            <a:off x="7524750" y="14811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sym typeface="Symbol" pitchFamily="18" charset="2"/>
              </a:rPr>
              <a:t>v2</a:t>
            </a:r>
          </a:p>
        </p:txBody>
      </p:sp>
      <p:sp>
        <p:nvSpPr>
          <p:cNvPr id="9228" name="Rectangle 28"/>
          <p:cNvSpPr>
            <a:spLocks noChangeArrowheads="1"/>
          </p:cNvSpPr>
          <p:nvPr/>
        </p:nvSpPr>
        <p:spPr bwMode="auto">
          <a:xfrm>
            <a:off x="7016750" y="833438"/>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a:t>v</a:t>
            </a:r>
            <a:r>
              <a:rPr lang="hu-HU" altLang="en-US" b="1"/>
              <a:t>1</a:t>
            </a:r>
            <a:r>
              <a:rPr lang="en-GB" altLang="en-US" b="1"/>
              <a:t> </a:t>
            </a:r>
            <a:r>
              <a:rPr lang="hu-HU" altLang="en-US" b="1">
                <a:sym typeface="Symbol" pitchFamily="18" charset="2"/>
              </a:rPr>
              <a:t></a:t>
            </a:r>
            <a:r>
              <a:rPr lang="en-GB" altLang="en-US">
                <a:sym typeface="Symbol" pitchFamily="18" charset="2"/>
              </a:rPr>
              <a:t> </a:t>
            </a:r>
            <a:r>
              <a:rPr lang="hu-HU" altLang="en-US" b="1">
                <a:sym typeface="Symbol" pitchFamily="18" charset="2"/>
              </a:rPr>
              <a:t>v2</a:t>
            </a:r>
          </a:p>
        </p:txBody>
      </p:sp>
      <p:sp>
        <p:nvSpPr>
          <p:cNvPr id="9229" name="Freeform 30"/>
          <p:cNvSpPr>
            <a:spLocks/>
          </p:cNvSpPr>
          <p:nvPr/>
        </p:nvSpPr>
        <p:spPr bwMode="auto">
          <a:xfrm>
            <a:off x="5922963" y="3944938"/>
            <a:ext cx="2840037" cy="1584325"/>
          </a:xfrm>
          <a:custGeom>
            <a:avLst/>
            <a:gdLst>
              <a:gd name="T0" fmla="*/ 2147483647 w 2061"/>
              <a:gd name="T1" fmla="*/ 2147483647 h 728"/>
              <a:gd name="T2" fmla="*/ 0 w 2061"/>
              <a:gd name="T3" fmla="*/ 2147483647 h 728"/>
              <a:gd name="T4" fmla="*/ 2147483647 w 2061"/>
              <a:gd name="T5" fmla="*/ 2147483647 h 728"/>
              <a:gd name="T6" fmla="*/ 2147483647 w 2061"/>
              <a:gd name="T7" fmla="*/ 0 h 728"/>
              <a:gd name="T8" fmla="*/ 2147483647 w 2061"/>
              <a:gd name="T9" fmla="*/ 2147483647 h 728"/>
              <a:gd name="T10" fmla="*/ 0 60000 65536"/>
              <a:gd name="T11" fmla="*/ 0 60000 65536"/>
              <a:gd name="T12" fmla="*/ 0 60000 65536"/>
              <a:gd name="T13" fmla="*/ 0 60000 65536"/>
              <a:gd name="T14" fmla="*/ 0 60000 65536"/>
              <a:gd name="T15" fmla="*/ 0 w 2061"/>
              <a:gd name="T16" fmla="*/ 0 h 728"/>
              <a:gd name="T17" fmla="*/ 2061 w 2061"/>
              <a:gd name="T18" fmla="*/ 728 h 728"/>
            </a:gdLst>
            <a:ahLst/>
            <a:cxnLst>
              <a:cxn ang="T10">
                <a:pos x="T0" y="T1"/>
              </a:cxn>
              <a:cxn ang="T11">
                <a:pos x="T2" y="T3"/>
              </a:cxn>
              <a:cxn ang="T12">
                <a:pos x="T4" y="T5"/>
              </a:cxn>
              <a:cxn ang="T13">
                <a:pos x="T6" y="T7"/>
              </a:cxn>
              <a:cxn ang="T14">
                <a:pos x="T8" y="T9"/>
              </a:cxn>
            </a:cxnLst>
            <a:rect l="T15" t="T16" r="T17" b="T18"/>
            <a:pathLst>
              <a:path w="2061" h="728">
                <a:moveTo>
                  <a:pt x="454" y="3"/>
                </a:moveTo>
                <a:lnTo>
                  <a:pt x="0" y="728"/>
                </a:lnTo>
                <a:lnTo>
                  <a:pt x="1724" y="728"/>
                </a:lnTo>
                <a:lnTo>
                  <a:pt x="2061" y="0"/>
                </a:lnTo>
                <a:lnTo>
                  <a:pt x="454" y="3"/>
                </a:lnTo>
                <a:close/>
              </a:path>
            </a:pathLst>
          </a:custGeom>
          <a:solidFill>
            <a:schemeClr val="bg2"/>
          </a:solidFill>
          <a:ln w="12700">
            <a:solidFill>
              <a:schemeClr val="tx1"/>
            </a:solidFill>
            <a:round/>
            <a:headEnd/>
            <a:tailEnd/>
          </a:ln>
        </p:spPr>
        <p:txBody>
          <a:bodyPr/>
          <a:lstStyle/>
          <a:p>
            <a:endParaRPr lang="hu-HU"/>
          </a:p>
        </p:txBody>
      </p:sp>
      <p:sp>
        <p:nvSpPr>
          <p:cNvPr id="9230" name="Line 32"/>
          <p:cNvSpPr>
            <a:spLocks noChangeShapeType="1"/>
          </p:cNvSpPr>
          <p:nvPr/>
        </p:nvSpPr>
        <p:spPr bwMode="auto">
          <a:xfrm flipH="1" flipV="1">
            <a:off x="7507288" y="4016375"/>
            <a:ext cx="576262" cy="9366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9231" name="Rectangle 34"/>
          <p:cNvSpPr>
            <a:spLocks noChangeArrowheads="1"/>
          </p:cNvSpPr>
          <p:nvPr/>
        </p:nvSpPr>
        <p:spPr bwMode="auto">
          <a:xfrm>
            <a:off x="7723188" y="4089400"/>
            <a:ext cx="37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sym typeface="Symbol" pitchFamily="18" charset="2"/>
              </a:rPr>
              <a:t></a:t>
            </a:r>
            <a:endParaRPr lang="hu-HU" altLang="en-US">
              <a:sym typeface="Symbol" pitchFamily="18" charset="2"/>
            </a:endParaRPr>
          </a:p>
        </p:txBody>
      </p:sp>
      <p:sp>
        <p:nvSpPr>
          <p:cNvPr id="9232" name="Line 35"/>
          <p:cNvSpPr>
            <a:spLocks noChangeShapeType="1"/>
          </p:cNvSpPr>
          <p:nvPr/>
        </p:nvSpPr>
        <p:spPr bwMode="auto">
          <a:xfrm>
            <a:off x="8083550" y="3871913"/>
            <a:ext cx="0" cy="107950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9233" name="Rectangle 36"/>
          <p:cNvSpPr>
            <a:spLocks noChangeArrowheads="1"/>
          </p:cNvSpPr>
          <p:nvPr/>
        </p:nvSpPr>
        <p:spPr bwMode="auto">
          <a:xfrm>
            <a:off x="7867650" y="3368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t>v2</a:t>
            </a:r>
          </a:p>
        </p:txBody>
      </p:sp>
      <p:sp>
        <p:nvSpPr>
          <p:cNvPr id="9234" name="Rectangle 37"/>
          <p:cNvSpPr>
            <a:spLocks noChangeArrowheads="1"/>
          </p:cNvSpPr>
          <p:nvPr/>
        </p:nvSpPr>
        <p:spPr bwMode="auto">
          <a:xfrm>
            <a:off x="7362825" y="35131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sym typeface="Symbol" pitchFamily="18" charset="2"/>
              </a:rPr>
              <a:t>v1</a:t>
            </a:r>
          </a:p>
        </p:txBody>
      </p:sp>
      <p:sp>
        <p:nvSpPr>
          <p:cNvPr id="9235" name="Rectangle 39"/>
          <p:cNvSpPr>
            <a:spLocks noChangeArrowheads="1"/>
          </p:cNvSpPr>
          <p:nvPr/>
        </p:nvSpPr>
        <p:spPr bwMode="auto">
          <a:xfrm>
            <a:off x="6237288" y="4376738"/>
            <a:ext cx="1246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en-US" b="1">
                <a:sym typeface="Symbol" pitchFamily="18" charset="2"/>
              </a:rPr>
              <a:t>|</a:t>
            </a:r>
            <a:r>
              <a:rPr lang="hu-HU" altLang="en-US" b="1"/>
              <a:t>v1</a:t>
            </a:r>
            <a:r>
              <a:rPr lang="en-US" altLang="en-US" b="1"/>
              <a:t>|</a:t>
            </a:r>
            <a:r>
              <a:rPr lang="hu-HU" altLang="en-US">
                <a:sym typeface="Symbol" pitchFamily="18" charset="2"/>
              </a:rPr>
              <a:t>sin</a:t>
            </a:r>
            <a:r>
              <a:rPr lang="en-US" altLang="en-US">
                <a:sym typeface="Symbol" pitchFamily="18" charset="2"/>
              </a:rPr>
              <a:t></a:t>
            </a:r>
            <a:endParaRPr lang="hu-HU" altLang="en-US">
              <a:sym typeface="Symbol" pitchFamily="18" charset="2"/>
            </a:endParaRPr>
          </a:p>
        </p:txBody>
      </p:sp>
      <p:sp>
        <p:nvSpPr>
          <p:cNvPr id="9236" name="Rectangle 40"/>
          <p:cNvSpPr>
            <a:spLocks noChangeArrowheads="1"/>
          </p:cNvSpPr>
          <p:nvPr/>
        </p:nvSpPr>
        <p:spPr bwMode="auto">
          <a:xfrm>
            <a:off x="7362825" y="5600700"/>
            <a:ext cx="96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b="1"/>
              <a:t>v1</a:t>
            </a:r>
            <a:r>
              <a:rPr lang="hu-HU" altLang="en-US">
                <a:sym typeface="Symbol" pitchFamily="18" charset="2"/>
              </a:rPr>
              <a:t></a:t>
            </a:r>
            <a:r>
              <a:rPr lang="hu-HU" altLang="en-US" b="1">
                <a:sym typeface="Symbol" pitchFamily="18" charset="2"/>
              </a:rPr>
              <a:t>v2</a:t>
            </a:r>
          </a:p>
        </p:txBody>
      </p:sp>
      <p:sp>
        <p:nvSpPr>
          <p:cNvPr id="9237" name="Line 41"/>
          <p:cNvSpPr>
            <a:spLocks noChangeShapeType="1"/>
          </p:cNvSpPr>
          <p:nvPr/>
        </p:nvSpPr>
        <p:spPr bwMode="auto">
          <a:xfrm>
            <a:off x="7507288" y="4016375"/>
            <a:ext cx="0" cy="7937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9238" name="Line 42"/>
          <p:cNvSpPr>
            <a:spLocks noChangeShapeType="1"/>
          </p:cNvSpPr>
          <p:nvPr/>
        </p:nvSpPr>
        <p:spPr bwMode="auto">
          <a:xfrm>
            <a:off x="7507288" y="4808538"/>
            <a:ext cx="576262" cy="14446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9239" name="Line 43"/>
          <p:cNvSpPr>
            <a:spLocks noChangeShapeType="1"/>
          </p:cNvSpPr>
          <p:nvPr/>
        </p:nvSpPr>
        <p:spPr bwMode="auto">
          <a:xfrm flipV="1">
            <a:off x="7723188" y="4953000"/>
            <a:ext cx="360362" cy="503238"/>
          </a:xfrm>
          <a:prstGeom prst="line">
            <a:avLst/>
          </a:prstGeom>
          <a:noFill/>
          <a:ln w="571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9240" name="Rectangle 44"/>
          <p:cNvSpPr>
            <a:spLocks noChangeArrowheads="1"/>
          </p:cNvSpPr>
          <p:nvPr/>
        </p:nvSpPr>
        <p:spPr bwMode="auto">
          <a:xfrm>
            <a:off x="6854825" y="4881563"/>
            <a:ext cx="98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90 fok</a:t>
            </a:r>
          </a:p>
        </p:txBody>
      </p:sp>
      <p:sp>
        <p:nvSpPr>
          <p:cNvPr id="2" name="Cím 1"/>
          <p:cNvSpPr>
            <a:spLocks noGrp="1"/>
          </p:cNvSpPr>
          <p:nvPr>
            <p:ph type="title"/>
          </p:nvPr>
        </p:nvSpPr>
        <p:spPr>
          <a:xfrm>
            <a:off x="457200" y="44624"/>
            <a:ext cx="8229600" cy="1143000"/>
          </a:xfrm>
        </p:spPr>
        <p:txBody>
          <a:bodyPr/>
          <a:lstStyle/>
          <a:p>
            <a:r>
              <a:rPr lang="hu-HU" dirty="0" smtClean="0">
                <a:solidFill>
                  <a:srgbClr val="FF0000"/>
                </a:solidFill>
              </a:rPr>
              <a:t>Vektor (kereszt) szorzat</a:t>
            </a:r>
            <a:endParaRPr lang="hu-HU" dirty="0">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93"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800462945</TotalTime>
  <Pages>57</Pages>
  <Words>7308</Words>
  <Application>Microsoft Office PowerPoint</Application>
  <PresentationFormat>Diavetítés a képernyőre (4:3 oldalarány)</PresentationFormat>
  <Paragraphs>676</Paragraphs>
  <Slides>33</Slides>
  <Notes>33</Notes>
  <HiddenSlides>0</HiddenSlides>
  <MMClips>0</MMClips>
  <ScaleCrop>false</ScaleCrop>
  <HeadingPairs>
    <vt:vector size="4" baseType="variant">
      <vt:variant>
        <vt:lpstr>Téma</vt:lpstr>
      </vt:variant>
      <vt:variant>
        <vt:i4>1</vt:i4>
      </vt:variant>
      <vt:variant>
        <vt:lpstr>Diacímek</vt:lpstr>
      </vt:variant>
      <vt:variant>
        <vt:i4>33</vt:i4>
      </vt:variant>
    </vt:vector>
  </HeadingPairs>
  <TitlesOfParts>
    <vt:vector size="34" baseType="lpstr">
      <vt:lpstr>Office-téma</vt:lpstr>
      <vt:lpstr>Geometriák és algebrák mesélős emlékeztető</vt:lpstr>
      <vt:lpstr>Euklidészi síkgeometria</vt:lpstr>
      <vt:lpstr>Gömbi geometria</vt:lpstr>
      <vt:lpstr>Hiperbolikus  (Bólyai) geometria</vt:lpstr>
      <vt:lpstr>Projektív geometria</vt:lpstr>
      <vt:lpstr>Mindent számmal: Analitikus geometria</vt:lpstr>
      <vt:lpstr>Euklideszi geometria algebrai alapja: vektor algebra</vt:lpstr>
      <vt:lpstr>Skalár (dot, belső) szorzat</vt:lpstr>
      <vt:lpstr>Vektor (kereszt) szorzat</vt:lpstr>
      <vt:lpstr>(René) Descartes koordináta rendszer</vt:lpstr>
      <vt:lpstr>Vektor/Pont/Szín osztály</vt:lpstr>
      <vt:lpstr>Pontok kombinálása</vt:lpstr>
      <vt:lpstr>Egyenes/szakasz: két pont kombinációja</vt:lpstr>
      <vt:lpstr>2D egyenes</vt:lpstr>
      <vt:lpstr>Sík</vt:lpstr>
      <vt:lpstr>Vektor/Pont/Sík/RGBA osztály</vt:lpstr>
      <vt:lpstr>SSE, 3Dnow!</vt:lpstr>
      <vt:lpstr>Kör a síkon</vt:lpstr>
      <vt:lpstr>Mire jó a vektor algebra?  2D Tartalmazás teszt</vt:lpstr>
      <vt:lpstr>Konvex poligon/poliéder tartalmazás</vt:lpstr>
      <vt:lpstr>Affin transzformációk</vt:lpstr>
      <vt:lpstr>Komplex számok algebrája</vt:lpstr>
      <vt:lpstr>Mire jó a komplex szám?  2D transzformációk</vt:lpstr>
      <vt:lpstr>(William Rowan) Hamilton Kvaternió: 4D komplex szám</vt:lpstr>
      <vt:lpstr>Mire jó a kvaternió:  szöggel az origón átmenő d irányú tengely körül</vt:lpstr>
      <vt:lpstr>Implementáció: q = s+xi+yj+zk = vec4</vt:lpstr>
      <vt:lpstr>Vigyázat:  GPU shader programozás GLSL nyelven!</vt:lpstr>
      <vt:lpstr>Deriválni tudni necesse est, vivere non est necesse.</vt:lpstr>
      <vt:lpstr>(William) Clifford algebra: Hiperszám</vt:lpstr>
      <vt:lpstr>Clifford osztály</vt:lpstr>
      <vt:lpstr>Elemi függvény, összetett függvény</vt:lpstr>
      <vt:lpstr>Mire jó a deriválás Clifford algebrával? Pálya animáció + egyebek</vt:lpstr>
      <vt:lpstr>Ellenőrző kérdések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Others</dc:creator>
  <cp:lastModifiedBy>szirmay</cp:lastModifiedBy>
  <cp:revision>420</cp:revision>
  <cp:lastPrinted>2002-02-17T14:20:45Z</cp:lastPrinted>
  <dcterms:created xsi:type="dcterms:W3CDTF">1998-09-12T20:31:14Z</dcterms:created>
  <dcterms:modified xsi:type="dcterms:W3CDTF">2019-05-31T08:43:59Z</dcterms:modified>
</cp:coreProperties>
</file>