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7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Szabadkézi sokszög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6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47B-1311-4527-A292-E5D5196536A1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7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1C285-2225-41CA-942B-53C3D0B01A4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7622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C910-DF1B-4EA8-8FB3-07E38185255A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9FDFF-912B-4128-84C7-39A872B0B08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30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7366-09F1-46FD-8E42-214B613468AF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F7836-F023-49A6-9E0F-2C94B134F57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69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470D0-03CA-44C1-8174-B17C787C38C4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8F05A-7C69-4FC4-8626-A9570B441BA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60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Szabadkézi sokszög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1E41-4695-4C76-AE24-6EBFCC181274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3308D-F779-48FF-B668-EECA0B20399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3596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FE81-B095-433B-B4D7-5E952693BD86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39DAD-ACF6-48B6-A724-D4F9FD11823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36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452C-4129-4BFD-9A5E-509209A8DC92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D1A6-14B4-4C57-BCE7-1CDC0500804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765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51AD1-6840-43CB-A2F3-151E1C54CE8D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DCCDF-CF0F-4DC0-B30F-9FAD22ABBE3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61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37CE-615D-4F2D-BBF6-B113FFFB9654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8E1E7-23E7-452E-A1BA-BFC07A2A052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81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985ED-68C3-42AC-B4F5-2FEB5286B60D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9DA36D38-D743-4E8E-A7DC-A07B1502FDF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08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C8B4F-8A84-4A20-81DA-F2481A76EF60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CA648-A314-46D0-A6B6-3D24E7497AA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35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3F5AD7-73F1-4369-8DFE-9C81F342CD8E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1496C11D-A641-46AE-8298-771A117836E5}" type="slidenum">
              <a:rPr lang="hu-HU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92" r:id="rId3"/>
    <p:sldLayoutId id="2147483789" r:id="rId4"/>
    <p:sldLayoutId id="2147483793" r:id="rId5"/>
    <p:sldLayoutId id="2147483788" r:id="rId6"/>
    <p:sldLayoutId id="2147483787" r:id="rId7"/>
    <p:sldLayoutId id="2147483794" r:id="rId8"/>
    <p:sldLayoutId id="2147483795" r:id="rId9"/>
    <p:sldLayoutId id="2147483786" r:id="rId10"/>
    <p:sldLayoutId id="214748378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663216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mtClean="0"/>
              <a:t>Műszaki megoldás </a:t>
            </a:r>
            <a:r>
              <a:rPr lang="hu-HU" sz="3200" err="1" smtClean="0"/>
              <a:t>Technical</a:t>
            </a:r>
            <a:r>
              <a:rPr lang="hu-HU" sz="3200" smtClean="0"/>
              <a:t> </a:t>
            </a:r>
            <a:r>
              <a:rPr lang="hu-HU" sz="3200" err="1" smtClean="0"/>
              <a:t>Solution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CMMI</a:t>
            </a:r>
            <a:endParaRPr lang="hu-HU"/>
          </a:p>
        </p:txBody>
      </p:sp>
      <p:sp>
        <p:nvSpPr>
          <p:cNvPr id="7171" name="Alcím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659562" cy="1752600"/>
          </a:xfrm>
        </p:spPr>
        <p:txBody>
          <a:bodyPr/>
          <a:lstStyle/>
          <a:p>
            <a:r>
              <a:rPr lang="hu-HU" sz="3600" b="1" smtClean="0"/>
              <a:t>Szoftverminőség, 2010</a:t>
            </a:r>
          </a:p>
          <a:p>
            <a:r>
              <a:rPr lang="hu-HU" sz="3600" smtClean="0"/>
              <a:t>Farkas Péter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SP 3.2. Terméktámogatási dokumentáció elkészítése</a:t>
            </a:r>
            <a:endParaRPr lang="hu-HU" dirty="0"/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  <a:p>
            <a:pPr>
              <a:spcAft>
                <a:spcPts val="600"/>
              </a:spcAft>
            </a:pPr>
            <a:r>
              <a:rPr lang="hu-HU" smtClean="0"/>
              <a:t>Képzési anyagok</a:t>
            </a:r>
          </a:p>
          <a:p>
            <a:pPr>
              <a:spcAft>
                <a:spcPts val="600"/>
              </a:spcAft>
            </a:pPr>
            <a:r>
              <a:rPr lang="hu-HU" smtClean="0"/>
              <a:t>Felhasználói kézikönyv</a:t>
            </a:r>
          </a:p>
          <a:p>
            <a:pPr>
              <a:spcAft>
                <a:spcPts val="600"/>
              </a:spcAft>
            </a:pPr>
            <a:r>
              <a:rPr lang="hu-HU" smtClean="0"/>
              <a:t>Üzemeltetési kézikönyv</a:t>
            </a:r>
          </a:p>
          <a:p>
            <a:pPr>
              <a:spcAft>
                <a:spcPts val="600"/>
              </a:spcAft>
            </a:pPr>
            <a:r>
              <a:rPr lang="hu-HU" smtClean="0"/>
              <a:t>Karbantartási kézikönyv</a:t>
            </a:r>
          </a:p>
          <a:p>
            <a:pPr>
              <a:spcAft>
                <a:spcPts val="600"/>
              </a:spcAft>
            </a:pPr>
            <a:r>
              <a:rPr lang="hu-HU" smtClean="0"/>
              <a:t>Online súgó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GG - Általános célok</a:t>
            </a: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hu-HU" smtClean="0"/>
          </a:p>
          <a:p>
            <a:pPr>
              <a:spcAft>
                <a:spcPts val="600"/>
              </a:spcAft>
            </a:pPr>
            <a:r>
              <a:rPr lang="hu-HU" smtClean="0"/>
              <a:t>GG 1. Sajátos célok elérése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mtClean="0"/>
              <a:t>GG 2. A menedzselt folyamat intézményesítése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3200" smtClean="0"/>
              <a:t>GG 3. Meghatározott folyamat intézményesítése</a:t>
            </a:r>
          </a:p>
          <a:p>
            <a:pPr lvl="2">
              <a:lnSpc>
                <a:spcPct val="80000"/>
              </a:lnSpc>
            </a:pPr>
            <a:endParaRPr lang="hu-HU" sz="1800" smtClean="0"/>
          </a:p>
          <a:p>
            <a:pPr lvl="1"/>
            <a:endParaRPr lang="hu-H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SG - Sajátos célok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5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smtClean="0"/>
              <a:t>SG 1. Termék / komponens megoldás kiválasztása</a:t>
            </a:r>
          </a:p>
          <a:p>
            <a:pPr lvl="1">
              <a:lnSpc>
                <a:spcPct val="80000"/>
              </a:lnSpc>
            </a:pPr>
            <a:r>
              <a:rPr lang="hu-HU" sz="2000" smtClean="0"/>
              <a:t>SP 1.1. Alternatívák és kiválasztási kritériumok kidolgozása </a:t>
            </a:r>
          </a:p>
          <a:p>
            <a:pPr lvl="1">
              <a:lnSpc>
                <a:spcPct val="80000"/>
              </a:lnSpc>
            </a:pPr>
            <a:r>
              <a:rPr lang="hu-HU" sz="2000" smtClean="0"/>
              <a:t>SP 1.2. Komponens megoldás kiválasztása</a:t>
            </a:r>
          </a:p>
          <a:p>
            <a:pPr lvl="1">
              <a:lnSpc>
                <a:spcPct val="80000"/>
              </a:lnSpc>
            </a:pPr>
            <a:endParaRPr lang="hu-HU" sz="1800" b="1" smtClean="0"/>
          </a:p>
          <a:p>
            <a:pPr>
              <a:lnSpc>
                <a:spcPct val="80000"/>
              </a:lnSpc>
            </a:pPr>
            <a:r>
              <a:rPr lang="hu-HU" sz="2400" smtClean="0"/>
              <a:t>SG 2. Terv készítés</a:t>
            </a:r>
            <a:endParaRPr lang="hu-HU" sz="2000" smtClean="0"/>
          </a:p>
          <a:p>
            <a:pPr lvl="1">
              <a:lnSpc>
                <a:spcPct val="80000"/>
              </a:lnSpc>
            </a:pPr>
            <a:r>
              <a:rPr lang="hu-HU" sz="2000" smtClean="0"/>
              <a:t>SP 2.1. Termék / komponens tervezése</a:t>
            </a:r>
          </a:p>
          <a:p>
            <a:pPr lvl="1">
              <a:lnSpc>
                <a:spcPct val="80000"/>
              </a:lnSpc>
            </a:pPr>
            <a:r>
              <a:rPr lang="hu-HU" sz="2000" smtClean="0"/>
              <a:t>SP 2.2. Technikai adatcsomag meghatározása</a:t>
            </a:r>
          </a:p>
          <a:p>
            <a:pPr lvl="1">
              <a:lnSpc>
                <a:spcPct val="80000"/>
              </a:lnSpc>
            </a:pPr>
            <a:r>
              <a:rPr lang="hu-HU" sz="2000" smtClean="0"/>
              <a:t>SP 2.3. Interfész-használati kritériumok megtervezése</a:t>
            </a:r>
          </a:p>
          <a:p>
            <a:pPr lvl="1">
              <a:lnSpc>
                <a:spcPct val="80000"/>
              </a:lnSpc>
            </a:pPr>
            <a:r>
              <a:rPr lang="hu-HU" sz="2000" smtClean="0"/>
              <a:t>SP 2.4. Komponens készítés, vásárlás vagy újrafelhasználás</a:t>
            </a:r>
          </a:p>
          <a:p>
            <a:pPr lvl="1">
              <a:lnSpc>
                <a:spcPct val="80000"/>
              </a:lnSpc>
            </a:pPr>
            <a:endParaRPr lang="hu-HU" sz="1800" b="1" smtClean="0"/>
          </a:p>
          <a:p>
            <a:pPr>
              <a:lnSpc>
                <a:spcPct val="80000"/>
              </a:lnSpc>
            </a:pPr>
            <a:r>
              <a:rPr lang="hu-HU" sz="2400" smtClean="0"/>
              <a:t>SG 3. Terv implementálás </a:t>
            </a:r>
          </a:p>
          <a:p>
            <a:pPr lvl="1">
              <a:lnSpc>
                <a:spcPct val="80000"/>
              </a:lnSpc>
            </a:pPr>
            <a:r>
              <a:rPr lang="hu-HU" sz="2000" smtClean="0"/>
              <a:t>SP 3.1. Terv implementálása</a:t>
            </a:r>
          </a:p>
          <a:p>
            <a:pPr lvl="1">
              <a:lnSpc>
                <a:spcPct val="80000"/>
              </a:lnSpc>
            </a:pPr>
            <a:r>
              <a:rPr lang="hu-HU" sz="2000" smtClean="0"/>
              <a:t>SP 3.2. Terméktámogatási dokumentáció elkészítése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SP1.1 Alternatívák és kiválasztási kritériumok kidolgozása </a:t>
            </a:r>
            <a:endParaRPr lang="hu-HU" dirty="0"/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5141913"/>
          </a:xfrm>
        </p:spPr>
        <p:txBody>
          <a:bodyPr/>
          <a:lstStyle/>
          <a:p>
            <a:r>
              <a:rPr lang="hu-HU" smtClean="0"/>
              <a:t>Szempontok:</a:t>
            </a:r>
          </a:p>
          <a:p>
            <a:pPr lvl="1"/>
            <a:r>
              <a:rPr lang="hu-HU" smtClean="0"/>
              <a:t>Költség (fejlesztési, karbantartási, beszerzési)</a:t>
            </a:r>
          </a:p>
          <a:p>
            <a:pPr lvl="1"/>
            <a:r>
              <a:rPr lang="hu-HU" smtClean="0"/>
              <a:t>Követelmény változás hatásai </a:t>
            </a:r>
          </a:p>
          <a:p>
            <a:pPr lvl="1"/>
            <a:r>
              <a:rPr lang="hu-HU" smtClean="0"/>
              <a:t>Kockázat</a:t>
            </a:r>
          </a:p>
          <a:p>
            <a:pPr lvl="1"/>
            <a:r>
              <a:rPr lang="hu-HU" smtClean="0"/>
              <a:t>Komplexitás </a:t>
            </a:r>
          </a:p>
          <a:p>
            <a:pPr lvl="1"/>
            <a:r>
              <a:rPr lang="hu-HU" smtClean="0"/>
              <a:t>Termék bővítése </a:t>
            </a:r>
          </a:p>
          <a:p>
            <a:pPr lvl="1"/>
            <a:r>
              <a:rPr lang="hu-HU" smtClean="0"/>
              <a:t>Robusztusság</a:t>
            </a:r>
          </a:p>
          <a:p>
            <a:pPr lvl="1"/>
            <a:r>
              <a:rPr lang="hu-HU" smtClean="0"/>
              <a:t>Technológia (korlátai, tulajdonságai)</a:t>
            </a:r>
          </a:p>
          <a:p>
            <a:pPr lvl="1"/>
            <a:r>
              <a:rPr lang="hu-HU" smtClean="0"/>
              <a:t>Dobozos termékek (COTS) jellemzői</a:t>
            </a:r>
          </a:p>
          <a:p>
            <a:pPr lvl="1"/>
            <a:r>
              <a:rPr lang="hu-HU" smtClean="0"/>
              <a:t>Ártalmatlanítás (hardware)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800" dirty="0" smtClean="0"/>
              <a:t>SP 1.2. Komponens megoldás kiválasztása</a:t>
            </a:r>
            <a:endParaRPr lang="hu-HU" dirty="0"/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  <a:p>
            <a:pPr>
              <a:spcAft>
                <a:spcPts val="600"/>
              </a:spcAft>
            </a:pPr>
            <a:r>
              <a:rPr lang="hu-HU" smtClean="0"/>
              <a:t>Előző alternatívák közül</a:t>
            </a:r>
          </a:p>
          <a:p>
            <a:pPr>
              <a:spcAft>
                <a:spcPts val="600"/>
              </a:spcAft>
            </a:pPr>
            <a:r>
              <a:rPr lang="hu-HU" smtClean="0"/>
              <a:t>Létrehozott szempontok alapján</a:t>
            </a:r>
          </a:p>
          <a:p>
            <a:pPr>
              <a:spcAft>
                <a:spcPts val="600"/>
              </a:spcAft>
            </a:pPr>
            <a:r>
              <a:rPr lang="hu-HU" smtClean="0"/>
              <a:t>Különleges igények</a:t>
            </a:r>
          </a:p>
          <a:p>
            <a:pPr lvl="1">
              <a:spcAft>
                <a:spcPts val="600"/>
              </a:spcAft>
            </a:pPr>
            <a:r>
              <a:rPr lang="hu-HU" smtClean="0"/>
              <a:t>Pl: Milyen licence van a vevő.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800" dirty="0" smtClean="0"/>
              <a:t>SP 2.1. Termék / komponens tervezése</a:t>
            </a:r>
            <a:endParaRPr lang="hu-HU" dirty="0"/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  <a:p>
            <a:pPr>
              <a:spcAft>
                <a:spcPts val="600"/>
              </a:spcAft>
            </a:pPr>
            <a:r>
              <a:rPr lang="hu-HU" smtClean="0"/>
              <a:t>Előzetes terv készítés</a:t>
            </a:r>
          </a:p>
          <a:p>
            <a:pPr lvl="1">
              <a:spcAft>
                <a:spcPts val="600"/>
              </a:spcAft>
            </a:pPr>
            <a:r>
              <a:rPr lang="hu-HU" smtClean="0"/>
              <a:t>Elnagyolt</a:t>
            </a:r>
          </a:p>
          <a:p>
            <a:pPr lvl="1">
              <a:spcAft>
                <a:spcPts val="600"/>
              </a:spcAft>
            </a:pPr>
            <a:r>
              <a:rPr lang="hu-HU" smtClean="0"/>
              <a:t>Architektúrális stílusok, minták</a:t>
            </a:r>
          </a:p>
          <a:p>
            <a:pPr>
              <a:spcAft>
                <a:spcPts val="600"/>
              </a:spcAft>
            </a:pPr>
            <a:r>
              <a:rPr lang="hu-HU" smtClean="0"/>
              <a:t>Részletes terv készítés</a:t>
            </a:r>
          </a:p>
          <a:p>
            <a:pPr lvl="1">
              <a:spcAft>
                <a:spcPts val="600"/>
              </a:spcAft>
            </a:pPr>
            <a:r>
              <a:rPr lang="hu-HU" smtClean="0"/>
              <a:t>Minden részletre kitérően</a:t>
            </a:r>
          </a:p>
          <a:p>
            <a:pPr lvl="2">
              <a:spcAft>
                <a:spcPts val="600"/>
              </a:spcAft>
            </a:pPr>
            <a:r>
              <a:rPr lang="hu-HU" smtClean="0"/>
              <a:t>Pl: Komponensek, DB séma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SP 2.2. Technikai adatcsomag meghatározása</a:t>
            </a:r>
            <a:endParaRPr lang="hu-HU" dirty="0"/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  <a:p>
            <a:pPr>
              <a:spcAft>
                <a:spcPts val="600"/>
              </a:spcAft>
            </a:pPr>
            <a:r>
              <a:rPr lang="hu-HU" smtClean="0"/>
              <a:t>Technikai adatcsomag tartalma</a:t>
            </a:r>
          </a:p>
          <a:p>
            <a:pPr lvl="1">
              <a:spcAft>
                <a:spcPts val="600"/>
              </a:spcAft>
            </a:pPr>
            <a:r>
              <a:rPr lang="hu-HU" smtClean="0"/>
              <a:t>Architektúra, komponens leírás, interfész követelmény</a:t>
            </a:r>
          </a:p>
          <a:p>
            <a:pPr lvl="1">
              <a:spcAft>
                <a:spcPts val="600"/>
              </a:spcAft>
            </a:pPr>
            <a:r>
              <a:rPr lang="hu-HU" smtClean="0"/>
              <a:t>Gyak: amiket konf. menedzselni kell</a:t>
            </a:r>
          </a:p>
          <a:p>
            <a:pPr>
              <a:spcAft>
                <a:spcPts val="600"/>
              </a:spcAft>
            </a:pPr>
            <a:r>
              <a:rPr lang="hu-HU" smtClean="0"/>
              <a:t>Az architektúra különböző nézeti</a:t>
            </a:r>
          </a:p>
          <a:p>
            <a:pPr lvl="1">
              <a:spcAft>
                <a:spcPts val="600"/>
              </a:spcAft>
            </a:pPr>
            <a:r>
              <a:rPr lang="hu-HU" smtClean="0"/>
              <a:t>Ügyfél, Funkcionális, Adat, Biztonsági</a:t>
            </a:r>
          </a:p>
          <a:p>
            <a:pPr lvl="1"/>
            <a:endParaRPr lang="hu-HU" smtClean="0"/>
          </a:p>
          <a:p>
            <a:pPr lvl="1"/>
            <a:endParaRPr lang="hu-H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SP 2.3. Interfész-használati kritériumok megtervezése</a:t>
            </a:r>
            <a:endParaRPr lang="hu-HU" dirty="0"/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  <a:p>
            <a:pPr>
              <a:spcAft>
                <a:spcPts val="600"/>
              </a:spcAft>
            </a:pPr>
            <a:r>
              <a:rPr lang="hu-HU" smtClean="0"/>
              <a:t>Belső interfészek</a:t>
            </a:r>
          </a:p>
          <a:p>
            <a:pPr>
              <a:spcAft>
                <a:spcPts val="600"/>
              </a:spcAft>
            </a:pPr>
            <a:r>
              <a:rPr lang="hu-HU" smtClean="0"/>
              <a:t>Külső interfészek</a:t>
            </a:r>
          </a:p>
          <a:p>
            <a:pPr>
              <a:spcAft>
                <a:spcPts val="600"/>
              </a:spcAft>
            </a:pPr>
            <a:r>
              <a:rPr lang="hu-HU" smtClean="0"/>
              <a:t>Adat jellemzők</a:t>
            </a:r>
          </a:p>
          <a:p>
            <a:pPr>
              <a:spcAft>
                <a:spcPts val="600"/>
              </a:spcAft>
            </a:pPr>
            <a:r>
              <a:rPr lang="hu-HU" smtClean="0"/>
              <a:t>Kivétel és hibakezelés</a:t>
            </a:r>
          </a:p>
          <a:p>
            <a:pPr>
              <a:spcAft>
                <a:spcPts val="600"/>
              </a:spcAft>
            </a:pPr>
            <a:r>
              <a:rPr lang="hu-HU" smtClean="0"/>
              <a:t>Kommunikációs csatornák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800" dirty="0" smtClean="0"/>
              <a:t>SP 2.4. Komponens készítés, vásárlás vagy újrafelhasználás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spcAft>
                <a:spcPts val="600"/>
              </a:spcAft>
              <a:buFont typeface="Wingdings 2"/>
              <a:buChar char=""/>
              <a:defRPr/>
            </a:pPr>
            <a:r>
              <a:rPr lang="hu-HU" dirty="0" smtClean="0"/>
              <a:t>Szempontok:</a:t>
            </a:r>
          </a:p>
          <a:p>
            <a:pPr marL="722376" lvl="1" indent="-274320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hu-HU" dirty="0" smtClean="0"/>
              <a:t>Funkció illeszkedése a projektbe</a:t>
            </a:r>
          </a:p>
          <a:p>
            <a:pPr marL="722376" lvl="1" indent="-274320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hu-HU" dirty="0" smtClean="0"/>
              <a:t>Rendelkezésre erőforrás és tudás</a:t>
            </a:r>
          </a:p>
          <a:p>
            <a:pPr marL="722376" lvl="1" indent="-274320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hu-HU" dirty="0" smtClean="0"/>
              <a:t>Beszerzés költsége</a:t>
            </a:r>
          </a:p>
          <a:p>
            <a:pPr marL="722376" lvl="1" indent="-274320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hu-HU" dirty="0" smtClean="0"/>
              <a:t>Elérhető termékek (házon belül vagy dobozos)</a:t>
            </a:r>
          </a:p>
          <a:p>
            <a:pPr marL="722376" lvl="1" indent="-274320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hu-HU" dirty="0" smtClean="0"/>
              <a:t>Licencek, garanciák, felelősség</a:t>
            </a:r>
          </a:p>
          <a:p>
            <a:pPr marL="722376" lvl="1" indent="-274320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hu-HU" dirty="0" smtClean="0"/>
              <a:t>Kockázat csökkentés</a:t>
            </a:r>
          </a:p>
          <a:p>
            <a:pPr marL="722376" lvl="1" indent="-274320" fontAlgn="auto">
              <a:spcAft>
                <a:spcPts val="600"/>
              </a:spcAft>
              <a:buFont typeface="Wingdings 2"/>
              <a:buChar char=""/>
              <a:defRPr/>
            </a:pPr>
            <a:r>
              <a:rPr lang="hu-HU" dirty="0" smtClean="0"/>
              <a:t>Üzleti stratégia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SP 3.1. Terv implementálása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  <a:p>
            <a:pPr>
              <a:spcAft>
                <a:spcPts val="600"/>
              </a:spcAft>
            </a:pPr>
            <a:r>
              <a:rPr lang="hu-HU" smtClean="0"/>
              <a:t>Csak is a tervezés után</a:t>
            </a:r>
          </a:p>
          <a:p>
            <a:pPr>
              <a:spcAft>
                <a:spcPts val="600"/>
              </a:spcAft>
            </a:pPr>
            <a:r>
              <a:rPr lang="hu-HU" smtClean="0"/>
              <a:t>Dokumentációk (fejlesztői)</a:t>
            </a:r>
          </a:p>
          <a:p>
            <a:pPr>
              <a:spcAft>
                <a:spcPts val="600"/>
              </a:spcAft>
            </a:pPr>
            <a:r>
              <a:rPr lang="hu-HU" smtClean="0"/>
              <a:t>Szabványok betartása</a:t>
            </a:r>
          </a:p>
          <a:p>
            <a:pPr>
              <a:spcAft>
                <a:spcPts val="600"/>
              </a:spcAft>
            </a:pPr>
            <a:r>
              <a:rPr lang="hu-HU" smtClean="0"/>
              <a:t>Unit test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431</TotalTime>
  <Words>319</Words>
  <Application>Microsoft Office PowerPoint</Application>
  <PresentationFormat>Diavetítés a képernyőre (4:3 oldalarány)</PresentationFormat>
  <Paragraphs>83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Wingdings 2</vt:lpstr>
      <vt:lpstr>Calibri</vt:lpstr>
      <vt:lpstr>Technika</vt:lpstr>
      <vt:lpstr>Műszaki megoldás Technical Solution CMMI</vt:lpstr>
      <vt:lpstr>SG - Sajátos célok</vt:lpstr>
      <vt:lpstr>SP1.1 Alternatívák és kiválasztási kritériumok kidolgozása </vt:lpstr>
      <vt:lpstr>SP 1.2. Komponens megoldás kiválasztása</vt:lpstr>
      <vt:lpstr>SP 2.1. Termék / komponens tervezése</vt:lpstr>
      <vt:lpstr>SP 2.2. Technikai adatcsomag meghatározása</vt:lpstr>
      <vt:lpstr>SP 2.3. Interfész-használati kritériumok megtervezése</vt:lpstr>
      <vt:lpstr>SP 2.4. Komponens készítés, vásárlás vagy újrafelhasználás</vt:lpstr>
      <vt:lpstr>SP 3.1. Terv implementálása</vt:lpstr>
      <vt:lpstr>SP 3.2. Terméktámogatási dokumentáció elkészítése</vt:lpstr>
      <vt:lpstr>GG - Általános célok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Műszaki megoldás (TS)</dc:title>
  <dc:creator>fape</dc:creator>
  <cp:lastModifiedBy>x</cp:lastModifiedBy>
  <cp:revision>58</cp:revision>
  <dcterms:created xsi:type="dcterms:W3CDTF">2010-12-08T09:57:44Z</dcterms:created>
  <dcterms:modified xsi:type="dcterms:W3CDTF">2013-10-09T15:25:13Z</dcterms:modified>
</cp:coreProperties>
</file>