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49"/>
  </p:notesMasterIdLst>
  <p:handoutMasterIdLst>
    <p:handoutMasterId r:id="rId50"/>
  </p:handoutMasterIdLst>
  <p:sldIdLst>
    <p:sldId id="342" r:id="rId2"/>
    <p:sldId id="376" r:id="rId3"/>
    <p:sldId id="409" r:id="rId4"/>
    <p:sldId id="377" r:id="rId5"/>
    <p:sldId id="452" r:id="rId6"/>
    <p:sldId id="380" r:id="rId7"/>
    <p:sldId id="453" r:id="rId8"/>
    <p:sldId id="407" r:id="rId9"/>
    <p:sldId id="438" r:id="rId10"/>
    <p:sldId id="484" r:id="rId11"/>
    <p:sldId id="485" r:id="rId12"/>
    <p:sldId id="483" r:id="rId13"/>
    <p:sldId id="494" r:id="rId14"/>
    <p:sldId id="482" r:id="rId15"/>
    <p:sldId id="460" r:id="rId16"/>
    <p:sldId id="454" r:id="rId17"/>
    <p:sldId id="455" r:id="rId18"/>
    <p:sldId id="387" r:id="rId19"/>
    <p:sldId id="457" r:id="rId20"/>
    <p:sldId id="481" r:id="rId21"/>
    <p:sldId id="406" r:id="rId22"/>
    <p:sldId id="459" r:id="rId23"/>
    <p:sldId id="488" r:id="rId24"/>
    <p:sldId id="496" r:id="rId25"/>
    <p:sldId id="497" r:id="rId26"/>
    <p:sldId id="489" r:id="rId27"/>
    <p:sldId id="490" r:id="rId28"/>
    <p:sldId id="491" r:id="rId29"/>
    <p:sldId id="492" r:id="rId30"/>
    <p:sldId id="486" r:id="rId31"/>
    <p:sldId id="463" r:id="rId32"/>
    <p:sldId id="464" r:id="rId33"/>
    <p:sldId id="465" r:id="rId34"/>
    <p:sldId id="466" r:id="rId35"/>
    <p:sldId id="467" r:id="rId36"/>
    <p:sldId id="469" r:id="rId37"/>
    <p:sldId id="470" r:id="rId38"/>
    <p:sldId id="480" r:id="rId39"/>
    <p:sldId id="471" r:id="rId40"/>
    <p:sldId id="472" r:id="rId41"/>
    <p:sldId id="473" r:id="rId42"/>
    <p:sldId id="474" r:id="rId43"/>
    <p:sldId id="475" r:id="rId44"/>
    <p:sldId id="476" r:id="rId45"/>
    <p:sldId id="477" r:id="rId46"/>
    <p:sldId id="478" r:id="rId47"/>
    <p:sldId id="479" r:id="rId48"/>
  </p:sldIdLst>
  <p:sldSz cx="9144000" cy="6858000" type="screen4x3"/>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08C3"/>
    <a:srgbClr val="C96DD3"/>
    <a:srgbClr val="0000FF"/>
    <a:srgbClr val="FF0000"/>
    <a:srgbClr val="00FFFF"/>
    <a:srgbClr val="FF4F4F"/>
    <a:srgbClr val="000000"/>
    <a:srgbClr val="BCBC00"/>
    <a:srgbClr val="66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889" autoAdjust="0"/>
  </p:normalViewPr>
  <p:slideViewPr>
    <p:cSldViewPr>
      <p:cViewPr varScale="1">
        <p:scale>
          <a:sx n="79" d="100"/>
          <a:sy n="79" d="100"/>
        </p:scale>
        <p:origin x="-1458" y="-9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3226" y="-72"/>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6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885825" y="739775"/>
            <a:ext cx="4876800"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87240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87413" y="739775"/>
            <a:ext cx="48736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87413" y="739775"/>
            <a:ext cx="4873625" cy="3656013"/>
          </a:xfrm>
          <a:ln/>
        </p:spPr>
      </p:sp>
      <p:sp>
        <p:nvSpPr>
          <p:cNvPr id="60419"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smtClean="0"/>
              <a:t>The triangle is the most important primitive because we often use it to approximate arbitrary surfaces. So effective ray-triangle intersection algorithms are still in the focus of research. Now, we present a very simple algorithm, which is far behind the leading methods in terms of efficiency. </a:t>
            </a:r>
          </a:p>
          <a:p>
            <a:r>
              <a:rPr lang="en-US" altLang="en-US" sz="1100" dirty="0" smtClean="0"/>
              <a:t>The algorithm consists of two steps, first the intersection with the plane of the triangle is found, then we determine whether or not the ray-plane intersection point is inside the triangle. Suppose that the triangle is given by its vertices r1, r2, r3. The equation of its plane is n\</a:t>
            </a:r>
            <a:r>
              <a:rPr lang="en-US" altLang="en-US" sz="1100" dirty="0" err="1" smtClean="0"/>
              <a:t>cdot</a:t>
            </a:r>
            <a:r>
              <a:rPr lang="en-US" altLang="en-US" sz="1100" dirty="0" smtClean="0"/>
              <a:t>(r-r0)=0 where n is the normal vector and r0 is a point of the plane. Place vector r0 can be any of the three vertices and normal vector n can be computed as the cross product of edge vectors r2-r1 and r3-r1. Substituting the ray equation into this linear equation, we get a linear equation for t, which can be solved. If t is negative, the intersection is behind the eye, so it must be ignored. The positive t is substituted back to the ray equation giving p as the intersection with the plane.</a:t>
            </a:r>
          </a:p>
          <a:p>
            <a:r>
              <a:rPr lang="en-US" altLang="en-US" sz="1100" dirty="0" smtClean="0"/>
              <a:t>Now we should determine whether p is inside the triangle. An edge line separates the plane into two half planes, a “good”  or one (this is the left one if the edge vector points from r1 to r2) that contains the triangle and the third vertex and a “bad” one that contains nothing. Point p must be on the good side, i.e. where the third vertex is. Points on the left and right with respect to edge r1-r2 can be separated using the properties of the cross product. </a:t>
            </a:r>
          </a:p>
          <a:p>
            <a:r>
              <a:rPr lang="en-US" altLang="en-US" sz="1100" dirty="0" smtClean="0"/>
              <a:t>Assuming that we look at the plane from above, </a:t>
            </a:r>
            <a:r>
              <a:rPr lang="hu-HU" altLang="en-US" sz="1100" dirty="0" smtClean="0"/>
              <a:t>(</a:t>
            </a:r>
            <a:r>
              <a:rPr lang="hu-HU" altLang="en-US" sz="1100" b="1" dirty="0" smtClean="0"/>
              <a:t>r2</a:t>
            </a:r>
            <a:r>
              <a:rPr lang="hu-HU" altLang="en-US" sz="1100" dirty="0" smtClean="0"/>
              <a:t> - </a:t>
            </a:r>
            <a:r>
              <a:rPr lang="hu-HU" altLang="en-US" sz="1100" b="1" dirty="0" smtClean="0"/>
              <a:t>r1</a:t>
            </a:r>
            <a:r>
              <a:rPr lang="hu-HU" altLang="en-US" sz="1100" dirty="0" smtClean="0"/>
              <a:t>) </a:t>
            </a:r>
            <a:r>
              <a:rPr lang="hu-HU" altLang="en-US" sz="1100" b="1" dirty="0" smtClean="0">
                <a:sym typeface="Symbol" pitchFamily="18" charset="2"/>
              </a:rPr>
              <a:t></a:t>
            </a:r>
            <a:r>
              <a:rPr lang="hu-HU" altLang="en-US" sz="1100" dirty="0" smtClean="0"/>
              <a:t> (</a:t>
            </a:r>
            <a:r>
              <a:rPr lang="hu-HU" altLang="en-US" sz="1100" b="1" dirty="0" smtClean="0"/>
              <a:t>p</a:t>
            </a:r>
            <a:r>
              <a:rPr lang="hu-HU" altLang="en-US" sz="1100" dirty="0" smtClean="0"/>
              <a:t> - </a:t>
            </a:r>
            <a:r>
              <a:rPr lang="hu-HU" altLang="en-US" sz="1100" b="1" dirty="0" smtClean="0"/>
              <a:t>r1</a:t>
            </a:r>
            <a:r>
              <a:rPr lang="en-US" altLang="en-US" sz="1100" b="1" dirty="0" smtClean="0"/>
              <a:t>)</a:t>
            </a:r>
            <a:r>
              <a:rPr lang="en-US" altLang="en-US" sz="1100" dirty="0" smtClean="0"/>
              <a:t> will point towards us if p is on the left, and it will point down if p is on the right.</a:t>
            </a:r>
          </a:p>
          <a:p>
            <a:r>
              <a:rPr lang="en-US" altLang="en-US" sz="1100" dirty="0" smtClean="0"/>
              <a:t>As </a:t>
            </a:r>
            <a:r>
              <a:rPr lang="en-US" altLang="en-US" sz="1100" b="1" dirty="0" smtClean="0"/>
              <a:t>n</a:t>
            </a:r>
            <a:r>
              <a:rPr lang="en-US" altLang="en-US" sz="1100" dirty="0" smtClean="0"/>
              <a:t> = (</a:t>
            </a:r>
            <a:r>
              <a:rPr lang="en-US" altLang="en-US" sz="1100" b="1" dirty="0" smtClean="0"/>
              <a:t>r2</a:t>
            </a:r>
            <a:r>
              <a:rPr lang="en-US" altLang="en-US" sz="1100" dirty="0" smtClean="0"/>
              <a:t> - </a:t>
            </a:r>
            <a:r>
              <a:rPr lang="en-US" altLang="en-US" sz="1100" b="1" dirty="0" smtClean="0"/>
              <a:t>r1</a:t>
            </a:r>
            <a:r>
              <a:rPr lang="en-US" altLang="en-US" sz="1100" dirty="0" smtClean="0"/>
              <a:t>) </a:t>
            </a:r>
            <a:r>
              <a:rPr lang="hu-HU" altLang="en-US" sz="1100" b="1" dirty="0" smtClean="0">
                <a:sym typeface="Symbol" pitchFamily="18" charset="2"/>
              </a:rPr>
              <a:t></a:t>
            </a:r>
            <a:r>
              <a:rPr lang="en-US" altLang="en-US" sz="1100" dirty="0" smtClean="0"/>
              <a:t> (</a:t>
            </a:r>
            <a:r>
              <a:rPr lang="en-US" altLang="en-US" sz="1100" b="1" dirty="0" smtClean="0"/>
              <a:t>r3</a:t>
            </a:r>
            <a:r>
              <a:rPr lang="en-US" altLang="en-US" sz="1100" dirty="0" smtClean="0"/>
              <a:t> - </a:t>
            </a:r>
            <a:r>
              <a:rPr lang="en-US" altLang="en-US" sz="1100" b="1" dirty="0" smtClean="0"/>
              <a:t>r1</a:t>
            </a:r>
            <a:r>
              <a:rPr lang="en-US" altLang="en-US" sz="1100" dirty="0" smtClean="0"/>
              <a:t>) points towards us, we can check whether </a:t>
            </a:r>
            <a:r>
              <a:rPr lang="hu-HU" altLang="en-US" sz="1100" dirty="0" smtClean="0"/>
              <a:t>(</a:t>
            </a:r>
            <a:r>
              <a:rPr lang="hu-HU" altLang="en-US" sz="1100" b="1" dirty="0" smtClean="0"/>
              <a:t>r2</a:t>
            </a:r>
            <a:r>
              <a:rPr lang="hu-HU" altLang="en-US" sz="1100" dirty="0" smtClean="0"/>
              <a:t> - </a:t>
            </a:r>
            <a:r>
              <a:rPr lang="hu-HU" altLang="en-US" sz="1100" b="1" dirty="0" smtClean="0"/>
              <a:t>r1</a:t>
            </a:r>
            <a:r>
              <a:rPr lang="hu-HU" altLang="en-US" sz="1100" dirty="0" smtClean="0"/>
              <a:t>) </a:t>
            </a:r>
            <a:r>
              <a:rPr lang="hu-HU" altLang="en-US" sz="1100" b="1" dirty="0" smtClean="0">
                <a:sym typeface="Symbol" pitchFamily="18" charset="2"/>
              </a:rPr>
              <a:t></a:t>
            </a:r>
            <a:r>
              <a:rPr lang="hu-HU" altLang="en-US" sz="1100" dirty="0" smtClean="0"/>
              <a:t> (</a:t>
            </a:r>
            <a:r>
              <a:rPr lang="hu-HU" altLang="en-US" sz="1100" b="1" dirty="0" smtClean="0"/>
              <a:t>p</a:t>
            </a:r>
            <a:r>
              <a:rPr lang="hu-HU" altLang="en-US" sz="1100" dirty="0" smtClean="0"/>
              <a:t> - </a:t>
            </a:r>
            <a:r>
              <a:rPr lang="hu-HU" altLang="en-US" sz="1100" b="1" dirty="0" smtClean="0"/>
              <a:t>r1</a:t>
            </a:r>
            <a:r>
              <a:rPr lang="en-US" altLang="en-US" sz="1100" b="1" dirty="0" smtClean="0"/>
              <a:t>)</a:t>
            </a:r>
            <a:r>
              <a:rPr lang="en-US" altLang="en-US" sz="1100" dirty="0" smtClean="0"/>
              <a:t> has the same direction by computing their dot product and checking if the result is positive (the dot product of two vectors point into the same direction is positive, the dot product of two oppositely pointing vectors is negative). A single inequality states that the point is on the good side with respect to a given edge vector. If this condition is met for all three edge vectors, the point is inside the triangle.</a:t>
            </a:r>
            <a:endParaRPr lang="hu-HU" alt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a:xfrm>
            <a:off x="887413" y="739775"/>
            <a:ext cx="4873625" cy="3656013"/>
          </a:xfrm>
          <a:ln/>
        </p:spPr>
      </p:sp>
      <p:sp>
        <p:nvSpPr>
          <p:cNvPr id="5427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popular intersection algorithm is based on the recognition that a triangle is the convex combination of its vertices. Assume that we have unit mass sand, which is distributed into the three vertices putting weight </a:t>
            </a:r>
            <a:r>
              <a:rPr lang="hu-HU" altLang="en-US" smtClean="0">
                <a:sym typeface="Symbol" pitchFamily="18" charset="2"/>
              </a:rPr>
              <a:t></a:t>
            </a:r>
            <a:r>
              <a:rPr lang="en-US" altLang="en-US" smtClean="0">
                <a:sym typeface="Symbol" pitchFamily="18" charset="2"/>
              </a:rPr>
              <a:t> to </a:t>
            </a:r>
            <a:r>
              <a:rPr lang="en-US" altLang="en-US" b="1" smtClean="0">
                <a:sym typeface="Symbol" pitchFamily="18" charset="2"/>
              </a:rPr>
              <a:t>r1</a:t>
            </a:r>
            <a:r>
              <a:rPr lang="en-US" altLang="en-US" smtClean="0">
                <a:sym typeface="Symbol" pitchFamily="18" charset="2"/>
              </a:rPr>
              <a:t>, </a:t>
            </a:r>
            <a:r>
              <a:rPr lang="hu-HU" altLang="en-US" smtClean="0">
                <a:sym typeface="Symbol" pitchFamily="18" charset="2"/>
              </a:rPr>
              <a:t></a:t>
            </a:r>
            <a:r>
              <a:rPr lang="en-US" altLang="en-US" smtClean="0">
                <a:sym typeface="Symbol" pitchFamily="18" charset="2"/>
              </a:rPr>
              <a:t> to </a:t>
            </a:r>
            <a:r>
              <a:rPr lang="en-US" altLang="en-US" b="1" smtClean="0">
                <a:sym typeface="Symbol" pitchFamily="18" charset="2"/>
              </a:rPr>
              <a:t>r2</a:t>
            </a:r>
            <a:r>
              <a:rPr lang="en-US" altLang="en-US" smtClean="0">
                <a:sym typeface="Symbol" pitchFamily="18" charset="2"/>
              </a:rPr>
              <a:t>, and </a:t>
            </a:r>
            <a:r>
              <a:rPr lang="hu-HU" altLang="en-US" smtClean="0">
                <a:sym typeface="Symbol" pitchFamily="18" charset="2"/>
              </a:rPr>
              <a:t></a:t>
            </a:r>
            <a:r>
              <a:rPr lang="en-US" altLang="en-US" smtClean="0">
                <a:sym typeface="Symbol" pitchFamily="18" charset="2"/>
              </a:rPr>
              <a:t> to </a:t>
            </a:r>
            <a:r>
              <a:rPr lang="en-US" altLang="en-US" b="1" smtClean="0">
                <a:sym typeface="Symbol" pitchFamily="18" charset="2"/>
              </a:rPr>
              <a:t>r3</a:t>
            </a:r>
            <a:r>
              <a:rPr lang="en-US" altLang="en-US" smtClean="0">
                <a:sym typeface="Symbol" pitchFamily="18" charset="2"/>
              </a:rPr>
              <a:t>. The center of mass of this system is </a:t>
            </a:r>
          </a:p>
          <a:p>
            <a:r>
              <a:rPr lang="en-US" altLang="en-US" b="1" smtClean="0">
                <a:sym typeface="Symbol" pitchFamily="18" charset="2"/>
              </a:rPr>
              <a:t>p</a:t>
            </a:r>
            <a:r>
              <a:rPr lang="en-US" altLang="en-US" smtClean="0">
                <a:sym typeface="Symbol" pitchFamily="18" charset="2"/>
              </a:rPr>
              <a:t>(</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en-US" altLang="en-US" smtClean="0">
                <a:sym typeface="Symbol" pitchFamily="18" charset="2"/>
              </a:rPr>
              <a:t>) = (</a:t>
            </a:r>
            <a:r>
              <a:rPr lang="hu-HU" altLang="en-US" smtClean="0">
                <a:sym typeface="Symbol" pitchFamily="18" charset="2"/>
              </a:rPr>
              <a:t></a:t>
            </a:r>
            <a:r>
              <a:rPr lang="hu-HU" altLang="en-US" b="1" smtClean="0"/>
              <a:t>r1</a:t>
            </a:r>
            <a:r>
              <a:rPr lang="en-US" altLang="en-US" b="1" smtClean="0"/>
              <a:t> </a:t>
            </a:r>
            <a:r>
              <a:rPr lang="hu-HU" altLang="en-US" smtClean="0">
                <a:sym typeface="Symbol" pitchFamily="18" charset="2"/>
              </a:rPr>
              <a:t>+</a:t>
            </a:r>
            <a:r>
              <a:rPr lang="hu-HU" altLang="en-US" b="1" smtClean="0"/>
              <a:t>r2</a:t>
            </a:r>
            <a:r>
              <a:rPr lang="en-US" altLang="en-US" b="1" smtClean="0"/>
              <a:t> </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hu-HU" altLang="en-US" b="1" smtClean="0"/>
              <a:t>r3</a:t>
            </a:r>
            <a:r>
              <a:rPr lang="en-US" altLang="en-US" b="1" smtClean="0"/>
              <a:t>)/</a:t>
            </a:r>
            <a:r>
              <a:rPr lang="en-US" altLang="en-US" smtClean="0">
                <a:sym typeface="Symbol" pitchFamily="18" charset="2"/>
              </a:rPr>
              <a:t>(</a:t>
            </a:r>
            <a:r>
              <a:rPr lang="hu-HU" altLang="en-US" smtClean="0">
                <a:sym typeface="Symbol" pitchFamily="18" charset="2"/>
              </a:rPr>
              <a:t>++</a:t>
            </a:r>
            <a:r>
              <a:rPr lang="en-US" altLang="en-US" b="1" smtClean="0"/>
              <a:t>)=</a:t>
            </a:r>
            <a:r>
              <a:rPr lang="hu-HU" altLang="en-US" smtClean="0">
                <a:sym typeface="Symbol" pitchFamily="18" charset="2"/>
              </a:rPr>
              <a:t></a:t>
            </a:r>
            <a:r>
              <a:rPr lang="hu-HU" altLang="en-US" b="1" smtClean="0"/>
              <a:t>r1</a:t>
            </a:r>
            <a:r>
              <a:rPr lang="en-US" altLang="en-US" b="1" smtClean="0"/>
              <a:t> </a:t>
            </a:r>
            <a:r>
              <a:rPr lang="hu-HU" altLang="en-US" smtClean="0">
                <a:sym typeface="Symbol" pitchFamily="18" charset="2"/>
              </a:rPr>
              <a:t>+</a:t>
            </a:r>
            <a:r>
              <a:rPr lang="hu-HU" altLang="en-US" b="1" smtClean="0"/>
              <a:t>r2</a:t>
            </a:r>
            <a:r>
              <a:rPr lang="en-US" altLang="en-US" b="1" smtClean="0"/>
              <a:t> </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hu-HU" altLang="en-US" b="1" smtClean="0"/>
              <a:t>r3</a:t>
            </a:r>
            <a:r>
              <a:rPr lang="en-US" altLang="en-US" smtClean="0">
                <a:sym typeface="Symbol" pitchFamily="18" charset="2"/>
              </a:rPr>
              <a:t> </a:t>
            </a:r>
            <a:r>
              <a:rPr lang="en-US" altLang="en-US" smtClean="0"/>
              <a:t>as </a:t>
            </a:r>
            <a:r>
              <a:rPr lang="hu-HU" altLang="en-US" smtClean="0">
                <a:sym typeface="Symbol" pitchFamily="18" charset="2"/>
              </a:rPr>
              <a:t>++</a:t>
            </a:r>
            <a:r>
              <a:rPr lang="en-US" altLang="en-US" smtClean="0">
                <a:sym typeface="Symbol" pitchFamily="18" charset="2"/>
              </a:rPr>
              <a:t>=1 since w</a:t>
            </a:r>
            <a:r>
              <a:rPr lang="hu-HU" altLang="en-US" smtClean="0">
                <a:sym typeface="Symbol" pitchFamily="18" charset="2"/>
              </a:rPr>
              <a:t>e</a:t>
            </a:r>
            <a:r>
              <a:rPr lang="en-US" altLang="en-US" smtClean="0">
                <a:sym typeface="Symbol" pitchFamily="18" charset="2"/>
              </a:rPr>
              <a:t> distributed unit mass. Points p defined this way are called the combination of points r1, r2, r3. Clearly, such points are on the plane defined by the three points.</a:t>
            </a:r>
          </a:p>
          <a:p>
            <a:r>
              <a:rPr lang="en-US" altLang="en-US" smtClean="0">
                <a:sym typeface="Symbol" pitchFamily="18" charset="2"/>
              </a:rPr>
              <a:t>If we further assume that the weights are non-negative, the points must lie in the triangle of the three points. Such points are called convex combination.</a:t>
            </a:r>
          </a:p>
          <a:p>
            <a:endParaRPr lang="en-US" altLang="en-US" smtClean="0">
              <a:sym typeface="Symbol" pitchFamily="18" charset="2"/>
            </a:endParaRPr>
          </a:p>
          <a:p>
            <a:r>
              <a:rPr lang="en-US" altLang="en-US" smtClean="0">
                <a:sym typeface="Symbol" pitchFamily="18" charset="2"/>
              </a:rPr>
              <a:t>Making the internal points expressed as convex combinations equal to the ray equation, we obtain a system of four scalar equations (three are the x,y,z components of the vector equation and the fourth is the </a:t>
            </a:r>
            <a:r>
              <a:rPr lang="hu-HU" altLang="en-US" smtClean="0">
                <a:sym typeface="Symbol" pitchFamily="18" charset="2"/>
              </a:rPr>
              <a:t>++</a:t>
            </a:r>
            <a:r>
              <a:rPr lang="en-US" altLang="en-US" smtClean="0">
                <a:sym typeface="Symbol" pitchFamily="18" charset="2"/>
              </a:rPr>
              <a:t> = 1 requirement), and we have four unknowns. Having solved it, we have to check whether all parameters are non-negative, i.e. the intersection is inside the triangle and not behind the eye.</a:t>
            </a:r>
          </a:p>
          <a:p>
            <a:endParaRPr lang="hu-HU"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9480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783861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87413" y="739775"/>
            <a:ext cx="4873625" cy="3656013"/>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get the normal vector of a parametric surface, we exploit isoparametric lines. Suppose that we need the normal at point associated with parameters u*, v*. Let us keep u* fixed, but allow v to run over its domain. </a:t>
            </a:r>
            <a:r>
              <a:rPr lang="hu-HU" altLang="en-US" smtClean="0"/>
              <a:t>This r(u</a:t>
            </a:r>
            <a:r>
              <a:rPr lang="en-US" altLang="en-US" smtClean="0"/>
              <a:t>*,v) is a one-variate parametric function, which is a curve. As it always satisfies the surface equation, this curve is on the surface and when v=v*, this curve passes through the point of interest. We know that the derivative of a curve always tangent to the curve, so the derivative with respect to v at v* will be the tangent of a curve at this point, and consequently will be in the tangent plane.</a:t>
            </a:r>
          </a:p>
          <a:p>
            <a:r>
              <a:rPr lang="en-US" altLang="en-US" smtClean="0"/>
              <a:t>Similarly, the derivative with respect to u will always be in the tangent plane. The cross product results in a vector that is perpendicular to both operands, so it will be the normal of the tangent plane.</a:t>
            </a:r>
            <a:endParaRPr lang="hu-HU" altLang="en-US" smtClean="0"/>
          </a:p>
          <a:p>
            <a:endParaRPr lang="hu-HU"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87413" y="739775"/>
            <a:ext cx="48736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the top level, ray tracing rendering visits pixels one by one. For every pixel, the virtual camera has a point on its window (in real space we have the user and the screen; in virtual world one of the user’s eye is the virtual eye and the display surface is a rectangle). The origin of primary rays is always the eye position. The direction of a ray is from the eye to the center of the pixel on the window rectangle, which is calculated by the GetRay function. With this ray, function Trace is called, which computes the radiance transferred back by this ray (i.e. the radiance of the point hit by this ray in the opposite of the ray direction). The radiance on the wavelengths of r,g,b is written into the current physical pixel. </a:t>
            </a:r>
            <a:endParaRPr lang="hu-HU"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xfrm>
            <a:off x="887413" y="739775"/>
            <a:ext cx="4873625" cy="3656013"/>
          </a:xfrm>
          <a:ln/>
        </p:spPr>
      </p:sp>
      <p:sp>
        <p:nvSpPr>
          <p:cNvPr id="65539"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implement the GetRay function, the virtual camera should be defined in the virtual space. The user’s location is specified by the place vector called eye. The display surface is represented by a 2D rectangle in the virtual world coordinates. The center of this rectangle is specified by the lookat point, and its orientation and size are defined by two vectors. Right points from the center of the window to the right edge, up from the center to the top edge. If the resolution of the target image is XM x YM, then the center of pixel (X,Y) in world coordinates is </a:t>
            </a:r>
            <a:r>
              <a:rPr lang="en-US" altLang="en-US" b="1" i="1" smtClean="0"/>
              <a:t>p</a:t>
            </a:r>
            <a:r>
              <a:rPr lang="en-US" altLang="en-US" smtClean="0"/>
              <a:t> = </a:t>
            </a:r>
            <a:r>
              <a:rPr lang="en-US" altLang="en-US" b="1" smtClean="0"/>
              <a:t>lookat</a:t>
            </a:r>
            <a:r>
              <a:rPr lang="en-US" altLang="en-US" smtClean="0"/>
              <a:t> + </a:t>
            </a:r>
            <a:r>
              <a:rPr lang="hu-HU" altLang="en-US" smtClean="0"/>
              <a:t>(2</a:t>
            </a:r>
            <a:r>
              <a:rPr lang="hu-HU" altLang="en-US" i="1" smtClean="0">
                <a:sym typeface="Symbol" pitchFamily="18" charset="2"/>
              </a:rPr>
              <a:t>X/XM</a:t>
            </a:r>
            <a:r>
              <a:rPr lang="hu-HU" altLang="en-US" smtClean="0">
                <a:sym typeface="Symbol" pitchFamily="18" charset="2"/>
              </a:rPr>
              <a:t>-1)</a:t>
            </a:r>
            <a:r>
              <a:rPr lang="hu-HU" altLang="en-US" i="1" smtClean="0">
                <a:sym typeface="Symbol" pitchFamily="18" charset="2"/>
              </a:rPr>
              <a:t></a:t>
            </a:r>
            <a:r>
              <a:rPr lang="en-US" altLang="en-US" b="1" smtClean="0"/>
              <a:t>right </a:t>
            </a:r>
            <a:r>
              <a:rPr lang="en-US" altLang="en-US" smtClean="0"/>
              <a:t>+ </a:t>
            </a:r>
            <a:r>
              <a:rPr lang="hu-HU" altLang="en-US" smtClean="0"/>
              <a:t>(2</a:t>
            </a:r>
            <a:r>
              <a:rPr lang="hu-HU" altLang="en-US" i="1" smtClean="0">
                <a:sym typeface="Symbol" pitchFamily="18" charset="2"/>
              </a:rPr>
              <a:t>Y/YM</a:t>
            </a:r>
            <a:r>
              <a:rPr lang="hu-HU" altLang="en-US" smtClean="0">
                <a:sym typeface="Symbol" pitchFamily="18" charset="2"/>
              </a:rPr>
              <a:t>-1)</a:t>
            </a:r>
            <a:r>
              <a:rPr lang="hu-HU" altLang="en-US" i="1" smtClean="0">
                <a:sym typeface="Symbol" pitchFamily="18" charset="2"/>
              </a:rPr>
              <a:t></a:t>
            </a:r>
            <a:r>
              <a:rPr lang="en-US" altLang="en-US" b="1" smtClean="0"/>
              <a:t>up.</a:t>
            </a:r>
          </a:p>
          <a:p>
            <a:endParaRPr lang="hu-HU"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87413" y="739775"/>
            <a:ext cx="48736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trace function gets the ray that involves its origin and direction vectors. First we compute the intersection that is in front of the eye and is closest to the eye. The already implemented solution is </a:t>
            </a:r>
            <a:r>
              <a:rPr lang="en-US" altLang="en-US" dirty="0" err="1" smtClean="0"/>
              <a:t>firstIntersect</a:t>
            </a:r>
            <a:r>
              <a:rPr lang="en-US" altLang="en-US" dirty="0" smtClean="0"/>
              <a:t>. This function indicates with a negative value if there is no intersection. In this case, trace returns with the radiance of the ambient illumination.</a:t>
            </a:r>
          </a:p>
          <a:p>
            <a:r>
              <a:rPr lang="en-US" altLang="en-US" dirty="0" smtClean="0"/>
              <a:t>If some surface is seen, trace computes the contribution of the abstract light sources. To check the visibility of a particular light source, a ray, called shadow ray, is sent from the shaded point towards the light source. If this ray intersects an object and this intersection is closer than the light source, the object occludes the light source so this point is in shadow. </a:t>
            </a:r>
          </a:p>
          <a:p>
            <a:r>
              <a:rPr lang="en-US" altLang="en-US" dirty="0" smtClean="0"/>
              <a:t>If the surface is smooth and is ideally </a:t>
            </a:r>
            <a:r>
              <a:rPr lang="en-US" altLang="en-US" dirty="0" err="1" smtClean="0"/>
              <a:t>reflecti</a:t>
            </a:r>
            <a:r>
              <a:rPr lang="hu-HU" altLang="en-US" dirty="0" err="1" smtClean="0"/>
              <a:t>ve</a:t>
            </a:r>
            <a:r>
              <a:rPr lang="en-US" altLang="en-US" dirty="0" smtClean="0"/>
              <a:t>, then the reflection direction is computed and the trace function is called recursively to compute the radiance of reflection direction. The same is done for the refraction direction if the surface is refractive.</a:t>
            </a:r>
            <a:endParaRPr lang="hu-HU"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87413" y="739775"/>
            <a:ext cx="4873625" cy="3656013"/>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simulate also smooth surfaces responsible for mirroring and light refraction, the local illumination model should be extended. When the surface visible from the eye is identified, we calculate the radiance as the contribution from abstract light sources but also add the reflection of the radiance from the ideal reflection direction and the refraction of the radiance coming from the ideal refraction direction. According physics, the scaling factors of the radiance values are the Fresnel and 1-Fresnel for reflection and refraction, respectively. However, we do not always insists of physical precision so may use other scaling factors that are set by an artist and not computed as the Fresnel function. </a:t>
            </a:r>
          </a:p>
          <a:p>
            <a:r>
              <a:rPr lang="en-US" altLang="en-US" dirty="0" smtClean="0"/>
              <a:t>This equation expresses the radiance of a surface point in a given direction as the function of the direct light sources and the radiance coming from the ideal reflection and refraction directions. The question is how these extra terms can be computed. </a:t>
            </a:r>
          </a:p>
          <a:p>
            <a:r>
              <a:rPr lang="en-US" altLang="en-US" dirty="0"/>
              <a:t>Let us recognize, that the computation of the radiance delivered back by reflection and refraction rays is essentially the same computation </a:t>
            </a:r>
            <a:r>
              <a:rPr lang="hu-HU" altLang="en-US" dirty="0" err="1"/>
              <a:t>what</a:t>
            </a:r>
            <a:r>
              <a:rPr lang="hu-HU" altLang="en-US" dirty="0"/>
              <a:t> </a:t>
            </a:r>
            <a:r>
              <a:rPr lang="en-US" altLang="en-US" dirty="0"/>
              <a:t>we are doing right now, just the ray origin and direction should be altered. So the solution of this problem is a recursive function. </a:t>
            </a:r>
            <a:endParaRPr lang="hu-HU" altLang="en-US" dirty="0"/>
          </a:p>
          <a:p>
            <a:endParaRPr lang="hu-HU" altLang="en-US" dirty="0" smtClean="0"/>
          </a:p>
          <a:p>
            <a:endParaRPr lang="hu-HU"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87413" y="739775"/>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trace function gets the ray that involves its origin and direction vectors. First we compute the intersection that is in front of the eye and is closest to the eye. The already implemented solution is </a:t>
            </a:r>
            <a:r>
              <a:rPr lang="en-US" altLang="en-US" dirty="0" err="1" smtClean="0"/>
              <a:t>firstIntersect</a:t>
            </a:r>
            <a:r>
              <a:rPr lang="en-US" altLang="en-US" dirty="0" smtClean="0"/>
              <a:t>. This function indicates with a negative value if there is no intersection. In this case, trace returns with the radiance of the ambient illumination.</a:t>
            </a:r>
          </a:p>
          <a:p>
            <a:r>
              <a:rPr lang="en-US" altLang="en-US" dirty="0" smtClean="0"/>
              <a:t>If some surface is seen, trace computes the contribution of the abstract light sources. To check the visibility of a particular light source, a ray, called shadow ray, is sent from the shaded point towards the light source. If this ray intersects an object and this intersection is closer than the light source, the object occludes the light source so this point is in shadow. </a:t>
            </a:r>
          </a:p>
          <a:p>
            <a:r>
              <a:rPr lang="en-US" altLang="en-US" dirty="0" smtClean="0"/>
              <a:t>If the surface is smooth and is ideally </a:t>
            </a:r>
            <a:r>
              <a:rPr lang="en-US" altLang="en-US" dirty="0" err="1" smtClean="0"/>
              <a:t>reflecti</a:t>
            </a:r>
            <a:r>
              <a:rPr lang="hu-HU" altLang="en-US" dirty="0" err="1" smtClean="0"/>
              <a:t>ve</a:t>
            </a:r>
            <a:r>
              <a:rPr lang="en-US" altLang="en-US" dirty="0" smtClean="0"/>
              <a:t>, then the reflection direction is computed and the trace function is called recursively to compute the radiance of reflection direction. The same is done for the refraction direction if the surface is refractive.</a:t>
            </a:r>
            <a:endParaRPr lang="hu-HU"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87413" y="739775"/>
            <a:ext cx="48736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local illumination rendering, having identified the surface visible in a pixel, we have to compute the reflected radiance due to only the few abstract light sources. An abstract light source may illuminate a point just from a single direction. The intensity provided by the light source at the point is multiplied by the BRDF and the geometry term</a:t>
            </a:r>
            <a:r>
              <a:rPr lang="hu-HU" altLang="en-US" smtClean="0"/>
              <a:t> (cosine of the angle between the surface normal and the illumination direction)</a:t>
            </a:r>
            <a:r>
              <a:rPr lang="en-US" altLang="en-US" smtClean="0"/>
              <a:t>. The intensity provided by the light source is zero if the light source is </a:t>
            </a:r>
            <a:r>
              <a:rPr lang="hu-HU" altLang="en-US" smtClean="0"/>
              <a:t>not </a:t>
            </a:r>
            <a:r>
              <a:rPr lang="en-US" altLang="en-US" smtClean="0"/>
              <a:t>visible from the shaded point. For directional sources, the intensity and the direction are the same everywhere. For point sources, the direction is from the source to the shaded point and decreases with the square of the distance. </a:t>
            </a:r>
          </a:p>
          <a:p>
            <a:endParaRPr lang="hu-HU" altLang="en-US" smtClean="0"/>
          </a:p>
          <a:p>
            <a:endParaRPr lang="hu-HU"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9488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87413" y="739775"/>
            <a:ext cx="48736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a:xfrm>
            <a:off x="887413" y="739775"/>
            <a:ext cx="4873625" cy="3656013"/>
          </a:xfrm>
          <a:ln/>
        </p:spPr>
      </p:sp>
      <p:sp>
        <p:nvSpPr>
          <p:cNvPr id="7373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Object oriented decomposition identifies the objects representing the problem. These objects are defined in an abstract way by specifying what operations can be executed on these elements.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87413" y="739775"/>
            <a:ext cx="4873625" cy="3656013"/>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Better complexity – at least in the average case - can be achieved with space partitioning schemes. Space partitioning schemes store information about the possibly intersectable objects for rays shot from arbitrary points and at directions. We have to pay some price for building them, but when they are available, we can ask them which objects are ”in the direction of the ray” so intersection is possible, or in which order they follow each other with respect to the distance from the ray origin.  </a:t>
            </a:r>
          </a:p>
          <a:p>
            <a:endParaRPr lang="hu-HU"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87413" y="739775"/>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Complex objects may be enclosed in simple bounding volumes, such as spheres or AABBs (Axis Aligned Bounding Boxes). Then, before intersecting the complex object, we test the bounding volume. If the bounding volume is not intersected, neither the bounded object can be intersected. </a:t>
            </a:r>
          </a:p>
          <a:p>
            <a:endParaRPr lang="en-US" altLang="en-US" smtClean="0"/>
          </a:p>
          <a:p>
            <a:r>
              <a:rPr lang="en-US" altLang="en-US" smtClean="0"/>
              <a:t>This method speed up ray tracing by a linear factor, but does not change the inherent linear complexity with respect to the number of objects.</a:t>
            </a:r>
          </a:p>
          <a:p>
            <a:endParaRPr lang="hu-HU"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90726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87413" y="739775"/>
            <a:ext cx="48736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Regular grid encloses first the scene into an AABB, then this AABB is decomposed to cells of the same size obtaining a grid structure. During preprocessing, we check every object and every cell whether they overlap. To implement overlapping test, we usually check whether the cell AABB overlaps with the AABB of the object. In every cell, the ids of overlapping objects are stored, e.g. in a linked list or array. </a:t>
            </a:r>
          </a:p>
          <a:p>
            <a:r>
              <a:rPr lang="en-US" altLang="en-US" smtClean="0"/>
              <a:t>During ray tracing, when the ray gets available we identify the cell that contains this ray. First, objects overlapping with this cell are tested for intersection. If no intersection is found, we traverse only those cells that are intersected by the ray. </a:t>
            </a:r>
          </a:p>
          <a:p>
            <a:endParaRPr lang="en-US" altLang="en-US" smtClean="0"/>
          </a:p>
          <a:p>
            <a:r>
              <a:rPr lang="en-US" altLang="en-US" smtClean="0"/>
              <a:t>Note that regular grid helps excluding most of the objects that are surely not hit by the ray. If an object overlaps with no cell that is pierced by the ray, then this object is never tested for intersection. On the other hand, regular grid also provides an order of potentially intersectable objects in which they should be tested. When we found an intersection in a cell, cell traversal can be stopped. Even if there are intersections in farther cells, those intersections cannot be closer to the ray origin than the already identified intersection. </a:t>
            </a:r>
          </a:p>
          <a:p>
            <a:endParaRPr lang="en-US" altLang="en-US" smtClean="0"/>
          </a:p>
          <a:p>
            <a:r>
              <a:rPr lang="en-US" altLang="en-US" smtClean="0"/>
              <a:t>To implement cell traversal, we should identify cells that are intersected by the ray. To find an efficient algorithm, we can exploit the incremental concept. Let us realize that the cell structure is defined by three sets of planes, a horizontal set, a vertical set and a depth set. The distance of intersections with the planes of a given set is constant. So we maintain three ray parameters, one for each plane set. From the three ray parameters, the minimum identifies the next ray cell intersection. Having stepped into the cell, the corresponding ray parameters is incremented by its constant increment. </a:t>
            </a:r>
          </a:p>
          <a:p>
            <a:endParaRPr lang="hu-HU"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887413" y="739775"/>
            <a:ext cx="48736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drawback of regular grid is that we should make many cell steps even where the space is empty and there are no objects.</a:t>
            </a:r>
          </a:p>
          <a:p>
            <a:r>
              <a:rPr lang="en-US" altLang="en-US" smtClean="0"/>
              <a:t>To speed up empty space traversal, we should use larger cells in these empty regions. Octree is based on this idea. It starts with a cell that contains the whole scene, and we check whether this cell has many overlapping objects. If it has, the cell is subdivided by three planes into 8 similar size cells, and we repeat this operation recursively. If the cell is empty or contains just a few objects,  further subdivision is prevented.</a:t>
            </a:r>
          </a:p>
          <a:p>
            <a:endParaRPr lang="hu-HU"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87413" y="739775"/>
            <a:ext cx="4873625" cy="3656013"/>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Kd-tree (aka binary space partitioning tree) is even more adaptive than the octree. In a subdivision step it decomposes a cell into two cells, but selects the position of the subdivision carefully to guarantee that the probabilities of ray intersection in the two children will be similar.</a:t>
            </a:r>
            <a:endParaRPr lang="hu-HU" altLang="en-US" smtClean="0"/>
          </a:p>
          <a:p>
            <a:endParaRPr lang="hu-HU"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2523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87413" y="739775"/>
            <a:ext cx="48736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smtClean="0"/>
              <a:t>The BRDF times the geometry factor equals to the following expression for diffuse + Phong-Blinn type materials. Here we use different product symbols for different data types</a:t>
            </a:r>
            <a:r>
              <a:rPr lang="en-US" altLang="en-US" smtClean="0"/>
              <a:t>; * for spectra, </a:t>
            </a:r>
            <a:r>
              <a:rPr lang="hu-HU" altLang="en-US" smtClean="0">
                <a:sym typeface="Symbol" pitchFamily="18" charset="2"/>
              </a:rPr>
              <a:t></a:t>
            </a:r>
            <a:r>
              <a:rPr lang="en-US" altLang="en-US" smtClean="0">
                <a:sym typeface="Symbol" pitchFamily="18" charset="2"/>
              </a:rPr>
              <a:t> for multiplying with a scalar, and </a:t>
            </a:r>
            <a:r>
              <a:rPr lang="hu-HU" altLang="en-US" smtClean="0">
                <a:sym typeface="Symbol" pitchFamily="18" charset="2"/>
              </a:rPr>
              <a:t></a:t>
            </a:r>
            <a:r>
              <a:rPr lang="en-US" altLang="en-US" smtClean="0">
                <a:sym typeface="Symbol" pitchFamily="18" charset="2"/>
              </a:rPr>
              <a:t> for the dot product of two vectors. </a:t>
            </a:r>
            <a:endParaRPr lang="hu-HU" altLang="en-US" smtClean="0"/>
          </a:p>
          <a:p>
            <a:endParaRPr lang="hu-HU"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229327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89000" y="741363"/>
            <a:ext cx="4870450" cy="3652837"/>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different tradeoffs between accuracy of the light transport computation and the speed of the computation. </a:t>
            </a:r>
          </a:p>
          <a:p>
            <a:r>
              <a:rPr lang="en-US" altLang="en-US" dirty="0" smtClean="0"/>
              <a:t>In the local illumination setting, when the radiance of a surface is calculated, we consider only the direct contribution of the light sources and ignore all indirect illumination. </a:t>
            </a:r>
          </a:p>
          <a:p>
            <a:r>
              <a:rPr lang="en-US" altLang="en-US" dirty="0" smtClean="0"/>
              <a:t>In recursive ray tracing, indirect illumination is computed only for smooth surfaces, in the ideal reflection and refraction directions.</a:t>
            </a:r>
          </a:p>
          <a:p>
            <a:r>
              <a:rPr lang="en-US" altLang="en-US" dirty="0" smtClean="0"/>
              <a:t>In the global illumination model, indirect illumination is taken into account for rough surfaces as well. In engineering applications we need global illumination solutions since only these provide predictable results. However, in games and real time systems, local illumination or recursive ray tracing will also be acceptable. </a:t>
            </a:r>
            <a:endParaRPr lang="hu-HU" altLang="en-US" dirty="0" smtClean="0"/>
          </a:p>
          <a:p>
            <a:endParaRPr lang="hu-HU"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89000" y="741363"/>
            <a:ext cx="4870450" cy="3652837"/>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a:xfrm>
            <a:off x="3765179" y="9292519"/>
            <a:ext cx="2881719" cy="488092"/>
          </a:xfrm>
          <a:prstGeom prst="rect">
            <a:avLst/>
          </a:prstGeom>
        </p:spPr>
        <p:txBody>
          <a:bodyPr lIns="89928" tIns="44965" rIns="89928" bIns="44965"/>
          <a:lstStyle/>
          <a:p>
            <a:pPr>
              <a:defRPr/>
            </a:pPr>
            <a:fld id="{63C4D599-6FDA-4049-B8A4-E6AED61AA9FD}" type="slidenum">
              <a:rPr lang="hu-HU" smtClean="0"/>
              <a:pPr>
                <a:defRPr/>
              </a:pPr>
              <a:t>33</a:t>
            </a:fld>
            <a:endParaRPr lang="hu-HU"/>
          </a:p>
        </p:txBody>
      </p:sp>
    </p:spTree>
    <p:extLst>
      <p:ext uri="{BB962C8B-B14F-4D97-AF65-F5344CB8AC3E}">
        <p14:creationId xmlns:p14="http://schemas.microsoft.com/office/powerpoint/2010/main" val="3839203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890588" y="741363"/>
            <a:ext cx="4868862" cy="3652837"/>
          </a:xfrm>
          <a:ln/>
        </p:spPr>
      </p:sp>
      <p:sp>
        <p:nvSpPr>
          <p:cNvPr id="46083" name="Rectangle 3"/>
          <p:cNvSpPr>
            <a:spLocks noGrp="1" noChangeArrowheads="1"/>
          </p:cNvSpPr>
          <p:nvPr>
            <p:ph type="body" idx="1"/>
          </p:nvPr>
        </p:nvSpPr>
        <p:spPr>
          <a:xfrm>
            <a:off x="887552" y="4647559"/>
            <a:ext cx="4873349" cy="41180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 us consider the problem of dense samples used to estimate an integral. Suppose, for the sake of simplicity, that the integral is one-dimensional and the domain is the unit interval. The simplest integration rule place samples regularly in the domain, evaluates the integrand at these samples, and approximates the area below the function by the total area these bricks. This results in the following sum that approximates the integral.</a:t>
            </a:r>
          </a:p>
          <a:p>
            <a:r>
              <a:rPr lang="en-US" altLang="en-US" dirty="0" smtClean="0"/>
              <a:t>The error of the integration is the total area of the triangle-like objects between the function  curve and the bricks, which equals to the product of the</a:t>
            </a:r>
            <a:r>
              <a:rPr lang="hu-HU" altLang="en-US" dirty="0" smtClean="0"/>
              <a:t> </a:t>
            </a:r>
            <a:r>
              <a:rPr lang="en-US" altLang="en-US" dirty="0" smtClean="0"/>
              <a:t>average height of the triangles, the base, and the number of triangles.</a:t>
            </a:r>
          </a:p>
          <a:p>
            <a:r>
              <a:rPr lang="en-US" altLang="en-US" dirty="0" smtClean="0"/>
              <a:t>We can conclude that the error is proportional to the total change, called variation of the function, and inversely proportional to the number of samples.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9000" y="741363"/>
            <a:ext cx="4870450" cy="3652837"/>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90588" y="741363"/>
            <a:ext cx="4868862" cy="3652837"/>
          </a:xfrm>
          <a:ln/>
        </p:spPr>
      </p:sp>
      <p:sp>
        <p:nvSpPr>
          <p:cNvPr id="49155" name="Rectangle 3"/>
          <p:cNvSpPr>
            <a:spLocks noGrp="1" noChangeArrowheads="1"/>
          </p:cNvSpPr>
          <p:nvPr>
            <p:ph type="body" idx="1"/>
          </p:nvPr>
        </p:nvSpPr>
        <p:spPr>
          <a:xfrm>
            <a:off x="887552" y="4647559"/>
            <a:ext cx="4873349" cy="41180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Monte-Carlo integration can also be understood in the following way. In order to evaluate an integral, let us divide and multiply the integrand by a probability density p. Obviously, it does not make any difference. </a:t>
            </a:r>
          </a:p>
          <a:p>
            <a:r>
              <a:rPr lang="en-US" altLang="en-US" dirty="0" smtClean="0"/>
              <a:t>Looking at this formula, we can realize that this is the expected value of random variable f/p. According to the theorem of large numbers, expected values can be well approximated by averages. Thus taking M samples obtained with probability density p, this average will be a good estimate for the original integral.</a:t>
            </a:r>
          </a:p>
          <a:p>
            <a:r>
              <a:rPr lang="en-US" altLang="en-US" dirty="0" smtClean="0"/>
              <a:t>The integration error will be proportional to the variation of f/p and inversely proportional to the square root of the number of samples.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825773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2715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90588" y="741363"/>
            <a:ext cx="4868862" cy="3652837"/>
          </a:xfrm>
          <a:ln/>
        </p:spPr>
      </p:sp>
      <p:sp>
        <p:nvSpPr>
          <p:cNvPr id="50179" name="Rectangle 3"/>
          <p:cNvSpPr>
            <a:spLocks noGrp="1" noChangeArrowheads="1"/>
          </p:cNvSpPr>
          <p:nvPr>
            <p:ph type="body" idx="1"/>
          </p:nvPr>
        </p:nvSpPr>
        <p:spPr>
          <a:xfrm>
            <a:off x="887552" y="4647559"/>
            <a:ext cx="4873349" cy="41180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order to reduce the error, the variation of f/p should be small, that is where the integrand is large, the probability density should also be large. It means that the sampling with this probability density will place more samples where the integrand is large. This concept is called importance sampling.</a:t>
            </a:r>
          </a:p>
          <a:p>
            <a:r>
              <a:rPr lang="en-US" altLang="en-US" dirty="0" smtClean="0"/>
              <a:t>This figure compares a good and a bad sampling densities. In the first case the</a:t>
            </a:r>
            <a:r>
              <a:rPr lang="hu-HU" altLang="en-US" dirty="0" smtClean="0"/>
              <a:t> </a:t>
            </a:r>
            <a:r>
              <a:rPr lang="en-US" altLang="en-US" dirty="0" smtClean="0"/>
              <a:t>f/p terms in the approximating average will be similar, thus the average remains nearly constant as we add new samples.</a:t>
            </a:r>
          </a:p>
          <a:p>
            <a:r>
              <a:rPr lang="en-US" altLang="en-US" dirty="0" smtClean="0"/>
              <a:t>In the second case, the important region is sampled rarely, thus the approximating average contains many small values when a very large f/p value appears. The corresponding pixel color is dark and suddenly it becomes very bright and remains bright for a long time. This situation should be avoided.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87413" y="739775"/>
            <a:ext cx="48736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the local illumination model all surfaces that are not directly visible from the light sources are completely back. However, this is against everyday experience when some light indirectly illuminates even hidden regions as well. So, </a:t>
            </a:r>
            <a:r>
              <a:rPr lang="hu-HU" altLang="en-US" dirty="0" smtClean="0"/>
              <a:t>w</a:t>
            </a:r>
            <a:r>
              <a:rPr lang="en-US" altLang="en-US" dirty="0" smtClean="0"/>
              <a:t>e add an ambient term to the reflected radiance, where the intensity is uniform everywhere and in all directions, and the ambient reflection </a:t>
            </a:r>
            <a:r>
              <a:rPr lang="en-US" altLang="en-US" dirty="0" err="1" smtClean="0"/>
              <a:t>k_a</a:t>
            </a:r>
            <a:r>
              <a:rPr lang="en-US" altLang="en-US" dirty="0" smtClean="0"/>
              <a:t> is a material property (</a:t>
            </a:r>
            <a:r>
              <a:rPr lang="hu-HU" altLang="en-US" dirty="0" err="1" smtClean="0"/>
              <a:t>if</a:t>
            </a:r>
            <a:r>
              <a:rPr lang="hu-HU" altLang="en-US" dirty="0" smtClean="0"/>
              <a:t> a </a:t>
            </a:r>
            <a:r>
              <a:rPr lang="en-US" altLang="en-US" dirty="0" smtClean="0"/>
              <a:t>physically accurate model is applied, </a:t>
            </a:r>
            <a:r>
              <a:rPr lang="en-US" altLang="en-US" dirty="0" err="1" smtClean="0"/>
              <a:t>k_a</a:t>
            </a:r>
            <a:r>
              <a:rPr lang="en-US" altLang="en-US" dirty="0" smtClean="0"/>
              <a:t> = </a:t>
            </a:r>
            <a:r>
              <a:rPr lang="en-US" altLang="en-US" dirty="0" err="1" smtClean="0"/>
              <a:t>k_d</a:t>
            </a:r>
            <a:r>
              <a:rPr lang="en-US" altLang="en-US" dirty="0" smtClean="0"/>
              <a:t>*\pi).</a:t>
            </a:r>
          </a:p>
          <a:p>
            <a:r>
              <a:rPr lang="en-US" altLang="en-US" dirty="0" smtClean="0"/>
              <a:t>Note, however, that adding the ambient term is a very crude approximation of true indirect lighting, which can be obtained by global illumination algorithms (upper right image).</a:t>
            </a:r>
            <a:endParaRPr lang="hu-HU" altLang="en-US" dirty="0" smtClean="0"/>
          </a:p>
          <a:p>
            <a:endParaRPr lang="hu-HU"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5387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751377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77345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89000" y="741363"/>
            <a:ext cx="4870450" cy="3652837"/>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302188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1084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96750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89000" y="741363"/>
            <a:ext cx="4870450" cy="3652837"/>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87413" y="739775"/>
            <a:ext cx="4873625" cy="3656013"/>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fundamental operation of ray tracing is the identification of the surface point hit by a ray. The ray may be a primary ray originating at the eye and passing through the pixel, it can be a shadow ray originating at the shaded point and going towards the light source, or even a secondary ray that also originates in the shaded point but goes into either the reflection or the refraction direction. The intersection with this ray is on the ray, thus it satisfies the ray equation, ray(t)=eye + </a:t>
            </a:r>
            <a:r>
              <a:rPr lang="en-US" altLang="en-US" dirty="0" err="1" smtClean="0"/>
              <a:t>vt</a:t>
            </a:r>
            <a:r>
              <a:rPr lang="en-US" altLang="en-US" dirty="0" smtClean="0"/>
              <a:t> for some POSITIVE ray parameter t, and at the same time, it is also on the visible object, so point ray(t) also satisfies the equation of the surface. A ray may intersect more than one surface, when we need to obtain the intersection of minimal positive ray parameter since this is the closest surface that occludes others.</a:t>
            </a:r>
          </a:p>
          <a:p>
            <a:r>
              <a:rPr lang="en-US" altLang="en-US" dirty="0" smtClean="0"/>
              <a:t>Function </a:t>
            </a:r>
            <a:r>
              <a:rPr lang="en-US" altLang="en-US" dirty="0" err="1" smtClean="0"/>
              <a:t>FirstIntersect</a:t>
            </a:r>
            <a:r>
              <a:rPr lang="en-US" altLang="en-US" dirty="0" smtClean="0"/>
              <a:t> find</a:t>
            </a:r>
            <a:r>
              <a:rPr lang="hu-HU" altLang="en-US" dirty="0" smtClean="0"/>
              <a:t>s</a:t>
            </a:r>
            <a:r>
              <a:rPr lang="en-US" altLang="en-US" dirty="0" smtClean="0"/>
              <a:t> this point by trying to intersect every surface with function Intersect and always keeping the minimum, positive ray parameter t. </a:t>
            </a:r>
            <a:endParaRPr lang="hu-HU"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87413" y="739775"/>
            <a:ext cx="48736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implementation of function Intersect depends on the actual type of the surface, since it means the inclusion of the ray equation into the equation of the surface. The first example is the sphere. Substituting the ray equation into the equation of the sphere and taking advantage of the </a:t>
            </a:r>
            <a:r>
              <a:rPr lang="en-US" altLang="en-US" dirty="0" err="1" smtClean="0"/>
              <a:t>distributivity</a:t>
            </a:r>
            <a:r>
              <a:rPr lang="en-US" altLang="en-US" dirty="0" smtClean="0"/>
              <a:t> of the scalar product, we can establish a second order equation for unknown ray parameter t. A second order equation may have zero, one or two real roots (complex roots have no physical meaning here), which corresponds to the cases when the ray does not intersect the sphere, the ray is tangent to the sphere, and when the ray intersects the sphere in two points, entering then leaning it. From the roots, we need the smallest positive one.</a:t>
            </a:r>
          </a:p>
          <a:p>
            <a:r>
              <a:rPr lang="en-US" altLang="en-US" dirty="0" smtClean="0"/>
              <a:t>Recall that we also need the surface normal at the intersection point. For a sphere, the normal is parallel to the vector pointing from the center to the surface point. It can be normalized, i.e. turned to a unit vector, by dividing by its length, which equals to the radius of the sphere.</a:t>
            </a:r>
          </a:p>
          <a:p>
            <a:endParaRPr lang="hu-HU"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5612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87413" y="739775"/>
            <a:ext cx="4873625" cy="3656013"/>
          </a:xfrm>
          <a:ln/>
        </p:spPr>
      </p:sp>
      <p:sp>
        <p:nvSpPr>
          <p:cNvPr id="59395" name="Rectangle 3"/>
          <p:cNvSpPr>
            <a:spLocks noGrp="1" noChangeArrowheads="1"/>
          </p:cNvSpPr>
          <p:nvPr>
            <p:ph type="body" idx="1"/>
          </p:nvPr>
        </p:nvSpPr>
        <p:spPr>
          <a:xfrm>
            <a:off x="659929" y="4648200"/>
            <a:ext cx="532859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equation of the sphere is an example of a more general category, the implicit surfaces that are defined by an implicit equation of the </a:t>
            </a:r>
            <a:r>
              <a:rPr lang="en-US" altLang="en-US" dirty="0" err="1" smtClean="0"/>
              <a:t>x,y,z</a:t>
            </a:r>
            <a:r>
              <a:rPr lang="en-US" altLang="en-US" dirty="0" smtClean="0"/>
              <a:t> Cartesian coordinates of the place vectors r of surface points. Substituting the ray equation into this equation, we obtain a single, usually non-linear equation for the single unknown, the ray parameter t. Having solved this equation, we can substitute the ray parameter t* into the equation of the ray to find the intersection point. </a:t>
            </a:r>
          </a:p>
          <a:p>
            <a:r>
              <a:rPr lang="en-US" altLang="en-US" dirty="0" smtClean="0"/>
              <a:t>The normal vector of the surface can be obtained by computing the gradient at the intersection point. To prove it, let us express the surface around the intersection point as a Taylor approximation. f(x*,y*,z*) becomes zero since the intersection point is also on the surface. What we get is a linear equation of form n\</a:t>
            </a:r>
            <a:r>
              <a:rPr lang="en-US" altLang="en-US" dirty="0" err="1" smtClean="0"/>
              <a:t>cdot</a:t>
            </a:r>
            <a:r>
              <a:rPr lang="en-US" altLang="en-US" dirty="0" smtClean="0"/>
              <a:t>(r – r0) = 0, which is the equation of the plane, where n=grad f.</a:t>
            </a:r>
          </a:p>
          <a:p>
            <a:r>
              <a:rPr lang="en-US" altLang="en-US" dirty="0" smtClean="0"/>
              <a:t>So, the gradient is the normal vector of the plane that approximates the surface locally in the intersection point.</a:t>
            </a:r>
            <a:endParaRPr lang="hu-HU"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0925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4/3/2019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4/3/2019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4/3/2019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4277043815"/>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4/3/2019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pPr/>
              <a:t>4/3/2019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pPr/>
              <a:t>4/3/2019</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pPr/>
              <a:t>4/3/2019</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pPr/>
              <a:t>4/3/2019</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pPr/>
              <a:t>4/3/2019</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4/3/2019</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4/3/2019</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pPr/>
              <a:t>4/3/2019</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pPr/>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7.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5.bin"/><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1.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C:\3dprogramok\GrafikaHazi\Programs\Raytrace\Skeleton.sln"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file:///C:\3dprogramok\GrafikaHazi\Programs\RaytraceGPU\Skeleton.sl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1.w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40.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wmf"/><Relationship Id="rId5" Type="http://schemas.openxmlformats.org/officeDocument/2006/relationships/oleObject" Target="../embeddings/oleObject10.bin"/><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3.xml"/><Relationship Id="rId7" Type="http://schemas.openxmlformats.org/officeDocument/2006/relationships/image" Target="../media/image32.png"/><Relationship Id="rId12"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1.png"/><Relationship Id="rId11" Type="http://schemas.openxmlformats.org/officeDocument/2006/relationships/oleObject" Target="../embeddings/oleObject11.bin"/><Relationship Id="rId10" Type="http://schemas.openxmlformats.org/officeDocument/2006/relationships/image" Target="../media/image311.png"/><Relationship Id="rId9" Type="http://schemas.openxmlformats.org/officeDocument/2006/relationships/image" Target="../media/image301.png"/></Relationships>
</file>

<file path=ppt/slides/_rels/slide3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51.png"/><Relationship Id="rId5" Type="http://schemas.openxmlformats.org/officeDocument/2006/relationships/image" Target="../media/image34.png"/><Relationship Id="rId4" Type="http://schemas.openxmlformats.org/officeDocument/2006/relationships/image" Target="../media/image310.png"/></Relationships>
</file>

<file path=ppt/slides/_rels/slide3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70.png"/><Relationship Id="rId4" Type="http://schemas.openxmlformats.org/officeDocument/2006/relationships/image" Target="../media/image160.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18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0.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8.png"/><Relationship Id="rId5" Type="http://schemas.openxmlformats.org/officeDocument/2006/relationships/image" Target="../media/image1.wmf"/><Relationship Id="rId4" Type="http://schemas.openxmlformats.org/officeDocument/2006/relationships/oleObject" Target="../embeddings/oleObject12.bin"/><Relationship Id="rId9"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46.png"/><Relationship Id="rId10" Type="http://schemas.openxmlformats.org/officeDocument/2006/relationships/image" Target="../media/image24.png"/><Relationship Id="rId4" Type="http://schemas.openxmlformats.org/officeDocument/2006/relationships/image" Target="../media/image59.png"/><Relationship Id="rId9"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80.png"/><Relationship Id="rId7" Type="http://schemas.openxmlformats.org/officeDocument/2006/relationships/image" Target="../media/image750.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290.png"/><Relationship Id="rId4" Type="http://schemas.openxmlformats.org/officeDocument/2006/relationships/image" Target="../media/image220.png"/></Relationships>
</file>

<file path=ppt/slides/_rels/slide46.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250.png"/><Relationship Id="rId4" Type="http://schemas.openxmlformats.org/officeDocument/2006/relationships/image" Target="../media/image2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251520" y="2286000"/>
            <a:ext cx="8640960" cy="1143000"/>
          </a:xfrm>
        </p:spPr>
        <p:txBody>
          <a:bodyPr>
            <a:normAutofit fontScale="90000"/>
          </a:bodyPr>
          <a:lstStyle/>
          <a:p>
            <a:pPr>
              <a:defRPr/>
            </a:pPr>
            <a:r>
              <a:rPr lang="hu-HU" b="1" dirty="0" smtClean="0">
                <a:solidFill>
                  <a:srgbClr val="FF0000"/>
                </a:solidFill>
              </a:rPr>
              <a:t>Sugárkövetés:</a:t>
            </a:r>
            <a:br>
              <a:rPr lang="hu-HU" b="1" dirty="0" smtClean="0">
                <a:solidFill>
                  <a:srgbClr val="FF0000"/>
                </a:solidFill>
              </a:rPr>
            </a:br>
            <a:r>
              <a:rPr lang="hu-HU" b="1" dirty="0" err="1" smtClean="0">
                <a:solidFill>
                  <a:srgbClr val="FF0000"/>
                </a:solidFill>
              </a:rPr>
              <a:t>ray-casting</a:t>
            </a:r>
            <a:r>
              <a:rPr lang="hu-HU" b="1" dirty="0" smtClean="0">
                <a:solidFill>
                  <a:srgbClr val="FF0000"/>
                </a:solidFill>
              </a:rPr>
              <a:t>, </a:t>
            </a:r>
            <a:r>
              <a:rPr lang="hu-HU" b="1" dirty="0" err="1" smtClean="0">
                <a:solidFill>
                  <a:srgbClr val="FF0000"/>
                </a:solidFill>
              </a:rPr>
              <a:t>ray-tracing</a:t>
            </a:r>
            <a:r>
              <a:rPr lang="hu-HU" b="1" dirty="0" smtClean="0">
                <a:solidFill>
                  <a:srgbClr val="FF0000"/>
                </a:solidFill>
              </a:rPr>
              <a:t>, </a:t>
            </a:r>
            <a:r>
              <a:rPr lang="hu-HU" b="1" dirty="0" err="1" smtClean="0">
                <a:solidFill>
                  <a:srgbClr val="FF0000"/>
                </a:solidFill>
              </a:rPr>
              <a:t>path-tracing</a:t>
            </a:r>
            <a:endParaRPr lang="hu-HU" dirty="0" smtClean="0">
              <a:solidFill>
                <a:srgbClr val="FF0000"/>
              </a:solidFill>
            </a:endParaRPr>
          </a:p>
        </p:txBody>
      </p:sp>
      <p:sp>
        <p:nvSpPr>
          <p:cNvPr id="21507" name="Rectangle 3"/>
          <p:cNvSpPr>
            <a:spLocks noGrp="1" noChangeArrowheads="1"/>
          </p:cNvSpPr>
          <p:nvPr>
            <p:ph type="subTitle" idx="1"/>
          </p:nvPr>
        </p:nvSpPr>
        <p:spPr>
          <a:xfrm>
            <a:off x="1371600" y="4191000"/>
            <a:ext cx="6400800" cy="1752600"/>
          </a:xfrm>
        </p:spPr>
        <p:txBody>
          <a:bodyPr/>
          <a:lstStyle/>
          <a:p>
            <a:r>
              <a:rPr lang="hu-HU" altLang="en-US" smtClean="0"/>
              <a:t>Szirmay-Kalos László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5"/>
          <p:cNvSpPr>
            <a:spLocks noChangeShapeType="1"/>
          </p:cNvSpPr>
          <p:nvPr/>
        </p:nvSpPr>
        <p:spPr bwMode="auto">
          <a:xfrm flipH="1">
            <a:off x="1763713" y="2106613"/>
            <a:ext cx="2579687" cy="674687"/>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42" name="Rectangle 2"/>
          <p:cNvSpPr>
            <a:spLocks noGrp="1" noChangeArrowheads="1"/>
          </p:cNvSpPr>
          <p:nvPr>
            <p:ph type="title"/>
          </p:nvPr>
        </p:nvSpPr>
        <p:spPr>
          <a:xfrm>
            <a:off x="684213" y="116632"/>
            <a:ext cx="7772400" cy="1143000"/>
          </a:xfrm>
        </p:spPr>
        <p:txBody>
          <a:bodyPr/>
          <a:lstStyle/>
          <a:p>
            <a:pPr>
              <a:defRPr/>
            </a:pPr>
            <a:r>
              <a:rPr lang="en-GB" dirty="0" smtClean="0">
                <a:solidFill>
                  <a:srgbClr val="FF0000"/>
                </a:solidFill>
              </a:rPr>
              <a:t>H</a:t>
            </a:r>
            <a:r>
              <a:rPr lang="hu-HU" dirty="0" err="1" smtClean="0">
                <a:solidFill>
                  <a:srgbClr val="FF0000"/>
                </a:solidFill>
              </a:rPr>
              <a:t>áromszög</a:t>
            </a:r>
            <a:endParaRPr lang="hu-HU" dirty="0" smtClean="0">
              <a:solidFill>
                <a:srgbClr val="FF0000"/>
              </a:solidFill>
            </a:endParaRPr>
          </a:p>
        </p:txBody>
      </p:sp>
      <p:sp>
        <p:nvSpPr>
          <p:cNvPr id="28676" name="Freeform 6"/>
          <p:cNvSpPr>
            <a:spLocks/>
          </p:cNvSpPr>
          <p:nvPr/>
        </p:nvSpPr>
        <p:spPr bwMode="auto">
          <a:xfrm>
            <a:off x="5501154" y="1612900"/>
            <a:ext cx="2667000" cy="1828800"/>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Lst>
            <a:ahLst/>
            <a:cxnLst>
              <a:cxn ang="T8">
                <a:pos x="T0" y="T1"/>
              </a:cxn>
              <a:cxn ang="T9">
                <a:pos x="T2" y="T3"/>
              </a:cxn>
              <a:cxn ang="T10">
                <a:pos x="T4" y="T5"/>
              </a:cxn>
              <a:cxn ang="T11">
                <a:pos x="T6" y="T7"/>
              </a:cxn>
            </a:cxnLst>
            <a:rect l="T12" t="T13" r="T14" b="T15"/>
            <a:pathLst>
              <a:path w="1104" h="1152">
                <a:moveTo>
                  <a:pt x="0" y="1152"/>
                </a:moveTo>
                <a:lnTo>
                  <a:pt x="720" y="0"/>
                </a:lnTo>
                <a:lnTo>
                  <a:pt x="1104" y="864"/>
                </a:lnTo>
                <a:lnTo>
                  <a:pt x="0" y="1152"/>
                </a:lnTo>
                <a:close/>
              </a:path>
            </a:pathLst>
          </a:custGeom>
          <a:solidFill>
            <a:schemeClr val="bg1">
              <a:lumMod val="85000"/>
            </a:schemeClr>
          </a:solidFill>
          <a:ln w="12700" cap="flat" cmpd="sng">
            <a:solidFill>
              <a:schemeClr val="tx1"/>
            </a:solidFill>
            <a:prstDash val="solid"/>
            <a:round/>
            <a:headEnd/>
            <a:tailEnd/>
          </a:ln>
        </p:spPr>
        <p:txBody>
          <a:bodyPr wrap="none" anchor="ctr"/>
          <a:lstStyle/>
          <a:p>
            <a:endParaRPr lang="en-US"/>
          </a:p>
        </p:txBody>
      </p:sp>
      <p:sp>
        <p:nvSpPr>
          <p:cNvPr id="28678" name="Text Box 8"/>
          <p:cNvSpPr txBox="1">
            <a:spLocks noChangeArrowheads="1"/>
          </p:cNvSpPr>
          <p:nvPr/>
        </p:nvSpPr>
        <p:spPr bwMode="auto">
          <a:xfrm>
            <a:off x="323528" y="3741738"/>
            <a:ext cx="58592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 </a:t>
            </a:r>
            <a:r>
              <a:rPr lang="hu-HU" altLang="en-US" dirty="0">
                <a:latin typeface="+mn-lt"/>
              </a:rPr>
              <a:t>Síkmetszés: </a:t>
            </a:r>
            <a:r>
              <a:rPr lang="hu-HU" altLang="en-US" dirty="0"/>
              <a:t>	(</a:t>
            </a:r>
            <a:r>
              <a:rPr lang="hu-HU" altLang="en-US" b="1" dirty="0" err="1"/>
              <a:t>ray</a:t>
            </a:r>
            <a:r>
              <a:rPr lang="hu-HU" altLang="en-US" dirty="0"/>
              <a:t>(</a:t>
            </a:r>
            <a:r>
              <a:rPr lang="hu-HU" altLang="en-US" i="1" dirty="0"/>
              <a:t>t</a:t>
            </a:r>
            <a:r>
              <a:rPr lang="hu-HU" altLang="en-US" dirty="0"/>
              <a:t>) - </a:t>
            </a:r>
            <a:r>
              <a:rPr lang="hu-HU" altLang="en-US" b="1" dirty="0"/>
              <a:t>r1</a:t>
            </a:r>
            <a:r>
              <a:rPr lang="hu-HU" altLang="en-US" dirty="0"/>
              <a:t>)</a:t>
            </a:r>
            <a:r>
              <a:rPr lang="en-GB" altLang="en-US" dirty="0"/>
              <a:t> </a:t>
            </a:r>
            <a:r>
              <a:rPr lang="hu-HU" altLang="en-US" dirty="0">
                <a:sym typeface="Symbol" pitchFamily="18" charset="2"/>
              </a:rPr>
              <a:t></a:t>
            </a:r>
            <a:r>
              <a:rPr lang="en-GB" altLang="en-US" dirty="0">
                <a:sym typeface="Symbol" pitchFamily="18" charset="2"/>
              </a:rPr>
              <a:t> </a:t>
            </a:r>
            <a:r>
              <a:rPr lang="hu-HU" altLang="en-US" b="1" dirty="0"/>
              <a:t>n</a:t>
            </a:r>
            <a:r>
              <a:rPr lang="hu-HU" altLang="en-US" dirty="0"/>
              <a:t> = 0</a:t>
            </a:r>
            <a:r>
              <a:rPr lang="en-US" altLang="en-US" dirty="0"/>
              <a:t>,   </a:t>
            </a:r>
            <a:r>
              <a:rPr lang="en-US" altLang="en-US" i="1" dirty="0"/>
              <a:t>t</a:t>
            </a:r>
            <a:r>
              <a:rPr lang="en-US" altLang="en-US" dirty="0"/>
              <a:t> &gt; 0</a:t>
            </a:r>
          </a:p>
          <a:p>
            <a:r>
              <a:rPr lang="en-US" altLang="en-US" dirty="0">
                <a:latin typeface="+mn-lt"/>
              </a:rPr>
              <a:t> </a:t>
            </a:r>
            <a:r>
              <a:rPr lang="en-US" altLang="en-US" dirty="0" smtClean="0">
                <a:latin typeface="+mn-lt"/>
              </a:rPr>
              <a:t>          </a:t>
            </a:r>
            <a:r>
              <a:rPr lang="en-US" altLang="en-US" dirty="0" err="1" smtClean="0">
                <a:latin typeface="+mn-lt"/>
              </a:rPr>
              <a:t>normál</a:t>
            </a:r>
            <a:r>
              <a:rPr lang="en-US" altLang="en-US" dirty="0">
                <a:latin typeface="+mn-lt"/>
              </a:rPr>
              <a:t>: </a:t>
            </a:r>
            <a:r>
              <a:rPr lang="en-US" altLang="en-US" dirty="0"/>
              <a:t>	</a:t>
            </a:r>
            <a:r>
              <a:rPr lang="en-US" altLang="en-US" b="1" dirty="0"/>
              <a:t>n</a:t>
            </a:r>
            <a:r>
              <a:rPr lang="en-US" altLang="en-US" dirty="0"/>
              <a:t> = (</a:t>
            </a:r>
            <a:r>
              <a:rPr lang="en-US" altLang="en-US" b="1" dirty="0"/>
              <a:t>r2</a:t>
            </a:r>
            <a:r>
              <a:rPr lang="en-US" altLang="en-US" dirty="0"/>
              <a:t> - </a:t>
            </a:r>
            <a:r>
              <a:rPr lang="en-US" altLang="en-US" b="1" dirty="0"/>
              <a:t>r1</a:t>
            </a:r>
            <a:r>
              <a:rPr lang="en-US" altLang="en-US" dirty="0"/>
              <a:t>) </a:t>
            </a:r>
            <a:r>
              <a:rPr lang="hu-HU" altLang="en-US" b="1" dirty="0">
                <a:sym typeface="Symbol" pitchFamily="18" charset="2"/>
              </a:rPr>
              <a:t></a:t>
            </a:r>
            <a:r>
              <a:rPr lang="en-US" altLang="en-US" dirty="0"/>
              <a:t> (</a:t>
            </a:r>
            <a:r>
              <a:rPr lang="en-US" altLang="en-US" b="1" dirty="0"/>
              <a:t>r3</a:t>
            </a:r>
            <a:r>
              <a:rPr lang="en-US" altLang="en-US" dirty="0"/>
              <a:t> - </a:t>
            </a:r>
            <a:r>
              <a:rPr lang="en-US" altLang="en-US" b="1" dirty="0"/>
              <a:t>r1</a:t>
            </a:r>
            <a:r>
              <a:rPr lang="en-US" altLang="en-US" dirty="0"/>
              <a:t>)</a:t>
            </a:r>
          </a:p>
          <a:p>
            <a:endParaRPr lang="hu-HU" altLang="en-US" dirty="0"/>
          </a:p>
          <a:p>
            <a:r>
              <a:rPr lang="hu-HU" altLang="en-US" dirty="0"/>
              <a:t>2. </a:t>
            </a:r>
            <a:r>
              <a:rPr lang="hu-HU" altLang="en-US" dirty="0">
                <a:latin typeface="+mn-lt"/>
              </a:rPr>
              <a:t>A metszéspont a háromszögön belül van-e?</a:t>
            </a:r>
          </a:p>
          <a:p>
            <a:r>
              <a:rPr lang="hu-HU" altLang="en-US" dirty="0"/>
              <a:t>	((</a:t>
            </a:r>
            <a:r>
              <a:rPr lang="hu-HU" altLang="en-US" b="1" dirty="0"/>
              <a:t>r2</a:t>
            </a:r>
            <a:r>
              <a:rPr lang="hu-HU" altLang="en-US" dirty="0"/>
              <a:t> - </a:t>
            </a:r>
            <a:r>
              <a:rPr lang="hu-HU" altLang="en-US" b="1" dirty="0"/>
              <a:t>r1</a:t>
            </a:r>
            <a:r>
              <a:rPr lang="hu-HU" altLang="en-US" dirty="0"/>
              <a:t>) </a:t>
            </a:r>
            <a:r>
              <a:rPr lang="hu-HU" altLang="en-US" b="1" dirty="0">
                <a:sym typeface="Symbol" pitchFamily="18" charset="2"/>
              </a:rPr>
              <a:t></a:t>
            </a:r>
            <a:r>
              <a:rPr lang="hu-HU" altLang="en-US" dirty="0"/>
              <a:t> (</a:t>
            </a:r>
            <a:r>
              <a:rPr lang="hu-HU" altLang="en-US" b="1" dirty="0"/>
              <a:t>p</a:t>
            </a:r>
            <a:r>
              <a:rPr lang="hu-HU" altLang="en-US" dirty="0"/>
              <a:t> - </a:t>
            </a:r>
            <a:r>
              <a:rPr lang="hu-HU" altLang="en-US" b="1" dirty="0"/>
              <a:t>r1</a:t>
            </a:r>
            <a:r>
              <a:rPr lang="hu-HU" altLang="en-US" dirty="0"/>
              <a:t>)) </a:t>
            </a:r>
            <a:r>
              <a:rPr lang="hu-HU" altLang="en-US" dirty="0">
                <a:sym typeface="Symbol" pitchFamily="18" charset="2"/>
              </a:rPr>
              <a:t></a:t>
            </a:r>
            <a:r>
              <a:rPr lang="hu-HU" altLang="en-US" dirty="0"/>
              <a:t> </a:t>
            </a:r>
            <a:r>
              <a:rPr lang="hu-HU" altLang="en-US" b="1" dirty="0"/>
              <a:t>n</a:t>
            </a:r>
            <a:r>
              <a:rPr lang="hu-HU" altLang="en-US" dirty="0"/>
              <a:t> &gt; 0 </a:t>
            </a:r>
          </a:p>
          <a:p>
            <a:r>
              <a:rPr lang="hu-HU" altLang="en-US" dirty="0"/>
              <a:t>	((</a:t>
            </a:r>
            <a:r>
              <a:rPr lang="hu-HU" altLang="en-US" b="1" dirty="0"/>
              <a:t>r3</a:t>
            </a:r>
            <a:r>
              <a:rPr lang="hu-HU" altLang="en-US" dirty="0"/>
              <a:t> - </a:t>
            </a:r>
            <a:r>
              <a:rPr lang="hu-HU" altLang="en-US" b="1" dirty="0"/>
              <a:t>r2</a:t>
            </a:r>
            <a:r>
              <a:rPr lang="hu-HU" altLang="en-US" dirty="0"/>
              <a:t>) </a:t>
            </a:r>
            <a:r>
              <a:rPr lang="hu-HU" altLang="en-US" b="1" dirty="0">
                <a:sym typeface="Symbol" pitchFamily="18" charset="2"/>
              </a:rPr>
              <a:t></a:t>
            </a:r>
            <a:r>
              <a:rPr lang="hu-HU" altLang="en-US" dirty="0"/>
              <a:t> (</a:t>
            </a:r>
            <a:r>
              <a:rPr lang="hu-HU" altLang="en-US" b="1" dirty="0"/>
              <a:t>p</a:t>
            </a:r>
            <a:r>
              <a:rPr lang="hu-HU" altLang="en-US" dirty="0"/>
              <a:t> - </a:t>
            </a:r>
            <a:r>
              <a:rPr lang="hu-HU" altLang="en-US" b="1" dirty="0"/>
              <a:t>r2</a:t>
            </a:r>
            <a:r>
              <a:rPr lang="hu-HU" altLang="en-US" dirty="0"/>
              <a:t>)) </a:t>
            </a:r>
            <a:r>
              <a:rPr lang="hu-HU" altLang="en-US" dirty="0">
                <a:sym typeface="Symbol" pitchFamily="18" charset="2"/>
              </a:rPr>
              <a:t></a:t>
            </a:r>
            <a:r>
              <a:rPr lang="hu-HU" altLang="en-US" dirty="0"/>
              <a:t> </a:t>
            </a:r>
            <a:r>
              <a:rPr lang="hu-HU" altLang="en-US" b="1" dirty="0"/>
              <a:t>n</a:t>
            </a:r>
            <a:r>
              <a:rPr lang="hu-HU" altLang="en-US" dirty="0"/>
              <a:t> &gt; 0 </a:t>
            </a:r>
          </a:p>
          <a:p>
            <a:r>
              <a:rPr lang="hu-HU" altLang="en-US" dirty="0"/>
              <a:t>	((</a:t>
            </a:r>
            <a:r>
              <a:rPr lang="hu-HU" altLang="en-US" b="1" dirty="0"/>
              <a:t>r1</a:t>
            </a:r>
            <a:r>
              <a:rPr lang="hu-HU" altLang="en-US" dirty="0"/>
              <a:t> - </a:t>
            </a:r>
            <a:r>
              <a:rPr lang="hu-HU" altLang="en-US" b="1" dirty="0"/>
              <a:t>r3</a:t>
            </a:r>
            <a:r>
              <a:rPr lang="hu-HU" altLang="en-US" dirty="0"/>
              <a:t>) </a:t>
            </a:r>
            <a:r>
              <a:rPr lang="hu-HU" altLang="en-US" b="1" dirty="0">
                <a:sym typeface="Symbol" pitchFamily="18" charset="2"/>
              </a:rPr>
              <a:t></a:t>
            </a:r>
            <a:r>
              <a:rPr lang="hu-HU" altLang="en-US" dirty="0"/>
              <a:t> (</a:t>
            </a:r>
            <a:r>
              <a:rPr lang="hu-HU" altLang="en-US" b="1" dirty="0"/>
              <a:t>p</a:t>
            </a:r>
            <a:r>
              <a:rPr lang="hu-HU" altLang="en-US" dirty="0"/>
              <a:t> - </a:t>
            </a:r>
            <a:r>
              <a:rPr lang="hu-HU" altLang="en-US" b="1" dirty="0"/>
              <a:t>r3</a:t>
            </a:r>
            <a:r>
              <a:rPr lang="hu-HU" altLang="en-US" dirty="0"/>
              <a:t>)) </a:t>
            </a:r>
            <a:r>
              <a:rPr lang="hu-HU" altLang="en-US" dirty="0">
                <a:sym typeface="Symbol" pitchFamily="18" charset="2"/>
              </a:rPr>
              <a:t></a:t>
            </a:r>
            <a:r>
              <a:rPr lang="hu-HU" altLang="en-US" dirty="0"/>
              <a:t> </a:t>
            </a:r>
            <a:r>
              <a:rPr lang="hu-HU" altLang="en-US" b="1" dirty="0"/>
              <a:t>n</a:t>
            </a:r>
            <a:r>
              <a:rPr lang="hu-HU" altLang="en-US" dirty="0"/>
              <a:t> &gt; 0 </a:t>
            </a:r>
          </a:p>
        </p:txBody>
      </p:sp>
      <p:sp>
        <p:nvSpPr>
          <p:cNvPr id="28679" name="Rectangle 9"/>
          <p:cNvSpPr>
            <a:spLocks noChangeArrowheads="1"/>
          </p:cNvSpPr>
          <p:nvPr/>
        </p:nvSpPr>
        <p:spPr bwMode="auto">
          <a:xfrm>
            <a:off x="611188" y="32131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r1</a:t>
            </a:r>
          </a:p>
        </p:txBody>
      </p:sp>
      <p:sp>
        <p:nvSpPr>
          <p:cNvPr id="28680" name="Rectangle 10"/>
          <p:cNvSpPr>
            <a:spLocks noChangeArrowheads="1"/>
          </p:cNvSpPr>
          <p:nvPr/>
        </p:nvSpPr>
        <p:spPr bwMode="auto">
          <a:xfrm>
            <a:off x="5037138" y="32131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r1</a:t>
            </a:r>
          </a:p>
        </p:txBody>
      </p:sp>
      <p:sp>
        <p:nvSpPr>
          <p:cNvPr id="28681" name="Line 11"/>
          <p:cNvSpPr>
            <a:spLocks noChangeShapeType="1"/>
          </p:cNvSpPr>
          <p:nvPr/>
        </p:nvSpPr>
        <p:spPr bwMode="auto">
          <a:xfrm flipV="1">
            <a:off x="5486400" y="2487613"/>
            <a:ext cx="1524000" cy="9906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2"/>
          <p:cNvSpPr>
            <a:spLocks noChangeShapeType="1"/>
          </p:cNvSpPr>
          <p:nvPr/>
        </p:nvSpPr>
        <p:spPr bwMode="auto">
          <a:xfrm flipH="1" flipV="1">
            <a:off x="7086600" y="2487613"/>
            <a:ext cx="1066800" cy="5334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3"/>
          <p:cNvSpPr>
            <a:spLocks noChangeShapeType="1"/>
          </p:cNvSpPr>
          <p:nvPr/>
        </p:nvSpPr>
        <p:spPr bwMode="auto">
          <a:xfrm flipV="1">
            <a:off x="5486400" y="3021013"/>
            <a:ext cx="2667000" cy="4572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14"/>
          <p:cNvSpPr>
            <a:spLocks noChangeShapeType="1"/>
          </p:cNvSpPr>
          <p:nvPr/>
        </p:nvSpPr>
        <p:spPr bwMode="auto">
          <a:xfrm flipH="1">
            <a:off x="7086600" y="1649413"/>
            <a:ext cx="152400" cy="838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Rectangle 15"/>
          <p:cNvSpPr>
            <a:spLocks noChangeArrowheads="1"/>
          </p:cNvSpPr>
          <p:nvPr/>
        </p:nvSpPr>
        <p:spPr bwMode="auto">
          <a:xfrm>
            <a:off x="8153400" y="2924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r2</a:t>
            </a:r>
          </a:p>
        </p:txBody>
      </p:sp>
      <p:sp>
        <p:nvSpPr>
          <p:cNvPr id="28686" name="Rectangle 16"/>
          <p:cNvSpPr>
            <a:spLocks noChangeArrowheads="1"/>
          </p:cNvSpPr>
          <p:nvPr/>
        </p:nvSpPr>
        <p:spPr bwMode="auto">
          <a:xfrm>
            <a:off x="6659563" y="20177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p</a:t>
            </a:r>
          </a:p>
        </p:txBody>
      </p:sp>
      <p:sp>
        <p:nvSpPr>
          <p:cNvPr id="28687" name="Rectangle 17"/>
          <p:cNvSpPr>
            <a:spLocks noChangeArrowheads="1"/>
          </p:cNvSpPr>
          <p:nvPr/>
        </p:nvSpPr>
        <p:spPr bwMode="auto">
          <a:xfrm>
            <a:off x="7315200" y="1268413"/>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r3</a:t>
            </a:r>
          </a:p>
        </p:txBody>
      </p:sp>
      <p:sp>
        <p:nvSpPr>
          <p:cNvPr id="28688" name="Text Box 18"/>
          <p:cNvSpPr txBox="1">
            <a:spLocks noChangeArrowheads="1"/>
          </p:cNvSpPr>
          <p:nvPr/>
        </p:nvSpPr>
        <p:spPr bwMode="auto">
          <a:xfrm>
            <a:off x="6015483" y="5397202"/>
            <a:ext cx="3021013" cy="1200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Felületi normális: </a:t>
            </a:r>
            <a:r>
              <a:rPr lang="hu-HU" altLang="en-US" b="1" dirty="0"/>
              <a:t>n</a:t>
            </a:r>
          </a:p>
          <a:p>
            <a:r>
              <a:rPr lang="hu-HU" altLang="en-US" dirty="0">
                <a:latin typeface="+mn-lt"/>
              </a:rPr>
              <a:t>vagy árnyaló </a:t>
            </a:r>
            <a:r>
              <a:rPr lang="hu-HU" altLang="en-US" dirty="0" err="1">
                <a:latin typeface="+mn-lt"/>
              </a:rPr>
              <a:t>normálok</a:t>
            </a:r>
            <a:endParaRPr lang="hu-HU" altLang="en-US" dirty="0">
              <a:latin typeface="+mn-lt"/>
            </a:endParaRPr>
          </a:p>
          <a:p>
            <a:r>
              <a:rPr lang="hu-HU" altLang="en-US" dirty="0">
                <a:latin typeface="+mn-lt"/>
              </a:rPr>
              <a:t>(</a:t>
            </a:r>
            <a:r>
              <a:rPr lang="hu-HU" altLang="en-US" dirty="0" err="1">
                <a:latin typeface="+mn-lt"/>
              </a:rPr>
              <a:t>shading</a:t>
            </a:r>
            <a:r>
              <a:rPr lang="hu-HU" altLang="en-US" dirty="0">
                <a:latin typeface="+mn-lt"/>
              </a:rPr>
              <a:t> </a:t>
            </a:r>
            <a:r>
              <a:rPr lang="hu-HU" altLang="en-US" dirty="0" err="1">
                <a:latin typeface="+mn-lt"/>
              </a:rPr>
              <a:t>normals</a:t>
            </a:r>
            <a:r>
              <a:rPr lang="hu-HU" altLang="en-US" dirty="0">
                <a:latin typeface="+mn-lt"/>
              </a:rPr>
              <a:t>)</a:t>
            </a:r>
          </a:p>
        </p:txBody>
      </p:sp>
      <p:sp>
        <p:nvSpPr>
          <p:cNvPr id="28689" name="Freeform 19"/>
          <p:cNvSpPr>
            <a:spLocks/>
          </p:cNvSpPr>
          <p:nvPr/>
        </p:nvSpPr>
        <p:spPr bwMode="auto">
          <a:xfrm>
            <a:off x="1042988" y="1600200"/>
            <a:ext cx="2667000" cy="1828800"/>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Lst>
            <a:ahLst/>
            <a:cxnLst>
              <a:cxn ang="T8">
                <a:pos x="T0" y="T1"/>
              </a:cxn>
              <a:cxn ang="T9">
                <a:pos x="T2" y="T3"/>
              </a:cxn>
              <a:cxn ang="T10">
                <a:pos x="T4" y="T5"/>
              </a:cxn>
              <a:cxn ang="T11">
                <a:pos x="T6" y="T7"/>
              </a:cxn>
            </a:cxnLst>
            <a:rect l="T12" t="T13" r="T14" b="T15"/>
            <a:pathLst>
              <a:path w="1104" h="1152">
                <a:moveTo>
                  <a:pt x="0" y="1152"/>
                </a:moveTo>
                <a:lnTo>
                  <a:pt x="720" y="0"/>
                </a:lnTo>
                <a:lnTo>
                  <a:pt x="1104" y="864"/>
                </a:lnTo>
                <a:lnTo>
                  <a:pt x="0" y="1152"/>
                </a:lnTo>
                <a:close/>
              </a:path>
            </a:pathLst>
          </a:custGeom>
          <a:solidFill>
            <a:schemeClr val="bg1">
              <a:lumMod val="85000"/>
            </a:schemeClr>
          </a:solidFill>
          <a:ln>
            <a:noFill/>
          </a:ln>
          <a:extLst/>
        </p:spPr>
        <p:txBody>
          <a:bodyPr wrap="none" anchor="ctr"/>
          <a:lstStyle/>
          <a:p>
            <a:endParaRPr lang="en-US"/>
          </a:p>
        </p:txBody>
      </p:sp>
      <p:sp>
        <p:nvSpPr>
          <p:cNvPr id="28690" name="Rectangle 22"/>
          <p:cNvSpPr>
            <a:spLocks noChangeArrowheads="1"/>
          </p:cNvSpPr>
          <p:nvPr/>
        </p:nvSpPr>
        <p:spPr bwMode="auto">
          <a:xfrm>
            <a:off x="2555875" y="20605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p</a:t>
            </a:r>
          </a:p>
        </p:txBody>
      </p:sp>
      <p:sp>
        <p:nvSpPr>
          <p:cNvPr id="28691" name="Rectangle 24"/>
          <p:cNvSpPr>
            <a:spLocks noChangeArrowheads="1"/>
          </p:cNvSpPr>
          <p:nvPr/>
        </p:nvSpPr>
        <p:spPr bwMode="auto">
          <a:xfrm>
            <a:off x="1835150" y="10525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a:t>
            </a:r>
          </a:p>
        </p:txBody>
      </p:sp>
      <p:sp>
        <p:nvSpPr>
          <p:cNvPr id="28692" name="Rectangle 25"/>
          <p:cNvSpPr>
            <a:spLocks noChangeArrowheads="1"/>
          </p:cNvSpPr>
          <p:nvPr/>
        </p:nvSpPr>
        <p:spPr bwMode="auto">
          <a:xfrm>
            <a:off x="2484438" y="1196975"/>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r3</a:t>
            </a:r>
          </a:p>
        </p:txBody>
      </p:sp>
      <p:sp>
        <p:nvSpPr>
          <p:cNvPr id="28693" name="Rectangle 26"/>
          <p:cNvSpPr>
            <a:spLocks noChangeArrowheads="1"/>
          </p:cNvSpPr>
          <p:nvPr/>
        </p:nvSpPr>
        <p:spPr bwMode="auto">
          <a:xfrm>
            <a:off x="3708400" y="27813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r2</a:t>
            </a:r>
          </a:p>
        </p:txBody>
      </p:sp>
      <p:sp>
        <p:nvSpPr>
          <p:cNvPr id="28694" name="Line 27"/>
          <p:cNvSpPr>
            <a:spLocks noChangeShapeType="1"/>
          </p:cNvSpPr>
          <p:nvPr/>
        </p:nvSpPr>
        <p:spPr bwMode="auto">
          <a:xfrm flipV="1">
            <a:off x="1042988" y="2971800"/>
            <a:ext cx="2667000" cy="4572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5" name="Line 28"/>
          <p:cNvSpPr>
            <a:spLocks noChangeShapeType="1"/>
          </p:cNvSpPr>
          <p:nvPr/>
        </p:nvSpPr>
        <p:spPr bwMode="auto">
          <a:xfrm flipV="1">
            <a:off x="1042988" y="1628775"/>
            <a:ext cx="1728787" cy="1800225"/>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21"/>
          <p:cNvSpPr>
            <a:spLocks noChangeShapeType="1"/>
          </p:cNvSpPr>
          <p:nvPr/>
        </p:nvSpPr>
        <p:spPr bwMode="auto">
          <a:xfrm flipV="1">
            <a:off x="969963" y="2565400"/>
            <a:ext cx="1657350" cy="4318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3"/>
          <p:cNvSpPr>
            <a:spLocks noChangeShapeType="1"/>
          </p:cNvSpPr>
          <p:nvPr/>
        </p:nvSpPr>
        <p:spPr bwMode="auto">
          <a:xfrm flipH="1" flipV="1">
            <a:off x="2051050" y="1557338"/>
            <a:ext cx="433388"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8" name="Text Box 29"/>
          <p:cNvSpPr txBox="1">
            <a:spLocks noChangeArrowheads="1"/>
          </p:cNvSpPr>
          <p:nvPr/>
        </p:nvSpPr>
        <p:spPr bwMode="auto">
          <a:xfrm>
            <a:off x="6228184" y="3933825"/>
            <a:ext cx="51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t>t </a:t>
            </a:r>
            <a:r>
              <a:rPr lang="hu-HU" altLang="en-US"/>
              <a:t>=</a:t>
            </a:r>
          </a:p>
        </p:txBody>
      </p:sp>
      <p:sp>
        <p:nvSpPr>
          <p:cNvPr id="28699" name="Text Box 30"/>
          <p:cNvSpPr txBox="1">
            <a:spLocks noChangeArrowheads="1"/>
          </p:cNvSpPr>
          <p:nvPr/>
        </p:nvSpPr>
        <p:spPr bwMode="auto">
          <a:xfrm>
            <a:off x="6471070" y="3716338"/>
            <a:ext cx="21333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b="1" dirty="0"/>
              <a:t>(</a:t>
            </a:r>
            <a:r>
              <a:rPr lang="hu-HU" altLang="en-US" b="1" dirty="0" smtClean="0"/>
              <a:t>r1</a:t>
            </a:r>
            <a:r>
              <a:rPr lang="hu-HU" altLang="en-US" dirty="0" smtClean="0"/>
              <a:t>-</a:t>
            </a:r>
            <a:r>
              <a:rPr lang="en-US" altLang="en-US" sz="1400" dirty="0" smtClean="0"/>
              <a:t> </a:t>
            </a:r>
            <a:r>
              <a:rPr lang="en-US" altLang="en-US" b="1" dirty="0" smtClean="0"/>
              <a:t>start</a:t>
            </a:r>
            <a:r>
              <a:rPr lang="hu-HU" altLang="en-US" b="1" dirty="0" smtClean="0"/>
              <a:t>) </a:t>
            </a:r>
            <a:r>
              <a:rPr lang="hu-HU" altLang="en-US" dirty="0">
                <a:sym typeface="Symbol" pitchFamily="18" charset="2"/>
              </a:rPr>
              <a:t></a:t>
            </a:r>
            <a:r>
              <a:rPr lang="hu-HU" altLang="en-US" dirty="0"/>
              <a:t> </a:t>
            </a:r>
            <a:r>
              <a:rPr lang="hu-HU" altLang="en-US" b="1" dirty="0"/>
              <a:t>n</a:t>
            </a:r>
          </a:p>
          <a:p>
            <a:pPr algn="ctr"/>
            <a:r>
              <a:rPr lang="en-US" altLang="en-US" b="1" dirty="0" err="1" smtClean="0"/>
              <a:t>dir</a:t>
            </a:r>
            <a:r>
              <a:rPr lang="hu-HU" altLang="en-US" b="1" dirty="0" smtClean="0"/>
              <a:t> </a:t>
            </a:r>
            <a:r>
              <a:rPr lang="hu-HU" altLang="en-US" dirty="0">
                <a:sym typeface="Symbol" pitchFamily="18" charset="2"/>
              </a:rPr>
              <a:t></a:t>
            </a:r>
            <a:r>
              <a:rPr lang="hu-HU" altLang="en-US" dirty="0"/>
              <a:t> </a:t>
            </a:r>
            <a:r>
              <a:rPr lang="hu-HU" altLang="en-US" b="1" dirty="0"/>
              <a:t>n</a:t>
            </a:r>
          </a:p>
        </p:txBody>
      </p:sp>
      <p:sp>
        <p:nvSpPr>
          <p:cNvPr id="28700" name="Text Box 31"/>
          <p:cNvSpPr txBox="1">
            <a:spLocks noChangeArrowheads="1"/>
          </p:cNvSpPr>
          <p:nvPr/>
        </p:nvSpPr>
        <p:spPr bwMode="auto">
          <a:xfrm>
            <a:off x="3492500" y="2205038"/>
            <a:ext cx="25891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a:t>ray</a:t>
            </a:r>
            <a:r>
              <a:rPr lang="hu-HU" altLang="en-US" dirty="0"/>
              <a:t>(</a:t>
            </a:r>
            <a:r>
              <a:rPr lang="hu-HU" altLang="en-US" i="1" dirty="0"/>
              <a:t>t</a:t>
            </a:r>
            <a:r>
              <a:rPr lang="hu-HU" altLang="en-US" dirty="0"/>
              <a:t>) = </a:t>
            </a:r>
            <a:r>
              <a:rPr lang="en-US" altLang="en-US" b="1" dirty="0" smtClean="0"/>
              <a:t>start</a:t>
            </a:r>
            <a:r>
              <a:rPr lang="hu-HU" altLang="en-US" dirty="0" smtClean="0"/>
              <a:t>+</a:t>
            </a:r>
            <a:r>
              <a:rPr lang="en-US" altLang="en-US" b="1" dirty="0" err="1" smtClean="0"/>
              <a:t>dir</a:t>
            </a:r>
            <a:r>
              <a:rPr lang="hu-HU" altLang="en-US" i="1" dirty="0" smtClean="0"/>
              <a:t>·t</a:t>
            </a:r>
            <a:endParaRPr lang="hu-HU" altLang="en-US" dirty="0"/>
          </a:p>
        </p:txBody>
      </p:sp>
      <p:sp>
        <p:nvSpPr>
          <p:cNvPr id="28701" name="Line 32"/>
          <p:cNvSpPr>
            <a:spLocks noChangeShapeType="1"/>
          </p:cNvSpPr>
          <p:nvPr/>
        </p:nvSpPr>
        <p:spPr bwMode="auto">
          <a:xfrm flipV="1">
            <a:off x="6731420" y="4148931"/>
            <a:ext cx="1688679" cy="7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Rectangle 33"/>
          <p:cNvSpPr>
            <a:spLocks noChangeArrowheads="1"/>
          </p:cNvSpPr>
          <p:nvPr/>
        </p:nvSpPr>
        <p:spPr bwMode="auto">
          <a:xfrm>
            <a:off x="6228184" y="3716338"/>
            <a:ext cx="2304256" cy="865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703" name="Rectangle 34"/>
          <p:cNvSpPr>
            <a:spLocks noChangeArrowheads="1"/>
          </p:cNvSpPr>
          <p:nvPr/>
        </p:nvSpPr>
        <p:spPr bwMode="auto">
          <a:xfrm>
            <a:off x="107950" y="1916113"/>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a:t>
            </a:r>
            <a:r>
              <a:rPr lang="hu-HU" altLang="en-US" b="1" dirty="0"/>
              <a:t>r</a:t>
            </a:r>
            <a:r>
              <a:rPr lang="hu-HU" altLang="en-US" dirty="0"/>
              <a:t> – </a:t>
            </a:r>
            <a:r>
              <a:rPr lang="hu-HU" altLang="en-US" b="1" dirty="0" err="1"/>
              <a:t>r</a:t>
            </a:r>
            <a:r>
              <a:rPr lang="en-GB" altLang="en-US" b="1" dirty="0"/>
              <a:t>0</a:t>
            </a:r>
            <a:r>
              <a:rPr lang="hu-HU" altLang="en-US" dirty="0"/>
              <a:t>)</a:t>
            </a:r>
            <a:r>
              <a:rPr lang="en-GB" altLang="en-US" dirty="0"/>
              <a:t> </a:t>
            </a:r>
            <a:r>
              <a:rPr lang="hu-HU" altLang="en-US" dirty="0">
                <a:sym typeface="Symbol" pitchFamily="18" charset="2"/>
              </a:rPr>
              <a:t></a:t>
            </a:r>
            <a:r>
              <a:rPr lang="en-GB" altLang="en-US" dirty="0">
                <a:sym typeface="Symbol" pitchFamily="18" charset="2"/>
              </a:rPr>
              <a:t> </a:t>
            </a:r>
            <a:r>
              <a:rPr lang="hu-HU" altLang="en-US" b="1" dirty="0"/>
              <a:t>n</a:t>
            </a:r>
            <a:r>
              <a:rPr lang="hu-HU" altLang="en-US" dirty="0"/>
              <a:t> = 0</a:t>
            </a:r>
          </a:p>
        </p:txBody>
      </p:sp>
      <p:sp>
        <p:nvSpPr>
          <p:cNvPr id="28677" name="Oval 7"/>
          <p:cNvSpPr>
            <a:spLocks noChangeArrowheads="1"/>
          </p:cNvSpPr>
          <p:nvPr/>
        </p:nvSpPr>
        <p:spPr bwMode="auto">
          <a:xfrm>
            <a:off x="7010400" y="241141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4213" y="404813"/>
            <a:ext cx="7772400" cy="1143000"/>
          </a:xfrm>
        </p:spPr>
        <p:txBody>
          <a:bodyPr>
            <a:normAutofit fontScale="90000"/>
          </a:bodyPr>
          <a:lstStyle/>
          <a:p>
            <a:pPr>
              <a:defRPr/>
            </a:pPr>
            <a:r>
              <a:rPr lang="hu-HU" dirty="0" smtClean="0">
                <a:solidFill>
                  <a:srgbClr val="FF0000"/>
                </a:solidFill>
              </a:rPr>
              <a:t>Háromszög metszés </a:t>
            </a:r>
            <a:r>
              <a:rPr lang="hu-HU" dirty="0" err="1" smtClean="0">
                <a:solidFill>
                  <a:srgbClr val="FF0000"/>
                </a:solidFill>
              </a:rPr>
              <a:t>baricentrikus</a:t>
            </a:r>
            <a:r>
              <a:rPr lang="hu-HU" dirty="0" smtClean="0">
                <a:solidFill>
                  <a:srgbClr val="FF0000"/>
                </a:solidFill>
              </a:rPr>
              <a:t> koordinátákban</a:t>
            </a:r>
          </a:p>
        </p:txBody>
      </p:sp>
      <p:sp>
        <p:nvSpPr>
          <p:cNvPr id="18435" name="Freeform 6"/>
          <p:cNvSpPr>
            <a:spLocks/>
          </p:cNvSpPr>
          <p:nvPr/>
        </p:nvSpPr>
        <p:spPr bwMode="auto">
          <a:xfrm>
            <a:off x="1252754" y="1887538"/>
            <a:ext cx="2715539" cy="1877263"/>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 name="connsiteX0" fmla="*/ 0 w 10159"/>
              <a:gd name="connsiteY0" fmla="*/ 10000 h 10000"/>
              <a:gd name="connsiteX1" fmla="*/ 6522 w 10159"/>
              <a:gd name="connsiteY1" fmla="*/ 0 h 10000"/>
              <a:gd name="connsiteX2" fmla="*/ 10159 w 10159"/>
              <a:gd name="connsiteY2" fmla="*/ 7500 h 10000"/>
              <a:gd name="connsiteX3" fmla="*/ 0 w 10159"/>
              <a:gd name="connsiteY3" fmla="*/ 10000 h 10000"/>
              <a:gd name="connsiteX0" fmla="*/ 0 w 10182"/>
              <a:gd name="connsiteY0" fmla="*/ 10265 h 10265"/>
              <a:gd name="connsiteX1" fmla="*/ 6545 w 10182"/>
              <a:gd name="connsiteY1" fmla="*/ 0 h 10265"/>
              <a:gd name="connsiteX2" fmla="*/ 10182 w 10182"/>
              <a:gd name="connsiteY2" fmla="*/ 7500 h 10265"/>
              <a:gd name="connsiteX3" fmla="*/ 0 w 10182"/>
              <a:gd name="connsiteY3" fmla="*/ 10265 h 10265"/>
            </a:gdLst>
            <a:ahLst/>
            <a:cxnLst>
              <a:cxn ang="0">
                <a:pos x="connsiteX0" y="connsiteY0"/>
              </a:cxn>
              <a:cxn ang="0">
                <a:pos x="connsiteX1" y="connsiteY1"/>
              </a:cxn>
              <a:cxn ang="0">
                <a:pos x="connsiteX2" y="connsiteY2"/>
              </a:cxn>
              <a:cxn ang="0">
                <a:pos x="connsiteX3" y="connsiteY3"/>
              </a:cxn>
            </a:cxnLst>
            <a:rect l="l" t="t" r="r" b="b"/>
            <a:pathLst>
              <a:path w="10182" h="10265">
                <a:moveTo>
                  <a:pt x="0" y="10265"/>
                </a:moveTo>
                <a:lnTo>
                  <a:pt x="6545" y="0"/>
                </a:lnTo>
                <a:lnTo>
                  <a:pt x="10182" y="7500"/>
                </a:lnTo>
                <a:lnTo>
                  <a:pt x="0" y="10265"/>
                </a:lnTo>
                <a:close/>
              </a:path>
            </a:pathLst>
          </a:custGeom>
          <a:solidFill>
            <a:schemeClr val="bg1">
              <a:lumMod val="75000"/>
            </a:schemeClr>
          </a:solidFill>
          <a:ln w="12700" cap="flat" cmpd="sng">
            <a:solidFill>
              <a:schemeClr val="tx1"/>
            </a:solidFill>
            <a:prstDash val="solid"/>
            <a:round/>
            <a:headEnd/>
            <a:tailEnd/>
          </a:ln>
        </p:spPr>
        <p:txBody>
          <a:bodyPr wrap="none" anchor="ctr"/>
          <a:lstStyle/>
          <a:p>
            <a:endParaRPr lang="en-US"/>
          </a:p>
        </p:txBody>
      </p:sp>
      <p:sp>
        <p:nvSpPr>
          <p:cNvPr id="18436" name="Oval 7"/>
          <p:cNvSpPr>
            <a:spLocks noChangeArrowheads="1"/>
          </p:cNvSpPr>
          <p:nvPr/>
        </p:nvSpPr>
        <p:spPr bwMode="auto">
          <a:xfrm>
            <a:off x="3051175" y="2887663"/>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37" name="Rectangle 10"/>
          <p:cNvSpPr>
            <a:spLocks noChangeArrowheads="1"/>
          </p:cNvSpPr>
          <p:nvPr/>
        </p:nvSpPr>
        <p:spPr bwMode="auto">
          <a:xfrm>
            <a:off x="827088" y="325596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r1</a:t>
            </a:r>
          </a:p>
        </p:txBody>
      </p:sp>
      <p:sp>
        <p:nvSpPr>
          <p:cNvPr id="18438" name="Rectangle 15"/>
          <p:cNvSpPr>
            <a:spLocks noChangeArrowheads="1"/>
          </p:cNvSpPr>
          <p:nvPr/>
        </p:nvSpPr>
        <p:spPr bwMode="auto">
          <a:xfrm>
            <a:off x="3859309" y="2761456"/>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a:t>r2</a:t>
            </a:r>
          </a:p>
        </p:txBody>
      </p:sp>
      <p:sp>
        <p:nvSpPr>
          <p:cNvPr id="18439" name="Rectangle 16"/>
          <p:cNvSpPr>
            <a:spLocks noChangeArrowheads="1"/>
          </p:cNvSpPr>
          <p:nvPr/>
        </p:nvSpPr>
        <p:spPr bwMode="auto">
          <a:xfrm>
            <a:off x="2700338" y="26797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p</a:t>
            </a:r>
          </a:p>
        </p:txBody>
      </p:sp>
      <p:sp>
        <p:nvSpPr>
          <p:cNvPr id="18440" name="Rectangle 17"/>
          <p:cNvSpPr>
            <a:spLocks noChangeArrowheads="1"/>
          </p:cNvSpPr>
          <p:nvPr/>
        </p:nvSpPr>
        <p:spPr bwMode="auto">
          <a:xfrm>
            <a:off x="3132138" y="1646238"/>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r3</a:t>
            </a:r>
          </a:p>
        </p:txBody>
      </p:sp>
      <p:sp>
        <p:nvSpPr>
          <p:cNvPr id="18441" name="Freeform 23"/>
          <p:cNvSpPr>
            <a:spLocks/>
          </p:cNvSpPr>
          <p:nvPr/>
        </p:nvSpPr>
        <p:spPr bwMode="auto">
          <a:xfrm>
            <a:off x="3637855" y="3255963"/>
            <a:ext cx="646113" cy="838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0000"/>
          </a:solidFill>
          <a:ln w="12700">
            <a:noFill/>
            <a:round/>
            <a:headEnd/>
            <a:tailEnd/>
          </a:ln>
        </p:spPr>
        <p:txBody>
          <a:bodyPr wrap="none" anchor="ctr"/>
          <a:lstStyle/>
          <a:p>
            <a:endParaRPr lang="en-US"/>
          </a:p>
        </p:txBody>
      </p:sp>
      <p:sp>
        <p:nvSpPr>
          <p:cNvPr id="18442" name="Freeform 23"/>
          <p:cNvSpPr>
            <a:spLocks/>
          </p:cNvSpPr>
          <p:nvPr/>
        </p:nvSpPr>
        <p:spPr bwMode="auto">
          <a:xfrm>
            <a:off x="1042988" y="3759200"/>
            <a:ext cx="433387" cy="576263"/>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0000"/>
          </a:solidFill>
          <a:ln w="12700">
            <a:noFill/>
            <a:round/>
            <a:headEnd/>
            <a:tailEnd/>
          </a:ln>
        </p:spPr>
        <p:txBody>
          <a:bodyPr wrap="none" anchor="ctr"/>
          <a:lstStyle/>
          <a:p>
            <a:endParaRPr lang="en-US"/>
          </a:p>
        </p:txBody>
      </p:sp>
      <p:sp>
        <p:nvSpPr>
          <p:cNvPr id="18443" name="Freeform 23"/>
          <p:cNvSpPr>
            <a:spLocks/>
          </p:cNvSpPr>
          <p:nvPr/>
        </p:nvSpPr>
        <p:spPr bwMode="auto">
          <a:xfrm>
            <a:off x="2771775" y="1857375"/>
            <a:ext cx="431800" cy="576263"/>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0000"/>
          </a:solidFill>
          <a:ln w="12700">
            <a:noFill/>
            <a:round/>
            <a:headEnd/>
            <a:tailEnd/>
          </a:ln>
        </p:spPr>
        <p:txBody>
          <a:bodyPr wrap="none" anchor="ctr"/>
          <a:lstStyle/>
          <a:p>
            <a:endParaRPr lang="en-US"/>
          </a:p>
        </p:txBody>
      </p:sp>
      <p:sp>
        <p:nvSpPr>
          <p:cNvPr id="18444" name="Szövegdoboz 35"/>
          <p:cNvSpPr txBox="1">
            <a:spLocks noChangeArrowheads="1"/>
          </p:cNvSpPr>
          <p:nvPr/>
        </p:nvSpPr>
        <p:spPr bwMode="auto">
          <a:xfrm>
            <a:off x="4500563" y="2205038"/>
            <a:ext cx="42116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ym typeface="Symbol" pitchFamily="18" charset="2"/>
              </a:rPr>
              <a:t>p</a:t>
            </a:r>
            <a:r>
              <a:rPr lang="en-US" altLang="en-US" dirty="0">
                <a:sym typeface="Symbol" pitchFamily="18" charset="2"/>
              </a:rPr>
              <a:t>(</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 </a:t>
            </a:r>
            <a:r>
              <a:rPr lang="hu-HU" altLang="en-US" dirty="0">
                <a:sym typeface="Symbol" pitchFamily="18" charset="2"/>
              </a:rPr>
              <a:t></a:t>
            </a:r>
            <a:r>
              <a:rPr lang="hu-HU" altLang="en-US" i="1" dirty="0"/>
              <a:t>·</a:t>
            </a:r>
            <a:r>
              <a:rPr lang="hu-HU" altLang="en-US" b="1" dirty="0"/>
              <a:t>r1</a:t>
            </a:r>
            <a:r>
              <a:rPr lang="en-US" altLang="en-US" b="1" dirty="0"/>
              <a:t> </a:t>
            </a:r>
            <a:r>
              <a:rPr lang="hu-HU" altLang="en-US" dirty="0">
                <a:sym typeface="Symbol" pitchFamily="18" charset="2"/>
              </a:rPr>
              <a:t>+</a:t>
            </a:r>
            <a:r>
              <a:rPr lang="hu-HU" altLang="en-US" i="1" dirty="0"/>
              <a:t>·</a:t>
            </a:r>
            <a:r>
              <a:rPr lang="hu-HU" altLang="en-US" b="1" dirty="0"/>
              <a:t>r2</a:t>
            </a:r>
            <a:r>
              <a:rPr lang="en-US" altLang="en-US" b="1" dirty="0"/>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hu-HU" altLang="en-US" i="1" dirty="0"/>
              <a:t>·</a:t>
            </a:r>
            <a:r>
              <a:rPr lang="hu-HU" altLang="en-US" b="1" dirty="0"/>
              <a:t>r3</a:t>
            </a:r>
            <a:endParaRPr lang="en-US" altLang="en-US" dirty="0">
              <a:sym typeface="Symbol" pitchFamily="18" charset="2"/>
            </a:endParaRPr>
          </a:p>
          <a:p>
            <a:endParaRPr lang="en-US" altLang="en-US" dirty="0">
              <a:sym typeface="Symbol" pitchFamily="18" charset="2"/>
            </a:endParaRPr>
          </a:p>
          <a:p>
            <a:r>
              <a:rPr lang="hu-HU" altLang="en-US" dirty="0">
                <a:sym typeface="Symbol" pitchFamily="18" charset="2"/>
              </a:rPr>
              <a:t>++</a:t>
            </a:r>
            <a:r>
              <a:rPr lang="en-US" altLang="en-US" dirty="0">
                <a:sym typeface="Symbol" pitchFamily="18" charset="2"/>
              </a:rPr>
              <a:t> = 1</a:t>
            </a:r>
          </a:p>
          <a:p>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 0</a:t>
            </a:r>
          </a:p>
        </p:txBody>
      </p:sp>
      <p:sp>
        <p:nvSpPr>
          <p:cNvPr id="18445" name="Szövegdoboz 36"/>
          <p:cNvSpPr txBox="1">
            <a:spLocks noChangeArrowheads="1"/>
          </p:cNvSpPr>
          <p:nvPr/>
        </p:nvSpPr>
        <p:spPr bwMode="auto">
          <a:xfrm>
            <a:off x="1116013" y="3903663"/>
            <a:ext cx="37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endParaRPr lang="hu-HU" altLang="en-US"/>
          </a:p>
        </p:txBody>
      </p:sp>
      <p:sp>
        <p:nvSpPr>
          <p:cNvPr id="18446" name="Téglalap 37"/>
          <p:cNvSpPr>
            <a:spLocks noChangeArrowheads="1"/>
          </p:cNvSpPr>
          <p:nvPr/>
        </p:nvSpPr>
        <p:spPr bwMode="auto">
          <a:xfrm>
            <a:off x="3851275" y="3543300"/>
            <a:ext cx="354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endParaRPr lang="hu-HU" altLang="en-US"/>
          </a:p>
        </p:txBody>
      </p:sp>
      <p:sp>
        <p:nvSpPr>
          <p:cNvPr id="18447" name="Téglalap 38"/>
          <p:cNvSpPr>
            <a:spLocks noChangeArrowheads="1"/>
          </p:cNvSpPr>
          <p:nvPr/>
        </p:nvSpPr>
        <p:spPr bwMode="auto">
          <a:xfrm>
            <a:off x="2843213" y="2001838"/>
            <a:ext cx="31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endParaRPr lang="hu-HU" altLang="en-US"/>
          </a:p>
        </p:txBody>
      </p:sp>
      <p:sp>
        <p:nvSpPr>
          <p:cNvPr id="18448" name="Text Box 31"/>
          <p:cNvSpPr txBox="1">
            <a:spLocks noChangeArrowheads="1"/>
          </p:cNvSpPr>
          <p:nvPr/>
        </p:nvSpPr>
        <p:spPr bwMode="auto">
          <a:xfrm>
            <a:off x="1543050" y="4508500"/>
            <a:ext cx="439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b="1" dirty="0" err="1"/>
              <a:t>ray</a:t>
            </a:r>
            <a:r>
              <a:rPr lang="hu-HU" altLang="en-US" dirty="0"/>
              <a:t>(</a:t>
            </a:r>
            <a:r>
              <a:rPr lang="hu-HU" altLang="en-US" i="1" dirty="0"/>
              <a:t>t</a:t>
            </a:r>
            <a:r>
              <a:rPr lang="hu-HU" altLang="en-US" dirty="0"/>
              <a:t>) = </a:t>
            </a:r>
            <a:r>
              <a:rPr lang="en-US" altLang="en-US" b="1" dirty="0">
                <a:sym typeface="Symbol" pitchFamily="18" charset="2"/>
              </a:rPr>
              <a:t>p</a:t>
            </a:r>
            <a:r>
              <a:rPr lang="en-US" altLang="en-US" dirty="0">
                <a:sym typeface="Symbol" pitchFamily="18" charset="2"/>
              </a:rPr>
              <a:t>(</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a:t>
            </a:r>
            <a:endParaRPr lang="en-US" altLang="en-US" b="1" dirty="0"/>
          </a:p>
          <a:p>
            <a:pPr algn="ctr"/>
            <a:r>
              <a:rPr lang="en-US" altLang="en-US" b="1" dirty="0"/>
              <a:t>      </a:t>
            </a:r>
            <a:r>
              <a:rPr lang="hu-HU" altLang="en-US" b="1" dirty="0"/>
              <a:t>  </a:t>
            </a:r>
            <a:r>
              <a:rPr lang="hu-HU" altLang="en-US" b="1" dirty="0" err="1"/>
              <a:t>eye</a:t>
            </a:r>
            <a:r>
              <a:rPr lang="hu-HU" altLang="en-US" dirty="0"/>
              <a:t> + </a:t>
            </a:r>
            <a:r>
              <a:rPr lang="hu-HU" altLang="en-US" b="1" dirty="0"/>
              <a:t>v</a:t>
            </a:r>
            <a:r>
              <a:rPr lang="hu-HU" altLang="en-US" i="1" dirty="0"/>
              <a:t>·t</a:t>
            </a:r>
            <a:r>
              <a:rPr lang="en-US" altLang="en-US" i="1" dirty="0"/>
              <a:t> = </a:t>
            </a:r>
            <a:r>
              <a:rPr lang="hu-HU" altLang="en-US" dirty="0">
                <a:sym typeface="Symbol" pitchFamily="18" charset="2"/>
              </a:rPr>
              <a:t></a:t>
            </a:r>
            <a:r>
              <a:rPr lang="hu-HU" altLang="en-US" i="1" dirty="0"/>
              <a:t>·</a:t>
            </a:r>
            <a:r>
              <a:rPr lang="hu-HU" altLang="en-US" b="1" dirty="0"/>
              <a:t>r1</a:t>
            </a:r>
            <a:r>
              <a:rPr lang="en-US" altLang="en-US" b="1" dirty="0"/>
              <a:t> </a:t>
            </a:r>
            <a:r>
              <a:rPr lang="hu-HU" altLang="en-US" dirty="0">
                <a:sym typeface="Symbol" pitchFamily="18" charset="2"/>
              </a:rPr>
              <a:t>+</a:t>
            </a:r>
            <a:r>
              <a:rPr lang="hu-HU" altLang="en-US" i="1" dirty="0"/>
              <a:t>·</a:t>
            </a:r>
            <a:r>
              <a:rPr lang="hu-HU" altLang="en-US" b="1" dirty="0"/>
              <a:t>r2</a:t>
            </a:r>
            <a:r>
              <a:rPr lang="en-US" altLang="en-US" b="1" dirty="0"/>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hu-HU" altLang="en-US" i="1" dirty="0"/>
              <a:t>·</a:t>
            </a:r>
            <a:r>
              <a:rPr lang="hu-HU" altLang="en-US" b="1" dirty="0"/>
              <a:t>r3</a:t>
            </a:r>
            <a:endParaRPr lang="en-US" altLang="en-US" b="1" dirty="0"/>
          </a:p>
          <a:p>
            <a:pPr algn="ctr"/>
            <a:endParaRPr lang="hu-HU" altLang="en-US" dirty="0"/>
          </a:p>
        </p:txBody>
      </p:sp>
      <p:sp>
        <p:nvSpPr>
          <p:cNvPr id="18449" name="Szövegdoboz 43"/>
          <p:cNvSpPr txBox="1">
            <a:spLocks noChangeArrowheads="1"/>
          </p:cNvSpPr>
          <p:nvPr/>
        </p:nvSpPr>
        <p:spPr bwMode="auto">
          <a:xfrm>
            <a:off x="6227763" y="4868863"/>
            <a:ext cx="226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3 skalár egyenlet</a:t>
            </a:r>
          </a:p>
        </p:txBody>
      </p:sp>
      <p:sp>
        <p:nvSpPr>
          <p:cNvPr id="18450" name="Szövegdoboz 44"/>
          <p:cNvSpPr txBox="1">
            <a:spLocks noChangeArrowheads="1"/>
          </p:cNvSpPr>
          <p:nvPr/>
        </p:nvSpPr>
        <p:spPr bwMode="auto">
          <a:xfrm>
            <a:off x="6227763" y="2924175"/>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1 </a:t>
            </a:r>
            <a:r>
              <a:rPr lang="hu-HU" altLang="en-US"/>
              <a:t>skalár egyenlet</a:t>
            </a:r>
          </a:p>
        </p:txBody>
      </p:sp>
      <p:sp>
        <p:nvSpPr>
          <p:cNvPr id="18451" name="Szövegdoboz 45"/>
          <p:cNvSpPr txBox="1">
            <a:spLocks noChangeArrowheads="1"/>
          </p:cNvSpPr>
          <p:nvPr/>
        </p:nvSpPr>
        <p:spPr bwMode="auto">
          <a:xfrm>
            <a:off x="1116013" y="5589588"/>
            <a:ext cx="6878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4 </a:t>
            </a:r>
            <a:r>
              <a:rPr lang="hu-HU" altLang="en-US"/>
              <a:t>ismeretlen</a:t>
            </a:r>
            <a:r>
              <a:rPr lang="en-US" altLang="en-US"/>
              <a:t>: </a:t>
            </a:r>
            <a:r>
              <a:rPr lang="hu-HU" altLang="en-US">
                <a:sym typeface="Symbol" pitchFamily="18" charset="2"/>
              </a:rPr>
              <a:t></a:t>
            </a:r>
            <a:r>
              <a:rPr lang="en-US" altLang="en-US">
                <a:sym typeface="Symbol" pitchFamily="18" charset="2"/>
              </a:rPr>
              <a:t>, </a:t>
            </a:r>
            <a:r>
              <a:rPr lang="hu-HU" altLang="en-US">
                <a:sym typeface="Symbol" pitchFamily="18" charset="2"/>
              </a:rPr>
              <a:t></a:t>
            </a:r>
            <a:r>
              <a:rPr lang="en-US" altLang="en-US">
                <a:sym typeface="Symbol" pitchFamily="18" charset="2"/>
              </a:rPr>
              <a:t>, </a:t>
            </a:r>
            <a:r>
              <a:rPr lang="hu-HU" altLang="en-US">
                <a:sym typeface="Symbol" pitchFamily="18" charset="2"/>
              </a:rPr>
              <a:t></a:t>
            </a:r>
            <a:r>
              <a:rPr lang="en-US" altLang="en-US">
                <a:sym typeface="Symbol" pitchFamily="18" charset="2"/>
              </a:rPr>
              <a:t>, </a:t>
            </a:r>
            <a:r>
              <a:rPr lang="en-US" altLang="en-US" i="1">
                <a:sym typeface="Symbol" pitchFamily="18" charset="2"/>
              </a:rPr>
              <a:t>t</a:t>
            </a:r>
            <a:r>
              <a:rPr lang="en-US" altLang="en-US">
                <a:sym typeface="Symbol" pitchFamily="18" charset="2"/>
              </a:rPr>
              <a:t> </a:t>
            </a:r>
          </a:p>
          <a:p>
            <a:r>
              <a:rPr lang="hu-HU" altLang="en-US">
                <a:sym typeface="Symbol" pitchFamily="18" charset="2"/>
              </a:rPr>
              <a:t>A megoldás után ellenőrzés, hogy mind nem negatív-e</a:t>
            </a:r>
            <a:endParaRPr lang="hu-HU"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7" descr="beziersu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8850"/>
            <a:ext cx="4419600" cy="40005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Line 1028"/>
          <p:cNvSpPr>
            <a:spLocks noChangeShapeType="1"/>
          </p:cNvSpPr>
          <p:nvPr/>
        </p:nvSpPr>
        <p:spPr bwMode="auto">
          <a:xfrm>
            <a:off x="5334000" y="2268686"/>
            <a:ext cx="1219200" cy="1066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 name="Text Box 1029"/>
          <p:cNvSpPr txBox="1">
            <a:spLocks noChangeArrowheads="1"/>
          </p:cNvSpPr>
          <p:nvPr/>
        </p:nvSpPr>
        <p:spPr bwMode="auto">
          <a:xfrm>
            <a:off x="593725" y="1624161"/>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7" name="Rectangle 1030"/>
          <p:cNvSpPr>
            <a:spLocks noChangeArrowheads="1"/>
          </p:cNvSpPr>
          <p:nvPr/>
        </p:nvSpPr>
        <p:spPr bwMode="auto">
          <a:xfrm>
            <a:off x="457200" y="1582886"/>
            <a:ext cx="3894138"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2800" b="1" dirty="0"/>
              <a:t>r</a:t>
            </a:r>
            <a:r>
              <a:rPr lang="hu-HU" altLang="en-US" sz="2800" dirty="0"/>
              <a:t>(</a:t>
            </a:r>
            <a:r>
              <a:rPr lang="hu-HU" altLang="en-US" sz="2800" i="1" dirty="0"/>
              <a:t>u,v</a:t>
            </a:r>
            <a:r>
              <a:rPr lang="hu-HU" altLang="en-US" sz="2800" dirty="0"/>
              <a:t>),   </a:t>
            </a:r>
            <a:r>
              <a:rPr lang="hu-HU" altLang="en-US" sz="2800" i="1" dirty="0"/>
              <a:t>u,v</a:t>
            </a:r>
            <a:r>
              <a:rPr lang="hu-HU" altLang="en-US" sz="2800" dirty="0"/>
              <a:t> </a:t>
            </a:r>
            <a:r>
              <a:rPr lang="hu-HU" altLang="en-US" sz="2800" dirty="0" err="1"/>
              <a:t>in</a:t>
            </a:r>
            <a:r>
              <a:rPr lang="hu-HU" altLang="en-US" sz="2800" dirty="0"/>
              <a:t> [0,1]</a:t>
            </a:r>
          </a:p>
          <a:p>
            <a:r>
              <a:rPr lang="hu-HU" altLang="en-US" sz="2800" b="1" dirty="0" err="1"/>
              <a:t>ray</a:t>
            </a:r>
            <a:r>
              <a:rPr lang="hu-HU" altLang="en-US" sz="2800" dirty="0"/>
              <a:t>(</a:t>
            </a:r>
            <a:r>
              <a:rPr lang="hu-HU" altLang="en-US" sz="2800" i="1" dirty="0"/>
              <a:t>t</a:t>
            </a:r>
            <a:r>
              <a:rPr lang="hu-HU" altLang="en-US" sz="2800" dirty="0"/>
              <a:t>) = </a:t>
            </a:r>
            <a:r>
              <a:rPr lang="hu-HU" altLang="en-US" sz="2800" b="1" dirty="0" err="1"/>
              <a:t>eye</a:t>
            </a:r>
            <a:r>
              <a:rPr lang="hu-HU" altLang="en-US" sz="2800" dirty="0"/>
              <a:t> + </a:t>
            </a:r>
            <a:r>
              <a:rPr lang="hu-HU" altLang="en-US" sz="2800" b="1" dirty="0"/>
              <a:t>v</a:t>
            </a:r>
            <a:r>
              <a:rPr lang="hu-HU" altLang="en-US" sz="2800" dirty="0"/>
              <a:t>·</a:t>
            </a:r>
            <a:r>
              <a:rPr lang="hu-HU" altLang="en-US" sz="2800" i="1" dirty="0"/>
              <a:t>t</a:t>
            </a:r>
            <a:r>
              <a:rPr lang="hu-HU" altLang="en-US" sz="2800" dirty="0"/>
              <a:t>,   </a:t>
            </a:r>
            <a:r>
              <a:rPr lang="hu-HU" altLang="en-US" sz="2800" i="1" dirty="0" err="1"/>
              <a:t>t</a:t>
            </a:r>
            <a:r>
              <a:rPr lang="hu-HU" altLang="en-US" sz="2800" dirty="0"/>
              <a:t> &gt; 0</a:t>
            </a:r>
          </a:p>
          <a:p>
            <a:endParaRPr lang="hu-HU" altLang="en-US" sz="2800" dirty="0"/>
          </a:p>
          <a:p>
            <a:r>
              <a:rPr lang="hu-HU" altLang="en-US" sz="2800" b="1" dirty="0"/>
              <a:t>r</a:t>
            </a:r>
            <a:r>
              <a:rPr lang="hu-HU" altLang="en-US" sz="2800" dirty="0"/>
              <a:t>(</a:t>
            </a:r>
            <a:r>
              <a:rPr lang="hu-HU" altLang="en-US" sz="2800" i="1" dirty="0"/>
              <a:t>u,v</a:t>
            </a:r>
            <a:r>
              <a:rPr lang="hu-HU" altLang="en-US" sz="2800" dirty="0"/>
              <a:t>) = </a:t>
            </a:r>
            <a:r>
              <a:rPr lang="hu-HU" altLang="en-US" sz="2800" b="1" dirty="0" err="1"/>
              <a:t>ray</a:t>
            </a:r>
            <a:r>
              <a:rPr lang="hu-HU" altLang="en-US" sz="2800" dirty="0"/>
              <a:t>(</a:t>
            </a:r>
            <a:r>
              <a:rPr lang="hu-HU" altLang="en-US" sz="2800" i="1" dirty="0"/>
              <a:t>t</a:t>
            </a:r>
            <a:r>
              <a:rPr lang="hu-HU" altLang="en-US" sz="2800" dirty="0"/>
              <a:t>)</a:t>
            </a:r>
          </a:p>
          <a:p>
            <a:endParaRPr lang="hu-HU" altLang="en-US" dirty="0"/>
          </a:p>
          <a:p>
            <a:r>
              <a:rPr lang="hu-HU" altLang="en-US" dirty="0" err="1"/>
              <a:t>Háromismeretlenes</a:t>
            </a:r>
            <a:r>
              <a:rPr lang="hu-HU" altLang="en-US" dirty="0"/>
              <a:t> ált. </a:t>
            </a:r>
          </a:p>
          <a:p>
            <a:r>
              <a:rPr lang="hu-HU" altLang="en-US" dirty="0"/>
              <a:t>nem lineáris egyenletrendszer </a:t>
            </a:r>
          </a:p>
          <a:p>
            <a:r>
              <a:rPr lang="hu-HU" altLang="en-US" dirty="0"/>
              <a:t>megoldás:  </a:t>
            </a:r>
            <a:r>
              <a:rPr lang="hu-HU" altLang="en-US" sz="2800" i="1" dirty="0"/>
              <a:t>u</a:t>
            </a:r>
            <a:r>
              <a:rPr lang="en-GB" altLang="en-US" sz="2800" i="1" dirty="0"/>
              <a:t>*</a:t>
            </a:r>
            <a:r>
              <a:rPr lang="hu-HU" altLang="en-US" sz="2800" i="1" dirty="0"/>
              <a:t>,v</a:t>
            </a:r>
            <a:r>
              <a:rPr lang="en-GB" altLang="en-US" sz="2800" i="1" dirty="0"/>
              <a:t>*</a:t>
            </a:r>
            <a:r>
              <a:rPr lang="hu-HU" altLang="en-US" sz="2800" i="1" dirty="0"/>
              <a:t>,t</a:t>
            </a:r>
            <a:r>
              <a:rPr lang="en-GB" altLang="en-US" sz="2800" i="1" dirty="0"/>
              <a:t>*</a:t>
            </a:r>
            <a:endParaRPr lang="hu-HU" altLang="en-US" sz="2800" i="1" dirty="0"/>
          </a:p>
          <a:p>
            <a:endParaRPr lang="hu-HU" altLang="en-US" sz="900" dirty="0"/>
          </a:p>
          <a:p>
            <a:r>
              <a:rPr lang="hu-HU" altLang="en-US" sz="2800" dirty="0"/>
              <a:t>Teszt:</a:t>
            </a:r>
          </a:p>
          <a:p>
            <a:r>
              <a:rPr lang="hu-HU" altLang="en-US" sz="2800" dirty="0" smtClean="0"/>
              <a:t>0 &lt; </a:t>
            </a:r>
            <a:r>
              <a:rPr lang="hu-HU" altLang="en-US" sz="2800" i="1" dirty="0"/>
              <a:t>u</a:t>
            </a:r>
            <a:r>
              <a:rPr lang="en-GB" altLang="en-US" sz="2800" i="1" dirty="0"/>
              <a:t>*</a:t>
            </a:r>
            <a:r>
              <a:rPr lang="hu-HU" altLang="en-US" sz="2800" i="1" dirty="0"/>
              <a:t>,v</a:t>
            </a:r>
            <a:r>
              <a:rPr lang="en-GB" altLang="en-US" sz="2800" i="1" dirty="0"/>
              <a:t>*</a:t>
            </a:r>
            <a:r>
              <a:rPr lang="hu-HU" altLang="en-US" sz="2800" dirty="0"/>
              <a:t> &lt; 1, </a:t>
            </a:r>
          </a:p>
          <a:p>
            <a:r>
              <a:rPr lang="en-GB" altLang="en-US" sz="2800" i="1" dirty="0"/>
              <a:t>t*</a:t>
            </a:r>
            <a:r>
              <a:rPr lang="hu-HU" altLang="en-US" sz="2800" dirty="0"/>
              <a:t> &gt; 0 </a:t>
            </a:r>
          </a:p>
        </p:txBody>
      </p:sp>
      <p:sp>
        <p:nvSpPr>
          <p:cNvPr id="8" name="Line 1031"/>
          <p:cNvSpPr>
            <a:spLocks noChangeShapeType="1"/>
          </p:cNvSpPr>
          <p:nvPr/>
        </p:nvSpPr>
        <p:spPr bwMode="auto">
          <a:xfrm>
            <a:off x="152400" y="2573486"/>
            <a:ext cx="419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032"/>
          <p:cNvSpPr>
            <a:spLocks noChangeArrowheads="1"/>
          </p:cNvSpPr>
          <p:nvPr/>
        </p:nvSpPr>
        <p:spPr bwMode="auto">
          <a:xfrm>
            <a:off x="381000" y="2802086"/>
            <a:ext cx="2438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033"/>
          <p:cNvSpPr txBox="1">
            <a:spLocks noChangeArrowheads="1"/>
          </p:cNvSpPr>
          <p:nvPr/>
        </p:nvSpPr>
        <p:spPr bwMode="auto">
          <a:xfrm>
            <a:off x="5292725" y="5631011"/>
            <a:ext cx="2862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a:t>Rekurzív tesszelláció:</a:t>
            </a:r>
          </a:p>
          <a:p>
            <a:r>
              <a:rPr lang="hu-HU" altLang="en-US"/>
              <a:t>nem robusztus</a:t>
            </a:r>
          </a:p>
        </p:txBody>
      </p:sp>
      <p:grpSp>
        <p:nvGrpSpPr>
          <p:cNvPr id="11" name="Group 1034"/>
          <p:cNvGrpSpPr>
            <a:grpSpLocks/>
          </p:cNvGrpSpPr>
          <p:nvPr/>
        </p:nvGrpSpPr>
        <p:grpSpPr bwMode="auto">
          <a:xfrm rot="2246446">
            <a:off x="4664075" y="1617811"/>
            <a:ext cx="833438" cy="820738"/>
            <a:chOff x="720" y="1511"/>
            <a:chExt cx="525" cy="517"/>
          </a:xfrm>
        </p:grpSpPr>
        <p:sp>
          <p:nvSpPr>
            <p:cNvPr id="12" name="Line 1035"/>
            <p:cNvSpPr>
              <a:spLocks noChangeShapeType="1"/>
            </p:cNvSpPr>
            <p:nvPr/>
          </p:nvSpPr>
          <p:spPr bwMode="auto">
            <a:xfrm flipV="1">
              <a:off x="720" y="1625"/>
              <a:ext cx="396" cy="15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3" name="Line 1036"/>
            <p:cNvSpPr>
              <a:spLocks noChangeShapeType="1"/>
            </p:cNvSpPr>
            <p:nvPr/>
          </p:nvSpPr>
          <p:spPr bwMode="auto">
            <a:xfrm>
              <a:off x="720" y="1776"/>
              <a:ext cx="396" cy="15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4" name="Oval 1037"/>
            <p:cNvSpPr>
              <a:spLocks noChangeArrowheads="1"/>
            </p:cNvSpPr>
            <p:nvPr/>
          </p:nvSpPr>
          <p:spPr bwMode="auto">
            <a:xfrm>
              <a:off x="1024" y="1650"/>
              <a:ext cx="122" cy="252"/>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5" name="Oval 1038"/>
            <p:cNvSpPr>
              <a:spLocks noChangeArrowheads="1"/>
            </p:cNvSpPr>
            <p:nvPr/>
          </p:nvSpPr>
          <p:spPr bwMode="auto">
            <a:xfrm>
              <a:off x="1085" y="1700"/>
              <a:ext cx="61" cy="151"/>
            </a:xfrm>
            <a:prstGeom prst="ellipse">
              <a:avLst/>
            </a:prstGeom>
            <a:solidFill>
              <a:srgbClr val="00B0F0"/>
            </a:solidFill>
            <a:ln w="381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6" name="Freeform 1039"/>
            <p:cNvSpPr>
              <a:spLocks/>
            </p:cNvSpPr>
            <p:nvPr/>
          </p:nvSpPr>
          <p:spPr bwMode="auto">
            <a:xfrm>
              <a:off x="1085" y="1524"/>
              <a:ext cx="92" cy="101"/>
            </a:xfrm>
            <a:custGeom>
              <a:avLst/>
              <a:gdLst>
                <a:gd name="T0" fmla="*/ 0 w 144"/>
                <a:gd name="T1" fmla="*/ 192 h 192"/>
                <a:gd name="T2" fmla="*/ 96 w 144"/>
                <a:gd name="T3" fmla="*/ 144 h 192"/>
                <a:gd name="T4" fmla="*/ 144 w 144"/>
                <a:gd name="T5" fmla="*/ 0 h 192"/>
              </a:gdLst>
              <a:ahLst/>
              <a:cxnLst>
                <a:cxn ang="0">
                  <a:pos x="T0" y="T1"/>
                </a:cxn>
                <a:cxn ang="0">
                  <a:pos x="T2" y="T3"/>
                </a:cxn>
                <a:cxn ang="0">
                  <a:pos x="T4" y="T5"/>
                </a:cxn>
              </a:cxnLst>
              <a:rect l="0" t="0" r="r" b="b"/>
              <a:pathLst>
                <a:path w="144" h="192">
                  <a:moveTo>
                    <a:pt x="0" y="192"/>
                  </a:moveTo>
                  <a:cubicBezTo>
                    <a:pt x="36" y="184"/>
                    <a:pt x="72" y="176"/>
                    <a:pt x="96" y="144"/>
                  </a:cubicBezTo>
                  <a:cubicBezTo>
                    <a:pt x="120" y="112"/>
                    <a:pt x="136" y="32"/>
                    <a:pt x="144" y="0"/>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7" name="Freeform 1040"/>
            <p:cNvSpPr>
              <a:spLocks/>
            </p:cNvSpPr>
            <p:nvPr/>
          </p:nvSpPr>
          <p:spPr bwMode="auto">
            <a:xfrm>
              <a:off x="1116" y="1543"/>
              <a:ext cx="122" cy="82"/>
            </a:xfrm>
            <a:custGeom>
              <a:avLst/>
              <a:gdLst>
                <a:gd name="T0" fmla="*/ 0 w 192"/>
                <a:gd name="T1" fmla="*/ 156 h 156"/>
                <a:gd name="T2" fmla="*/ 132 w 192"/>
                <a:gd name="T3" fmla="*/ 120 h 156"/>
                <a:gd name="T4" fmla="*/ 192 w 192"/>
                <a:gd name="T5" fmla="*/ 0 h 156"/>
              </a:gdLst>
              <a:ahLst/>
              <a:cxnLst>
                <a:cxn ang="0">
                  <a:pos x="T0" y="T1"/>
                </a:cxn>
                <a:cxn ang="0">
                  <a:pos x="T2" y="T3"/>
                </a:cxn>
                <a:cxn ang="0">
                  <a:pos x="T4" y="T5"/>
                </a:cxn>
              </a:cxnLst>
              <a:rect l="0" t="0" r="r" b="b"/>
              <a:pathLst>
                <a:path w="192" h="156">
                  <a:moveTo>
                    <a:pt x="0" y="156"/>
                  </a:moveTo>
                  <a:cubicBezTo>
                    <a:pt x="22" y="150"/>
                    <a:pt x="100" y="146"/>
                    <a:pt x="132" y="120"/>
                  </a:cubicBezTo>
                  <a:cubicBezTo>
                    <a:pt x="164" y="94"/>
                    <a:pt x="180" y="25"/>
                    <a:pt x="192" y="0"/>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8" name="Freeform 1041"/>
            <p:cNvSpPr>
              <a:spLocks/>
            </p:cNvSpPr>
            <p:nvPr/>
          </p:nvSpPr>
          <p:spPr bwMode="auto">
            <a:xfrm>
              <a:off x="1085" y="1902"/>
              <a:ext cx="160" cy="75"/>
            </a:xfrm>
            <a:custGeom>
              <a:avLst/>
              <a:gdLst>
                <a:gd name="T0" fmla="*/ 0 w 252"/>
                <a:gd name="T1" fmla="*/ 0 h 144"/>
                <a:gd name="T2" fmla="*/ 144 w 252"/>
                <a:gd name="T3" fmla="*/ 48 h 144"/>
                <a:gd name="T4" fmla="*/ 252 w 252"/>
                <a:gd name="T5" fmla="*/ 144 h 144"/>
              </a:gdLst>
              <a:ahLst/>
              <a:cxnLst>
                <a:cxn ang="0">
                  <a:pos x="T0" y="T1"/>
                </a:cxn>
                <a:cxn ang="0">
                  <a:pos x="T2" y="T3"/>
                </a:cxn>
                <a:cxn ang="0">
                  <a:pos x="T4" y="T5"/>
                </a:cxn>
              </a:cxnLst>
              <a:rect l="0" t="0" r="r" b="b"/>
              <a:pathLst>
                <a:path w="252" h="144">
                  <a:moveTo>
                    <a:pt x="0" y="0"/>
                  </a:moveTo>
                  <a:cubicBezTo>
                    <a:pt x="56" y="8"/>
                    <a:pt x="102" y="24"/>
                    <a:pt x="144" y="48"/>
                  </a:cubicBezTo>
                  <a:cubicBezTo>
                    <a:pt x="186" y="72"/>
                    <a:pt x="230" y="124"/>
                    <a:pt x="252" y="144"/>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9" name="Freeform 1042"/>
            <p:cNvSpPr>
              <a:spLocks/>
            </p:cNvSpPr>
            <p:nvPr/>
          </p:nvSpPr>
          <p:spPr bwMode="auto">
            <a:xfrm>
              <a:off x="1085" y="1902"/>
              <a:ext cx="92" cy="126"/>
            </a:xfrm>
            <a:custGeom>
              <a:avLst/>
              <a:gdLst>
                <a:gd name="T0" fmla="*/ 0 w 144"/>
                <a:gd name="T1" fmla="*/ 0 h 240"/>
                <a:gd name="T2" fmla="*/ 120 w 144"/>
                <a:gd name="T3" fmla="*/ 144 h 240"/>
                <a:gd name="T4" fmla="*/ 144 w 144"/>
                <a:gd name="T5" fmla="*/ 240 h 240"/>
              </a:gdLst>
              <a:ahLst/>
              <a:cxnLst>
                <a:cxn ang="0">
                  <a:pos x="T0" y="T1"/>
                </a:cxn>
                <a:cxn ang="0">
                  <a:pos x="T2" y="T3"/>
                </a:cxn>
                <a:cxn ang="0">
                  <a:pos x="T4" y="T5"/>
                </a:cxn>
              </a:cxnLst>
              <a:rect l="0" t="0" r="r" b="b"/>
              <a:pathLst>
                <a:path w="144" h="240">
                  <a:moveTo>
                    <a:pt x="0" y="0"/>
                  </a:moveTo>
                  <a:cubicBezTo>
                    <a:pt x="20" y="24"/>
                    <a:pt x="96" y="104"/>
                    <a:pt x="120" y="144"/>
                  </a:cubicBezTo>
                  <a:cubicBezTo>
                    <a:pt x="144" y="184"/>
                    <a:pt x="139" y="220"/>
                    <a:pt x="144" y="240"/>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0" name="Freeform 1043"/>
            <p:cNvSpPr>
              <a:spLocks/>
            </p:cNvSpPr>
            <p:nvPr/>
          </p:nvSpPr>
          <p:spPr bwMode="auto">
            <a:xfrm>
              <a:off x="1085" y="1902"/>
              <a:ext cx="31" cy="126"/>
            </a:xfrm>
            <a:custGeom>
              <a:avLst/>
              <a:gdLst>
                <a:gd name="T0" fmla="*/ 0 w 48"/>
                <a:gd name="T1" fmla="*/ 0 h 240"/>
                <a:gd name="T2" fmla="*/ 48 w 48"/>
                <a:gd name="T3" fmla="*/ 144 h 240"/>
                <a:gd name="T4" fmla="*/ 0 w 48"/>
                <a:gd name="T5" fmla="*/ 240 h 240"/>
              </a:gdLst>
              <a:ahLst/>
              <a:cxnLst>
                <a:cxn ang="0">
                  <a:pos x="T0" y="T1"/>
                </a:cxn>
                <a:cxn ang="0">
                  <a:pos x="T2" y="T3"/>
                </a:cxn>
                <a:cxn ang="0">
                  <a:pos x="T4" y="T5"/>
                </a:cxn>
              </a:cxnLst>
              <a:rect l="0" t="0" r="r" b="b"/>
              <a:pathLst>
                <a:path w="48" h="240">
                  <a:moveTo>
                    <a:pt x="0" y="0"/>
                  </a:moveTo>
                  <a:cubicBezTo>
                    <a:pt x="24" y="52"/>
                    <a:pt x="48" y="104"/>
                    <a:pt x="48" y="144"/>
                  </a:cubicBezTo>
                  <a:cubicBezTo>
                    <a:pt x="48" y="184"/>
                    <a:pt x="24" y="212"/>
                    <a:pt x="0" y="240"/>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1" name="Freeform 1044"/>
            <p:cNvSpPr>
              <a:spLocks/>
            </p:cNvSpPr>
            <p:nvPr/>
          </p:nvSpPr>
          <p:spPr bwMode="auto">
            <a:xfrm>
              <a:off x="1101" y="1511"/>
              <a:ext cx="33" cy="114"/>
            </a:xfrm>
            <a:custGeom>
              <a:avLst/>
              <a:gdLst>
                <a:gd name="T0" fmla="*/ 0 w 52"/>
                <a:gd name="T1" fmla="*/ 216 h 216"/>
                <a:gd name="T2" fmla="*/ 48 w 52"/>
                <a:gd name="T3" fmla="*/ 96 h 216"/>
                <a:gd name="T4" fmla="*/ 24 w 52"/>
                <a:gd name="T5" fmla="*/ 0 h 216"/>
              </a:gdLst>
              <a:ahLst/>
              <a:cxnLst>
                <a:cxn ang="0">
                  <a:pos x="T0" y="T1"/>
                </a:cxn>
                <a:cxn ang="0">
                  <a:pos x="T2" y="T3"/>
                </a:cxn>
                <a:cxn ang="0">
                  <a:pos x="T4" y="T5"/>
                </a:cxn>
              </a:cxnLst>
              <a:rect l="0" t="0" r="r" b="b"/>
              <a:pathLst>
                <a:path w="52" h="216">
                  <a:moveTo>
                    <a:pt x="0" y="216"/>
                  </a:moveTo>
                  <a:cubicBezTo>
                    <a:pt x="8" y="196"/>
                    <a:pt x="44" y="132"/>
                    <a:pt x="48" y="96"/>
                  </a:cubicBezTo>
                  <a:cubicBezTo>
                    <a:pt x="52" y="60"/>
                    <a:pt x="29" y="20"/>
                    <a:pt x="24" y="0"/>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grpSp>
        <p:nvGrpSpPr>
          <p:cNvPr id="22" name="Group 1045"/>
          <p:cNvGrpSpPr>
            <a:grpSpLocks/>
          </p:cNvGrpSpPr>
          <p:nvPr/>
        </p:nvGrpSpPr>
        <p:grpSpPr bwMode="auto">
          <a:xfrm>
            <a:off x="4495800" y="1659086"/>
            <a:ext cx="4332288" cy="3886200"/>
            <a:chOff x="2832" y="1200"/>
            <a:chExt cx="2729" cy="2448"/>
          </a:xfrm>
        </p:grpSpPr>
        <p:sp>
          <p:nvSpPr>
            <p:cNvPr id="23" name="Freeform 1046"/>
            <p:cNvSpPr>
              <a:spLocks/>
            </p:cNvSpPr>
            <p:nvPr/>
          </p:nvSpPr>
          <p:spPr bwMode="auto">
            <a:xfrm>
              <a:off x="3744" y="1968"/>
              <a:ext cx="720" cy="960"/>
            </a:xfrm>
            <a:custGeom>
              <a:avLst/>
              <a:gdLst>
                <a:gd name="T0" fmla="*/ 720 w 720"/>
                <a:gd name="T1" fmla="*/ 0 h 960"/>
                <a:gd name="T2" fmla="*/ 432 w 720"/>
                <a:gd name="T3" fmla="*/ 576 h 960"/>
                <a:gd name="T4" fmla="*/ 0 w 720"/>
                <a:gd name="T5" fmla="*/ 960 h 960"/>
              </a:gdLst>
              <a:ahLst/>
              <a:cxnLst>
                <a:cxn ang="0">
                  <a:pos x="T0" y="T1"/>
                </a:cxn>
                <a:cxn ang="0">
                  <a:pos x="T2" y="T3"/>
                </a:cxn>
                <a:cxn ang="0">
                  <a:pos x="T4" y="T5"/>
                </a:cxn>
              </a:cxnLst>
              <a:rect l="0" t="0" r="r" b="b"/>
              <a:pathLst>
                <a:path w="720" h="960">
                  <a:moveTo>
                    <a:pt x="720" y="0"/>
                  </a:moveTo>
                  <a:lnTo>
                    <a:pt x="432" y="576"/>
                  </a:lnTo>
                  <a:lnTo>
                    <a:pt x="0" y="960"/>
                  </a:lnTo>
                </a:path>
              </a:pathLst>
            </a:custGeom>
            <a:noFill/>
            <a:ln w="127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4" name="Rectangle 1047"/>
            <p:cNvSpPr>
              <a:spLocks noChangeArrowheads="1"/>
            </p:cNvSpPr>
            <p:nvPr/>
          </p:nvSpPr>
          <p:spPr bwMode="auto">
            <a:xfrm>
              <a:off x="3888" y="2544"/>
              <a:ext cx="857" cy="28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dirty="0">
                  <a:solidFill>
                    <a:schemeClr val="bg1"/>
                  </a:solidFill>
                </a:rPr>
                <a:t>r</a:t>
              </a:r>
              <a:r>
                <a:rPr lang="hu-HU" altLang="en-US" dirty="0">
                  <a:solidFill>
                    <a:schemeClr val="bg1"/>
                  </a:solidFill>
                </a:rPr>
                <a:t>(0.5,</a:t>
              </a:r>
              <a:r>
                <a:rPr lang="hu-HU" altLang="en-US" dirty="0" err="1">
                  <a:solidFill>
                    <a:schemeClr val="bg1"/>
                  </a:solidFill>
                </a:rPr>
                <a:t>0.5</a:t>
              </a:r>
              <a:r>
                <a:rPr lang="hu-HU" altLang="en-US" dirty="0">
                  <a:solidFill>
                    <a:schemeClr val="bg1"/>
                  </a:solidFill>
                </a:rPr>
                <a:t>)</a:t>
              </a:r>
            </a:p>
          </p:txBody>
        </p:sp>
        <p:sp>
          <p:nvSpPr>
            <p:cNvPr id="25" name="Line 1048"/>
            <p:cNvSpPr>
              <a:spLocks noChangeShapeType="1"/>
            </p:cNvSpPr>
            <p:nvPr/>
          </p:nvSpPr>
          <p:spPr bwMode="auto">
            <a:xfrm>
              <a:off x="3216" y="2304"/>
              <a:ext cx="960" cy="24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nvGrpSpPr>
            <p:cNvPr id="26" name="Group 1049"/>
            <p:cNvGrpSpPr>
              <a:grpSpLocks/>
            </p:cNvGrpSpPr>
            <p:nvPr/>
          </p:nvGrpSpPr>
          <p:grpSpPr bwMode="auto">
            <a:xfrm>
              <a:off x="2832" y="1200"/>
              <a:ext cx="2729" cy="2448"/>
              <a:chOff x="2832" y="1200"/>
              <a:chExt cx="2729" cy="2448"/>
            </a:xfrm>
          </p:grpSpPr>
          <p:sp>
            <p:nvSpPr>
              <p:cNvPr id="27" name="Freeform 1050"/>
              <p:cNvSpPr>
                <a:spLocks/>
              </p:cNvSpPr>
              <p:nvPr/>
            </p:nvSpPr>
            <p:spPr bwMode="auto">
              <a:xfrm>
                <a:off x="3168" y="1488"/>
                <a:ext cx="1872" cy="2064"/>
              </a:xfrm>
              <a:custGeom>
                <a:avLst/>
                <a:gdLst>
                  <a:gd name="T0" fmla="*/ 864 w 1872"/>
                  <a:gd name="T1" fmla="*/ 0 h 2064"/>
                  <a:gd name="T2" fmla="*/ 528 w 1872"/>
                  <a:gd name="T3" fmla="*/ 528 h 2064"/>
                  <a:gd name="T4" fmla="*/ 0 w 1872"/>
                  <a:gd name="T5" fmla="*/ 816 h 2064"/>
                  <a:gd name="T6" fmla="*/ 576 w 1872"/>
                  <a:gd name="T7" fmla="*/ 1440 h 2064"/>
                  <a:gd name="T8" fmla="*/ 1248 w 1872"/>
                  <a:gd name="T9" fmla="*/ 2064 h 2064"/>
                  <a:gd name="T10" fmla="*/ 1536 w 1872"/>
                  <a:gd name="T11" fmla="*/ 1344 h 2064"/>
                  <a:gd name="T12" fmla="*/ 1872 w 1872"/>
                  <a:gd name="T13" fmla="*/ 624 h 2064"/>
                  <a:gd name="T14" fmla="*/ 1296 w 1872"/>
                  <a:gd name="T15" fmla="*/ 480 h 2064"/>
                  <a:gd name="T16" fmla="*/ 864 w 1872"/>
                  <a:gd name="T17" fmla="*/ 0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2" h="2064">
                    <a:moveTo>
                      <a:pt x="864" y="0"/>
                    </a:moveTo>
                    <a:lnTo>
                      <a:pt x="528" y="528"/>
                    </a:lnTo>
                    <a:lnTo>
                      <a:pt x="0" y="816"/>
                    </a:lnTo>
                    <a:lnTo>
                      <a:pt x="576" y="1440"/>
                    </a:lnTo>
                    <a:lnTo>
                      <a:pt x="1248" y="2064"/>
                    </a:lnTo>
                    <a:lnTo>
                      <a:pt x="1536" y="1344"/>
                    </a:lnTo>
                    <a:lnTo>
                      <a:pt x="1872" y="624"/>
                    </a:lnTo>
                    <a:lnTo>
                      <a:pt x="1296" y="480"/>
                    </a:lnTo>
                    <a:lnTo>
                      <a:pt x="864" y="0"/>
                    </a:lnTo>
                    <a:close/>
                  </a:path>
                </a:pathLst>
              </a:custGeom>
              <a:noFill/>
              <a:ln w="127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8" name="Freeform 1051"/>
              <p:cNvSpPr>
                <a:spLocks/>
              </p:cNvSpPr>
              <p:nvPr/>
            </p:nvSpPr>
            <p:spPr bwMode="auto">
              <a:xfrm>
                <a:off x="3696" y="2016"/>
                <a:ext cx="1008" cy="816"/>
              </a:xfrm>
              <a:custGeom>
                <a:avLst/>
                <a:gdLst>
                  <a:gd name="T0" fmla="*/ 0 w 1008"/>
                  <a:gd name="T1" fmla="*/ 0 h 816"/>
                  <a:gd name="T2" fmla="*/ 480 w 1008"/>
                  <a:gd name="T3" fmla="*/ 528 h 816"/>
                  <a:gd name="T4" fmla="*/ 1008 w 1008"/>
                  <a:gd name="T5" fmla="*/ 816 h 816"/>
                </a:gdLst>
                <a:ahLst/>
                <a:cxnLst>
                  <a:cxn ang="0">
                    <a:pos x="T0" y="T1"/>
                  </a:cxn>
                  <a:cxn ang="0">
                    <a:pos x="T2" y="T3"/>
                  </a:cxn>
                  <a:cxn ang="0">
                    <a:pos x="T4" y="T5"/>
                  </a:cxn>
                </a:cxnLst>
                <a:rect l="0" t="0" r="r" b="b"/>
                <a:pathLst>
                  <a:path w="1008" h="816">
                    <a:moveTo>
                      <a:pt x="0" y="0"/>
                    </a:moveTo>
                    <a:lnTo>
                      <a:pt x="480" y="528"/>
                    </a:lnTo>
                    <a:lnTo>
                      <a:pt x="1008" y="816"/>
                    </a:lnTo>
                  </a:path>
                </a:pathLst>
              </a:custGeom>
              <a:noFill/>
              <a:ln w="127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9" name="Rectangle 1052"/>
              <p:cNvSpPr>
                <a:spLocks noChangeArrowheads="1"/>
              </p:cNvSpPr>
              <p:nvPr/>
            </p:nvSpPr>
            <p:spPr bwMode="auto">
              <a:xfrm>
                <a:off x="3936" y="1200"/>
                <a:ext cx="569"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dirty="0">
                    <a:solidFill>
                      <a:schemeClr val="bg1"/>
                    </a:solidFill>
                  </a:rPr>
                  <a:t>r</a:t>
                </a:r>
                <a:r>
                  <a:rPr lang="hu-HU" altLang="en-US" dirty="0">
                    <a:solidFill>
                      <a:schemeClr val="bg1"/>
                    </a:solidFill>
                  </a:rPr>
                  <a:t>(0,</a:t>
                </a:r>
                <a:r>
                  <a:rPr lang="hu-HU" altLang="en-US" dirty="0" err="1">
                    <a:solidFill>
                      <a:schemeClr val="bg1"/>
                    </a:solidFill>
                  </a:rPr>
                  <a:t>0</a:t>
                </a:r>
                <a:r>
                  <a:rPr lang="hu-HU" altLang="en-US" dirty="0">
                    <a:solidFill>
                      <a:schemeClr val="bg1"/>
                    </a:solidFill>
                  </a:rPr>
                  <a:t>)</a:t>
                </a:r>
              </a:p>
            </p:txBody>
          </p:sp>
          <p:sp>
            <p:nvSpPr>
              <p:cNvPr id="30" name="Rectangle 1053"/>
              <p:cNvSpPr>
                <a:spLocks noChangeArrowheads="1"/>
              </p:cNvSpPr>
              <p:nvPr/>
            </p:nvSpPr>
            <p:spPr bwMode="auto">
              <a:xfrm>
                <a:off x="4992" y="1872"/>
                <a:ext cx="569" cy="28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a:solidFill>
                      <a:schemeClr val="bg1"/>
                    </a:solidFill>
                  </a:rPr>
                  <a:t>r</a:t>
                </a:r>
                <a:r>
                  <a:rPr lang="hu-HU" altLang="en-US">
                    <a:solidFill>
                      <a:schemeClr val="bg1"/>
                    </a:solidFill>
                  </a:rPr>
                  <a:t>(0,1)</a:t>
                </a:r>
              </a:p>
            </p:txBody>
          </p:sp>
          <p:sp>
            <p:nvSpPr>
              <p:cNvPr id="31" name="Rectangle 1054"/>
              <p:cNvSpPr>
                <a:spLocks noChangeArrowheads="1"/>
              </p:cNvSpPr>
              <p:nvPr/>
            </p:nvSpPr>
            <p:spPr bwMode="auto">
              <a:xfrm>
                <a:off x="4416" y="3360"/>
                <a:ext cx="569" cy="28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a:solidFill>
                      <a:schemeClr val="bg1"/>
                    </a:solidFill>
                  </a:rPr>
                  <a:t>r</a:t>
                </a:r>
                <a:r>
                  <a:rPr lang="hu-HU" altLang="en-US">
                    <a:solidFill>
                      <a:schemeClr val="bg1"/>
                    </a:solidFill>
                  </a:rPr>
                  <a:t>(1,1)</a:t>
                </a:r>
              </a:p>
            </p:txBody>
          </p:sp>
          <p:sp>
            <p:nvSpPr>
              <p:cNvPr id="32" name="Rectangle 1055"/>
              <p:cNvSpPr>
                <a:spLocks noChangeArrowheads="1"/>
              </p:cNvSpPr>
              <p:nvPr/>
            </p:nvSpPr>
            <p:spPr bwMode="auto">
              <a:xfrm>
                <a:off x="2832" y="2400"/>
                <a:ext cx="569" cy="28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dirty="0">
                    <a:solidFill>
                      <a:schemeClr val="bg1"/>
                    </a:solidFill>
                  </a:rPr>
                  <a:t>r</a:t>
                </a:r>
                <a:r>
                  <a:rPr lang="hu-HU" altLang="en-US" dirty="0">
                    <a:solidFill>
                      <a:schemeClr val="bg1"/>
                    </a:solidFill>
                  </a:rPr>
                  <a:t>(1,0)</a:t>
                </a:r>
              </a:p>
            </p:txBody>
          </p:sp>
          <p:sp>
            <p:nvSpPr>
              <p:cNvPr id="33" name="Rectangle 1056"/>
              <p:cNvSpPr>
                <a:spLocks noChangeArrowheads="1"/>
              </p:cNvSpPr>
              <p:nvPr/>
            </p:nvSpPr>
            <p:spPr bwMode="auto">
              <a:xfrm>
                <a:off x="4416" y="1536"/>
                <a:ext cx="713"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dirty="0">
                    <a:solidFill>
                      <a:schemeClr val="bg1"/>
                    </a:solidFill>
                  </a:rPr>
                  <a:t>r</a:t>
                </a:r>
                <a:r>
                  <a:rPr lang="hu-HU" altLang="en-US" dirty="0">
                    <a:solidFill>
                      <a:schemeClr val="bg1"/>
                    </a:solidFill>
                  </a:rPr>
                  <a:t>(0,0.5)</a:t>
                </a:r>
              </a:p>
            </p:txBody>
          </p:sp>
          <p:sp>
            <p:nvSpPr>
              <p:cNvPr id="34" name="Rectangle 1057"/>
              <p:cNvSpPr>
                <a:spLocks noChangeArrowheads="1"/>
              </p:cNvSpPr>
              <p:nvPr/>
            </p:nvSpPr>
            <p:spPr bwMode="auto">
              <a:xfrm>
                <a:off x="2976" y="1824"/>
                <a:ext cx="713" cy="28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b="1">
                    <a:solidFill>
                      <a:schemeClr val="bg1"/>
                    </a:solidFill>
                  </a:rPr>
                  <a:t>r</a:t>
                </a:r>
                <a:r>
                  <a:rPr lang="hu-HU" altLang="en-US">
                    <a:solidFill>
                      <a:schemeClr val="bg1"/>
                    </a:solidFill>
                  </a:rPr>
                  <a:t>(0.5,0)</a:t>
                </a:r>
              </a:p>
            </p:txBody>
          </p:sp>
          <p:sp>
            <p:nvSpPr>
              <p:cNvPr id="35" name="Freeform 1058"/>
              <p:cNvSpPr>
                <a:spLocks/>
              </p:cNvSpPr>
              <p:nvPr/>
            </p:nvSpPr>
            <p:spPr bwMode="auto">
              <a:xfrm>
                <a:off x="3696" y="1488"/>
                <a:ext cx="768" cy="528"/>
              </a:xfrm>
              <a:custGeom>
                <a:avLst/>
                <a:gdLst>
                  <a:gd name="T0" fmla="*/ 336 w 768"/>
                  <a:gd name="T1" fmla="*/ 0 h 528"/>
                  <a:gd name="T2" fmla="*/ 768 w 768"/>
                  <a:gd name="T3" fmla="*/ 480 h 528"/>
                  <a:gd name="T4" fmla="*/ 0 w 768"/>
                  <a:gd name="T5" fmla="*/ 528 h 528"/>
                  <a:gd name="T6" fmla="*/ 336 w 768"/>
                  <a:gd name="T7" fmla="*/ 0 h 528"/>
                </a:gdLst>
                <a:ahLst/>
                <a:cxnLst>
                  <a:cxn ang="0">
                    <a:pos x="T0" y="T1"/>
                  </a:cxn>
                  <a:cxn ang="0">
                    <a:pos x="T2" y="T3"/>
                  </a:cxn>
                  <a:cxn ang="0">
                    <a:pos x="T4" y="T5"/>
                  </a:cxn>
                  <a:cxn ang="0">
                    <a:pos x="T6" y="T7"/>
                  </a:cxn>
                </a:cxnLst>
                <a:rect l="0" t="0" r="r" b="b"/>
                <a:pathLst>
                  <a:path w="768" h="528">
                    <a:moveTo>
                      <a:pt x="336" y="0"/>
                    </a:moveTo>
                    <a:lnTo>
                      <a:pt x="768" y="480"/>
                    </a:lnTo>
                    <a:lnTo>
                      <a:pt x="0" y="528"/>
                    </a:lnTo>
                    <a:lnTo>
                      <a:pt x="336" y="0"/>
                    </a:lnTo>
                    <a:close/>
                  </a:path>
                </a:pathLst>
              </a:custGeom>
              <a:noFill/>
              <a:ln w="127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6" name="Line 1059"/>
              <p:cNvSpPr>
                <a:spLocks noChangeShapeType="1"/>
              </p:cNvSpPr>
              <p:nvPr/>
            </p:nvSpPr>
            <p:spPr bwMode="auto">
              <a:xfrm flipH="1">
                <a:off x="3744" y="2832"/>
                <a:ext cx="960" cy="9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7" name="Line 1060"/>
              <p:cNvSpPr>
                <a:spLocks noChangeShapeType="1"/>
              </p:cNvSpPr>
              <p:nvPr/>
            </p:nvSpPr>
            <p:spPr bwMode="auto">
              <a:xfrm flipH="1">
                <a:off x="4176" y="2112"/>
                <a:ext cx="864" cy="43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grpSp>
      <p:sp>
        <p:nvSpPr>
          <p:cNvPr id="38" name="Cím 37"/>
          <p:cNvSpPr>
            <a:spLocks noGrp="1"/>
          </p:cNvSpPr>
          <p:nvPr>
            <p:ph type="title"/>
          </p:nvPr>
        </p:nvSpPr>
        <p:spPr/>
        <p:txBody>
          <a:bodyPr/>
          <a:lstStyle/>
          <a:p>
            <a:r>
              <a:rPr lang="hu-HU" dirty="0" smtClean="0">
                <a:solidFill>
                  <a:srgbClr val="FF0000"/>
                </a:solidFill>
              </a:rPr>
              <a:t>Parametrikus felületek</a:t>
            </a:r>
            <a:endParaRPr lang="en-US" dirty="0">
              <a:solidFill>
                <a:srgbClr val="FF0000"/>
              </a:solidFill>
            </a:endParaRPr>
          </a:p>
        </p:txBody>
      </p:sp>
    </p:spTree>
    <p:extLst>
      <p:ext uri="{BB962C8B-B14F-4D97-AF65-F5344CB8AC3E}">
        <p14:creationId xmlns:p14="http://schemas.microsoft.com/office/powerpoint/2010/main" val="37478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defRPr/>
            </a:pPr>
            <a:r>
              <a:rPr lang="hu-HU" dirty="0" smtClean="0">
                <a:solidFill>
                  <a:srgbClr val="FF0000"/>
                </a:solidFill>
              </a:rPr>
              <a:t>Lineáris interpoláció</a:t>
            </a:r>
          </a:p>
        </p:txBody>
      </p:sp>
      <p:sp>
        <p:nvSpPr>
          <p:cNvPr id="41" name="Tartalom helye 40"/>
          <p:cNvSpPr>
            <a:spLocks noGrp="1"/>
          </p:cNvSpPr>
          <p:nvPr>
            <p:ph idx="1"/>
          </p:nvPr>
        </p:nvSpPr>
        <p:spPr>
          <a:xfrm>
            <a:off x="488181" y="1224911"/>
            <a:ext cx="8229600" cy="4436337"/>
          </a:xfrm>
        </p:spPr>
        <p:txBody>
          <a:bodyPr>
            <a:normAutofit lnSpcReduction="10000"/>
          </a:bodyPr>
          <a:lstStyle/>
          <a:p>
            <a:r>
              <a:rPr lang="hu-HU" dirty="0" smtClean="0"/>
              <a:t>1. módszer</a:t>
            </a:r>
          </a:p>
          <a:p>
            <a:endParaRPr lang="hu-HU" dirty="0"/>
          </a:p>
          <a:p>
            <a:endParaRPr lang="hu-HU" dirty="0" smtClean="0"/>
          </a:p>
          <a:p>
            <a:endParaRPr lang="hu-HU" dirty="0"/>
          </a:p>
          <a:p>
            <a:endParaRPr lang="hu-HU" dirty="0" smtClean="0"/>
          </a:p>
          <a:p>
            <a:endParaRPr lang="hu-HU" dirty="0"/>
          </a:p>
          <a:p>
            <a:endParaRPr lang="hu-HU" dirty="0" smtClean="0"/>
          </a:p>
          <a:p>
            <a:r>
              <a:rPr lang="hu-HU" dirty="0" smtClean="0"/>
              <a:t>2. módszer</a:t>
            </a:r>
            <a:endParaRPr lang="en-US" dirty="0"/>
          </a:p>
        </p:txBody>
      </p:sp>
      <p:sp>
        <p:nvSpPr>
          <p:cNvPr id="20" name="Line 3"/>
          <p:cNvSpPr>
            <a:spLocks noChangeShapeType="1"/>
          </p:cNvSpPr>
          <p:nvPr/>
        </p:nvSpPr>
        <p:spPr bwMode="auto">
          <a:xfrm>
            <a:off x="791270" y="4721381"/>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4"/>
          <p:cNvSpPr>
            <a:spLocks noChangeShapeType="1"/>
          </p:cNvSpPr>
          <p:nvPr/>
        </p:nvSpPr>
        <p:spPr bwMode="auto">
          <a:xfrm flipV="1">
            <a:off x="791270" y="3425981"/>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5"/>
          <p:cNvSpPr>
            <a:spLocks noChangeShapeType="1"/>
          </p:cNvSpPr>
          <p:nvPr/>
        </p:nvSpPr>
        <p:spPr bwMode="auto">
          <a:xfrm flipV="1">
            <a:off x="791270" y="1749581"/>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Freeform 6"/>
          <p:cNvSpPr>
            <a:spLocks/>
          </p:cNvSpPr>
          <p:nvPr/>
        </p:nvSpPr>
        <p:spPr bwMode="auto">
          <a:xfrm>
            <a:off x="1400870" y="1825781"/>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4" name="Freeform 7"/>
          <p:cNvSpPr>
            <a:spLocks/>
          </p:cNvSpPr>
          <p:nvPr/>
        </p:nvSpPr>
        <p:spPr bwMode="auto">
          <a:xfrm>
            <a:off x="1477070" y="3806981"/>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5" name="Text Box 8"/>
          <p:cNvSpPr txBox="1">
            <a:spLocks noChangeArrowheads="1"/>
          </p:cNvSpPr>
          <p:nvPr/>
        </p:nvSpPr>
        <p:spPr bwMode="auto">
          <a:xfrm>
            <a:off x="3790057" y="4467381"/>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x</a:t>
            </a:r>
            <a:endParaRPr lang="hu-HU" altLang="hu-HU" sz="2400" i="1" dirty="0"/>
          </a:p>
        </p:txBody>
      </p:sp>
      <p:sp>
        <p:nvSpPr>
          <p:cNvPr id="26" name="Text Box 9"/>
          <p:cNvSpPr txBox="1">
            <a:spLocks noChangeArrowheads="1"/>
          </p:cNvSpPr>
          <p:nvPr/>
        </p:nvSpPr>
        <p:spPr bwMode="auto">
          <a:xfrm>
            <a:off x="2772470" y="3273581"/>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27" name="Text Box 10"/>
          <p:cNvSpPr txBox="1">
            <a:spLocks noChangeArrowheads="1"/>
          </p:cNvSpPr>
          <p:nvPr/>
        </p:nvSpPr>
        <p:spPr bwMode="auto">
          <a:xfrm>
            <a:off x="802382" y="1673381"/>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u</a:t>
            </a:r>
            <a:endParaRPr lang="hu-HU" altLang="hu-HU" sz="2400" i="1" dirty="0"/>
          </a:p>
        </p:txBody>
      </p:sp>
      <p:sp>
        <p:nvSpPr>
          <p:cNvPr id="28" name="Oval 11"/>
          <p:cNvSpPr>
            <a:spLocks noChangeArrowheads="1"/>
          </p:cNvSpPr>
          <p:nvPr/>
        </p:nvSpPr>
        <p:spPr bwMode="auto">
          <a:xfrm>
            <a:off x="2467670" y="4111781"/>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9" name="Line 12"/>
          <p:cNvSpPr>
            <a:spLocks noChangeShapeType="1"/>
          </p:cNvSpPr>
          <p:nvPr/>
        </p:nvSpPr>
        <p:spPr bwMode="auto">
          <a:xfrm flipH="1" flipV="1">
            <a:off x="2620070" y="2435381"/>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Rectangle 13"/>
          <p:cNvSpPr>
            <a:spLocks noChangeArrowheads="1"/>
          </p:cNvSpPr>
          <p:nvPr/>
        </p:nvSpPr>
        <p:spPr bwMode="auto">
          <a:xfrm>
            <a:off x="3047107" y="1747993"/>
            <a:ext cx="3111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dirty="0" smtClean="0"/>
              <a:t>(</a:t>
            </a:r>
            <a:r>
              <a:rPr lang="hu-HU" altLang="hu-HU" sz="2800" i="1" dirty="0" smtClean="0"/>
              <a:t>x,y</a:t>
            </a:r>
            <a:r>
              <a:rPr lang="hu-HU" altLang="hu-HU" sz="2800" dirty="0" smtClean="0"/>
              <a:t>)</a:t>
            </a:r>
            <a:r>
              <a:rPr lang="hu-HU" altLang="hu-HU" sz="2800" i="1" dirty="0" smtClean="0"/>
              <a:t> </a:t>
            </a:r>
            <a:r>
              <a:rPr lang="hu-HU" altLang="hu-HU" sz="2800" i="1" dirty="0"/>
              <a:t>= </a:t>
            </a:r>
            <a:r>
              <a:rPr lang="hu-HU" altLang="hu-HU" sz="2800" i="1" dirty="0" err="1" smtClean="0"/>
              <a:t>ax</a:t>
            </a:r>
            <a:r>
              <a:rPr lang="hu-HU" altLang="hu-HU" sz="2800" i="1" dirty="0" smtClean="0"/>
              <a:t> </a:t>
            </a:r>
            <a:r>
              <a:rPr lang="hu-HU" altLang="hu-HU" sz="2800" i="1" dirty="0"/>
              <a:t>+ </a:t>
            </a:r>
            <a:r>
              <a:rPr lang="hu-HU" altLang="hu-HU" sz="2800" i="1" dirty="0" err="1" smtClean="0"/>
              <a:t>by</a:t>
            </a:r>
            <a:r>
              <a:rPr lang="hu-HU" altLang="hu-HU" sz="2800" i="1" dirty="0" smtClean="0"/>
              <a:t> </a:t>
            </a:r>
            <a:r>
              <a:rPr lang="hu-HU" altLang="hu-HU" sz="2800" i="1" dirty="0"/>
              <a:t>+ c</a:t>
            </a:r>
          </a:p>
        </p:txBody>
      </p:sp>
      <p:sp>
        <p:nvSpPr>
          <p:cNvPr id="31" name="Rectangle 30"/>
          <p:cNvSpPr>
            <a:spLocks noChangeArrowheads="1"/>
          </p:cNvSpPr>
          <p:nvPr/>
        </p:nvSpPr>
        <p:spPr bwMode="auto">
          <a:xfrm>
            <a:off x="3491607" y="3067206"/>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smtClean="0"/>
              <a:t>(</a:t>
            </a:r>
            <a:r>
              <a:rPr lang="hu-HU" altLang="hu-HU" sz="2800" i="1" dirty="0" smtClean="0"/>
              <a:t>x</a:t>
            </a:r>
            <a:r>
              <a:rPr lang="hu-HU" altLang="hu-HU" sz="2800" baseline="-25000" dirty="0" smtClean="0"/>
              <a:t>1</a:t>
            </a:r>
            <a:r>
              <a:rPr lang="hu-HU" altLang="hu-HU" sz="2800" dirty="0" smtClean="0"/>
              <a:t>,</a:t>
            </a:r>
            <a:r>
              <a:rPr lang="hu-HU" altLang="hu-HU" sz="2800" i="1" dirty="0" smtClean="0"/>
              <a:t>y</a:t>
            </a:r>
            <a:r>
              <a:rPr lang="hu-HU" altLang="hu-HU" sz="2800" baseline="-25000" dirty="0" smtClean="0"/>
              <a:t>1</a:t>
            </a:r>
            <a:r>
              <a:rPr lang="hu-HU" altLang="hu-HU" sz="2800" dirty="0" smtClean="0"/>
              <a:t>,</a:t>
            </a:r>
            <a:r>
              <a:rPr lang="hu-HU" altLang="hu-HU" sz="2800" i="1" dirty="0" smtClean="0"/>
              <a:t>u</a:t>
            </a:r>
            <a:r>
              <a:rPr lang="hu-HU" altLang="hu-HU" sz="2800" baseline="-25000" dirty="0" smtClean="0"/>
              <a:t>1</a:t>
            </a:r>
            <a:r>
              <a:rPr lang="hu-HU" altLang="hu-HU" sz="2800" dirty="0"/>
              <a:t>)</a:t>
            </a:r>
          </a:p>
        </p:txBody>
      </p:sp>
      <p:sp>
        <p:nvSpPr>
          <p:cNvPr id="32" name="Rectangle 31"/>
          <p:cNvSpPr>
            <a:spLocks noChangeArrowheads="1"/>
          </p:cNvSpPr>
          <p:nvPr/>
        </p:nvSpPr>
        <p:spPr bwMode="auto">
          <a:xfrm>
            <a:off x="1093516" y="1556792"/>
            <a:ext cx="1462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smtClean="0"/>
              <a:t>(</a:t>
            </a:r>
            <a:r>
              <a:rPr lang="hu-HU" altLang="hu-HU" sz="2800" i="1" dirty="0" smtClean="0"/>
              <a:t>x</a:t>
            </a:r>
            <a:r>
              <a:rPr lang="hu-HU" altLang="hu-HU" sz="2800" baseline="-25000" dirty="0" smtClean="0"/>
              <a:t>2</a:t>
            </a:r>
            <a:r>
              <a:rPr lang="hu-HU" altLang="hu-HU" sz="2800" dirty="0" smtClean="0"/>
              <a:t>,</a:t>
            </a:r>
            <a:r>
              <a:rPr lang="hu-HU" altLang="hu-HU" sz="2800" i="1" dirty="0"/>
              <a:t>y</a:t>
            </a:r>
            <a:r>
              <a:rPr lang="hu-HU" altLang="hu-HU" sz="2800" baseline="-25000" dirty="0" smtClean="0"/>
              <a:t>2</a:t>
            </a:r>
            <a:r>
              <a:rPr lang="hu-HU" altLang="hu-HU" sz="2800" dirty="0" smtClean="0"/>
              <a:t>,</a:t>
            </a:r>
            <a:r>
              <a:rPr lang="hu-HU" altLang="hu-HU" sz="2800" i="1" dirty="0" smtClean="0"/>
              <a:t>u</a:t>
            </a:r>
            <a:r>
              <a:rPr lang="hu-HU" altLang="hu-HU" sz="2800" baseline="-25000" dirty="0" smtClean="0"/>
              <a:t>2</a:t>
            </a:r>
            <a:r>
              <a:rPr lang="hu-HU" altLang="hu-HU" sz="2800" dirty="0"/>
              <a:t>)</a:t>
            </a:r>
          </a:p>
        </p:txBody>
      </p:sp>
      <p:sp>
        <p:nvSpPr>
          <p:cNvPr id="33" name="Rectangle 32"/>
          <p:cNvSpPr>
            <a:spLocks noChangeArrowheads="1"/>
          </p:cNvSpPr>
          <p:nvPr/>
        </p:nvSpPr>
        <p:spPr bwMode="auto">
          <a:xfrm>
            <a:off x="737295" y="3616481"/>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smtClean="0"/>
              <a:t>(</a:t>
            </a:r>
            <a:r>
              <a:rPr lang="hu-HU" altLang="hu-HU" sz="2800" i="1" dirty="0" smtClean="0"/>
              <a:t>x</a:t>
            </a:r>
            <a:r>
              <a:rPr lang="hu-HU" altLang="hu-HU" sz="2800" baseline="-25000" dirty="0" smtClean="0"/>
              <a:t>3</a:t>
            </a:r>
            <a:r>
              <a:rPr lang="hu-HU" altLang="hu-HU" sz="2800" dirty="0" smtClean="0"/>
              <a:t>,</a:t>
            </a:r>
            <a:r>
              <a:rPr lang="hu-HU" altLang="hu-HU" sz="2800" i="1" dirty="0" smtClean="0"/>
              <a:t>y</a:t>
            </a:r>
            <a:r>
              <a:rPr lang="hu-HU" altLang="hu-HU" sz="2800" baseline="-25000" dirty="0" smtClean="0"/>
              <a:t>3</a:t>
            </a:r>
            <a:r>
              <a:rPr lang="hu-HU" altLang="hu-HU" sz="2800" dirty="0" smtClean="0"/>
              <a:t>,</a:t>
            </a:r>
            <a:r>
              <a:rPr lang="hu-HU" altLang="hu-HU" sz="2800" i="1" dirty="0" smtClean="0"/>
              <a:t>u</a:t>
            </a:r>
            <a:r>
              <a:rPr lang="hu-HU" altLang="hu-HU" sz="2800" baseline="-25000" dirty="0" smtClean="0"/>
              <a:t>3</a:t>
            </a:r>
            <a:r>
              <a:rPr lang="hu-HU" altLang="hu-HU" sz="2800" dirty="0"/>
              <a:t>)</a:t>
            </a:r>
          </a:p>
        </p:txBody>
      </p:sp>
      <p:sp>
        <p:nvSpPr>
          <p:cNvPr id="34" name="Oval 51"/>
          <p:cNvSpPr>
            <a:spLocks noChangeArrowheads="1"/>
          </p:cNvSpPr>
          <p:nvPr/>
        </p:nvSpPr>
        <p:spPr bwMode="auto">
          <a:xfrm>
            <a:off x="1307227" y="3487893"/>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Oval 49"/>
          <p:cNvSpPr>
            <a:spLocks noChangeArrowheads="1"/>
          </p:cNvSpPr>
          <p:nvPr/>
        </p:nvSpPr>
        <p:spPr bwMode="auto">
          <a:xfrm>
            <a:off x="3763755" y="2878293"/>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 name="Oval 50"/>
          <p:cNvSpPr>
            <a:spLocks noChangeArrowheads="1"/>
          </p:cNvSpPr>
          <p:nvPr/>
        </p:nvSpPr>
        <p:spPr bwMode="auto">
          <a:xfrm>
            <a:off x="2536726" y="1769461"/>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 name="Rectangle 33"/>
          <p:cNvSpPr>
            <a:spLocks noChangeArrowheads="1"/>
          </p:cNvSpPr>
          <p:nvPr/>
        </p:nvSpPr>
        <p:spPr bwMode="auto">
          <a:xfrm>
            <a:off x="5568044" y="3101007"/>
            <a:ext cx="2836862" cy="13731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 name="Rectangle 27"/>
          <p:cNvSpPr>
            <a:spLocks noChangeArrowheads="1"/>
          </p:cNvSpPr>
          <p:nvPr/>
        </p:nvSpPr>
        <p:spPr bwMode="auto">
          <a:xfrm>
            <a:off x="5652120" y="3071118"/>
            <a:ext cx="27350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baseline="-25000" dirty="0" smtClean="0"/>
              <a:t>1</a:t>
            </a:r>
            <a:r>
              <a:rPr lang="hu-HU" altLang="hu-HU" sz="2800" i="1" dirty="0"/>
              <a:t>= </a:t>
            </a:r>
            <a:r>
              <a:rPr lang="hu-HU" altLang="hu-HU" sz="2800" i="1" dirty="0" smtClean="0"/>
              <a:t>ax</a:t>
            </a:r>
            <a:r>
              <a:rPr lang="hu-HU" altLang="hu-HU" sz="2800" baseline="-25000" dirty="0" smtClean="0"/>
              <a:t>1</a:t>
            </a:r>
            <a:r>
              <a:rPr lang="hu-HU" altLang="hu-HU" sz="2800" i="1" dirty="0" smtClean="0"/>
              <a:t> </a:t>
            </a:r>
            <a:r>
              <a:rPr lang="hu-HU" altLang="hu-HU" sz="2800" i="1" dirty="0"/>
              <a:t>+ </a:t>
            </a:r>
            <a:r>
              <a:rPr lang="hu-HU" altLang="hu-HU" sz="2800" i="1" dirty="0" smtClean="0"/>
              <a:t>by</a:t>
            </a:r>
            <a:r>
              <a:rPr lang="hu-HU" altLang="hu-HU" sz="2800" baseline="-25000" dirty="0" smtClean="0"/>
              <a:t>1</a:t>
            </a:r>
            <a:r>
              <a:rPr lang="hu-HU" altLang="hu-HU" sz="2800" i="1" dirty="0" smtClean="0"/>
              <a:t> </a:t>
            </a:r>
            <a:r>
              <a:rPr lang="hu-HU" altLang="hu-HU" sz="2800" i="1" dirty="0"/>
              <a:t>+ c</a:t>
            </a:r>
            <a:endParaRPr lang="en-GB" altLang="hu-HU" sz="2800" i="1" dirty="0"/>
          </a:p>
          <a:p>
            <a:pPr>
              <a:spcBef>
                <a:spcPct val="0"/>
              </a:spcBef>
              <a:buClrTx/>
              <a:buSzTx/>
              <a:buFontTx/>
              <a:buNone/>
            </a:pPr>
            <a:r>
              <a:rPr lang="hu-HU" altLang="hu-HU" sz="2800" i="1" dirty="0" smtClean="0"/>
              <a:t>u</a:t>
            </a:r>
            <a:r>
              <a:rPr lang="en-GB" altLang="hu-HU" sz="2800" baseline="-25000" dirty="0" smtClean="0"/>
              <a:t>2</a:t>
            </a:r>
            <a:r>
              <a:rPr lang="hu-HU" altLang="hu-HU" sz="2800" i="1" dirty="0"/>
              <a:t>= </a:t>
            </a:r>
            <a:r>
              <a:rPr lang="hu-HU" altLang="hu-HU" sz="2800" i="1" dirty="0" err="1" smtClean="0"/>
              <a:t>ax</a:t>
            </a:r>
            <a:r>
              <a:rPr lang="en-GB" altLang="hu-HU" sz="2800" baseline="-25000" dirty="0" smtClean="0"/>
              <a:t>2</a:t>
            </a:r>
            <a:r>
              <a:rPr lang="hu-HU" altLang="hu-HU" sz="2800" i="1" dirty="0" smtClean="0"/>
              <a:t> </a:t>
            </a:r>
            <a:r>
              <a:rPr lang="hu-HU" altLang="hu-HU" sz="2800" i="1" dirty="0"/>
              <a:t>+ </a:t>
            </a:r>
            <a:r>
              <a:rPr lang="hu-HU" altLang="hu-HU" sz="2800" i="1" dirty="0" err="1" smtClean="0"/>
              <a:t>by</a:t>
            </a:r>
            <a:r>
              <a:rPr lang="en-GB" altLang="hu-HU" sz="2800" baseline="-25000" dirty="0" smtClean="0"/>
              <a:t>2</a:t>
            </a:r>
            <a:r>
              <a:rPr lang="hu-HU" altLang="hu-HU" sz="2800" i="1" dirty="0" smtClean="0"/>
              <a:t> </a:t>
            </a:r>
            <a:r>
              <a:rPr lang="hu-HU" altLang="hu-HU" sz="2800" i="1" dirty="0"/>
              <a:t>+ c</a:t>
            </a:r>
            <a:endParaRPr lang="en-GB" altLang="hu-HU" sz="2800" i="1" dirty="0"/>
          </a:p>
          <a:p>
            <a:pPr>
              <a:spcBef>
                <a:spcPct val="0"/>
              </a:spcBef>
              <a:buClrTx/>
              <a:buSzTx/>
              <a:buFontTx/>
              <a:buNone/>
            </a:pPr>
            <a:r>
              <a:rPr lang="hu-HU" altLang="hu-HU" sz="2800" i="1" dirty="0" smtClean="0"/>
              <a:t>u</a:t>
            </a:r>
            <a:r>
              <a:rPr lang="en-GB" altLang="hu-HU" sz="2800" baseline="-25000" dirty="0" smtClean="0"/>
              <a:t>3</a:t>
            </a:r>
            <a:r>
              <a:rPr lang="hu-HU" altLang="hu-HU" sz="2800" i="1" dirty="0"/>
              <a:t>= </a:t>
            </a:r>
            <a:r>
              <a:rPr lang="hu-HU" altLang="hu-HU" sz="2800" i="1" dirty="0" err="1" smtClean="0"/>
              <a:t>ax</a:t>
            </a:r>
            <a:r>
              <a:rPr lang="en-GB" altLang="hu-HU" sz="2800" baseline="-25000" dirty="0" smtClean="0"/>
              <a:t>3</a:t>
            </a:r>
            <a:r>
              <a:rPr lang="hu-HU" altLang="hu-HU" sz="2800" i="1" dirty="0" smtClean="0"/>
              <a:t> </a:t>
            </a:r>
            <a:r>
              <a:rPr lang="hu-HU" altLang="hu-HU" sz="2800" i="1" dirty="0"/>
              <a:t>+ </a:t>
            </a:r>
            <a:r>
              <a:rPr lang="hu-HU" altLang="hu-HU" sz="2800" i="1" dirty="0" err="1" smtClean="0"/>
              <a:t>by</a:t>
            </a:r>
            <a:r>
              <a:rPr lang="en-GB" altLang="hu-HU" sz="2800" baseline="-25000" dirty="0" smtClean="0"/>
              <a:t>3</a:t>
            </a:r>
            <a:r>
              <a:rPr lang="hu-HU" altLang="hu-HU" sz="2800" i="1" dirty="0" smtClean="0"/>
              <a:t> </a:t>
            </a:r>
            <a:r>
              <a:rPr lang="hu-HU" altLang="hu-HU" sz="2800" i="1" dirty="0"/>
              <a:t>+ c</a:t>
            </a:r>
          </a:p>
        </p:txBody>
      </p:sp>
      <p:sp>
        <p:nvSpPr>
          <p:cNvPr id="39" name="Szövegdoboz 38"/>
          <p:cNvSpPr txBox="1"/>
          <p:nvPr/>
        </p:nvSpPr>
        <p:spPr>
          <a:xfrm>
            <a:off x="5563180" y="2639342"/>
            <a:ext cx="1191352" cy="461665"/>
          </a:xfrm>
          <a:prstGeom prst="rect">
            <a:avLst/>
          </a:prstGeom>
          <a:noFill/>
        </p:spPr>
        <p:txBody>
          <a:bodyPr wrap="none" rtlCol="0">
            <a:spAutoFit/>
          </a:bodyPr>
          <a:lstStyle/>
          <a:p>
            <a:r>
              <a:rPr lang="hu-HU" dirty="0" smtClean="0"/>
              <a:t>Illesztés</a:t>
            </a:r>
            <a:endParaRPr lang="en-US" dirty="0"/>
          </a:p>
        </p:txBody>
      </p:sp>
      <p:sp>
        <p:nvSpPr>
          <p:cNvPr id="40" name="Téglalap 39"/>
          <p:cNvSpPr/>
          <p:nvPr/>
        </p:nvSpPr>
        <p:spPr>
          <a:xfrm>
            <a:off x="1422811" y="5631631"/>
            <a:ext cx="3733714" cy="830997"/>
          </a:xfrm>
          <a:prstGeom prst="rect">
            <a:avLst/>
          </a:prstGeom>
        </p:spPr>
        <p:txBody>
          <a:bodyPr wrap="none">
            <a:spAutoFit/>
          </a:bodyPr>
          <a:lstStyle/>
          <a:p>
            <a:r>
              <a:rPr lang="hu-HU" altLang="en-US" i="1" dirty="0" smtClean="0">
                <a:sym typeface="Symbol" pitchFamily="18" charset="2"/>
              </a:rPr>
              <a:t>u</a:t>
            </a:r>
            <a:r>
              <a:rPr lang="en-US" altLang="en-US" dirty="0" smtClean="0">
                <a:sym typeface="Symbol" pitchFamily="18" charset="2"/>
              </a:rPr>
              <a:t>(</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 </a:t>
            </a:r>
            <a:r>
              <a:rPr lang="hu-HU" altLang="en-US" dirty="0">
                <a:sym typeface="Symbol" pitchFamily="18" charset="2"/>
              </a:rPr>
              <a:t></a:t>
            </a:r>
            <a:r>
              <a:rPr lang="hu-HU" altLang="en-US" i="1" dirty="0" smtClean="0"/>
              <a:t>·</a:t>
            </a:r>
            <a:r>
              <a:rPr lang="hu-HU" altLang="hu-HU" i="1" dirty="0"/>
              <a:t>u</a:t>
            </a:r>
            <a:r>
              <a:rPr lang="hu-HU" altLang="hu-HU" baseline="-25000" dirty="0"/>
              <a:t>1</a:t>
            </a:r>
            <a:r>
              <a:rPr lang="en-US" altLang="en-US" b="1" dirty="0" smtClean="0"/>
              <a:t> </a:t>
            </a:r>
            <a:r>
              <a:rPr lang="hu-HU" altLang="en-US" dirty="0">
                <a:sym typeface="Symbol" pitchFamily="18" charset="2"/>
              </a:rPr>
              <a:t>+</a:t>
            </a:r>
            <a:r>
              <a:rPr lang="hu-HU" altLang="en-US" i="1" dirty="0" smtClean="0"/>
              <a:t>·</a:t>
            </a:r>
            <a:r>
              <a:rPr lang="hu-HU" altLang="hu-HU" i="1" dirty="0" smtClean="0"/>
              <a:t>u</a:t>
            </a:r>
            <a:r>
              <a:rPr lang="hu-HU" altLang="hu-HU" baseline="-25000" dirty="0" smtClean="0"/>
              <a:t>2</a:t>
            </a:r>
            <a:r>
              <a:rPr lang="en-US" altLang="en-US" b="1" dirty="0" smtClean="0"/>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hu-HU" altLang="en-US" i="1" dirty="0" smtClean="0"/>
              <a:t>·</a:t>
            </a:r>
            <a:r>
              <a:rPr lang="hu-HU" altLang="hu-HU" i="1" dirty="0" smtClean="0"/>
              <a:t>u</a:t>
            </a:r>
            <a:r>
              <a:rPr lang="hu-HU" altLang="hu-HU" baseline="-25000" dirty="0" smtClean="0"/>
              <a:t>3</a:t>
            </a:r>
          </a:p>
          <a:p>
            <a:r>
              <a:rPr lang="hu-HU" altLang="en-US" i="1" dirty="0" smtClean="0">
                <a:sym typeface="Symbol" pitchFamily="18" charset="2"/>
              </a:rPr>
              <a:t>v</a:t>
            </a:r>
            <a:r>
              <a:rPr lang="en-US" altLang="en-US" dirty="0" smtClean="0">
                <a:sym typeface="Symbol" pitchFamily="18" charset="2"/>
              </a:rPr>
              <a:t>(</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en-US" altLang="en-US" dirty="0">
                <a:sym typeface="Symbol" pitchFamily="18" charset="2"/>
              </a:rPr>
              <a:t>) = </a:t>
            </a:r>
            <a:r>
              <a:rPr lang="hu-HU" altLang="en-US" dirty="0">
                <a:sym typeface="Symbol" pitchFamily="18" charset="2"/>
              </a:rPr>
              <a:t></a:t>
            </a:r>
            <a:r>
              <a:rPr lang="hu-HU" altLang="en-US" i="1" dirty="0" smtClean="0"/>
              <a:t>·</a:t>
            </a:r>
            <a:r>
              <a:rPr lang="hu-HU" altLang="hu-HU" i="1" dirty="0" smtClean="0"/>
              <a:t>v</a:t>
            </a:r>
            <a:r>
              <a:rPr lang="hu-HU" altLang="hu-HU" baseline="-25000" dirty="0" smtClean="0"/>
              <a:t>1</a:t>
            </a:r>
            <a:r>
              <a:rPr lang="en-US" altLang="en-US" b="1" dirty="0" smtClean="0"/>
              <a:t> </a:t>
            </a:r>
            <a:r>
              <a:rPr lang="hu-HU" altLang="en-US" dirty="0">
                <a:sym typeface="Symbol" pitchFamily="18" charset="2"/>
              </a:rPr>
              <a:t>+</a:t>
            </a:r>
            <a:r>
              <a:rPr lang="hu-HU" altLang="en-US" i="1" dirty="0" smtClean="0"/>
              <a:t>·</a:t>
            </a:r>
            <a:r>
              <a:rPr lang="hu-HU" altLang="hu-HU" i="1" dirty="0" smtClean="0"/>
              <a:t>v</a:t>
            </a:r>
            <a:r>
              <a:rPr lang="hu-HU" altLang="hu-HU" baseline="-25000" dirty="0" smtClean="0"/>
              <a:t>2</a:t>
            </a:r>
            <a:r>
              <a:rPr lang="en-US" altLang="en-US" b="1" dirty="0" smtClean="0"/>
              <a:t> </a:t>
            </a:r>
            <a:r>
              <a:rPr lang="hu-HU" altLang="en-US" dirty="0">
                <a:sym typeface="Symbol" pitchFamily="18" charset="2"/>
              </a:rPr>
              <a:t>+</a:t>
            </a:r>
            <a:r>
              <a:rPr lang="en-US" altLang="en-US" dirty="0">
                <a:sym typeface="Symbol" pitchFamily="18" charset="2"/>
              </a:rPr>
              <a:t> </a:t>
            </a:r>
            <a:r>
              <a:rPr lang="hu-HU" altLang="en-US" dirty="0">
                <a:sym typeface="Symbol" pitchFamily="18" charset="2"/>
              </a:rPr>
              <a:t></a:t>
            </a:r>
            <a:r>
              <a:rPr lang="hu-HU" altLang="en-US" i="1" dirty="0" smtClean="0"/>
              <a:t>·</a:t>
            </a:r>
            <a:r>
              <a:rPr lang="hu-HU" altLang="hu-HU" i="1" dirty="0" smtClean="0"/>
              <a:t>v</a:t>
            </a:r>
            <a:r>
              <a:rPr lang="hu-HU" altLang="hu-HU" baseline="-25000" dirty="0" smtClean="0"/>
              <a:t>3</a:t>
            </a:r>
            <a:endParaRPr lang="en-US" altLang="en-US" dirty="0">
              <a:sym typeface="Symbol" pitchFamily="18" charset="2"/>
            </a:endParaRPr>
          </a:p>
        </p:txBody>
      </p:sp>
    </p:spTree>
    <p:extLst>
      <p:ext uri="{BB962C8B-B14F-4D97-AF65-F5344CB8AC3E}">
        <p14:creationId xmlns:p14="http://schemas.microsoft.com/office/powerpoint/2010/main" val="22650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33375"/>
            <a:ext cx="9144000" cy="1143000"/>
          </a:xfrm>
        </p:spPr>
        <p:txBody>
          <a:bodyPr/>
          <a:lstStyle/>
          <a:p>
            <a:pPr>
              <a:defRPr/>
            </a:pPr>
            <a:r>
              <a:rPr lang="hu-HU" sz="4000" dirty="0" smtClean="0">
                <a:solidFill>
                  <a:srgbClr val="FF0000"/>
                </a:solidFill>
              </a:rPr>
              <a:t>Parametrikus felületek normálvektora</a:t>
            </a:r>
          </a:p>
        </p:txBody>
      </p:sp>
      <p:sp>
        <p:nvSpPr>
          <p:cNvPr id="287748" name="Freeform 4"/>
          <p:cNvSpPr>
            <a:spLocks/>
          </p:cNvSpPr>
          <p:nvPr/>
        </p:nvSpPr>
        <p:spPr bwMode="auto">
          <a:xfrm>
            <a:off x="1843088" y="457517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rgbClr val="18E63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2" name="Freeform 5"/>
          <p:cNvSpPr>
            <a:spLocks/>
          </p:cNvSpPr>
          <p:nvPr/>
        </p:nvSpPr>
        <p:spPr bwMode="auto">
          <a:xfrm>
            <a:off x="1598613" y="390842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Freeform 6"/>
          <p:cNvSpPr>
            <a:spLocks/>
          </p:cNvSpPr>
          <p:nvPr/>
        </p:nvSpPr>
        <p:spPr bwMode="auto">
          <a:xfrm>
            <a:off x="2390775" y="541972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4" name="Freeform 7"/>
          <p:cNvSpPr>
            <a:spLocks/>
          </p:cNvSpPr>
          <p:nvPr/>
        </p:nvSpPr>
        <p:spPr bwMode="auto">
          <a:xfrm>
            <a:off x="5451475" y="4348163"/>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Freeform 8"/>
          <p:cNvSpPr>
            <a:spLocks/>
          </p:cNvSpPr>
          <p:nvPr/>
        </p:nvSpPr>
        <p:spPr bwMode="auto">
          <a:xfrm>
            <a:off x="1619250" y="4437063"/>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6" name="Rectangle 10"/>
          <p:cNvSpPr>
            <a:spLocks noChangeArrowheads="1"/>
          </p:cNvSpPr>
          <p:nvPr/>
        </p:nvSpPr>
        <p:spPr bwMode="auto">
          <a:xfrm>
            <a:off x="539750" y="4005263"/>
            <a:ext cx="1003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u,v</a:t>
            </a:r>
            <a:r>
              <a:rPr lang="hu-HU" altLang="en-US" sz="2800"/>
              <a:t>)</a:t>
            </a:r>
          </a:p>
        </p:txBody>
      </p:sp>
      <p:sp>
        <p:nvSpPr>
          <p:cNvPr id="287757" name="Freeform 13"/>
          <p:cNvSpPr>
            <a:spLocks/>
          </p:cNvSpPr>
          <p:nvPr/>
        </p:nvSpPr>
        <p:spPr bwMode="auto">
          <a:xfrm>
            <a:off x="3470275" y="3906838"/>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3" y="55"/>
                  <a:pt x="240" y="209"/>
                  <a:pt x="318" y="331"/>
                </a:cubicBezTo>
                <a:cubicBezTo>
                  <a:pt x="396" y="453"/>
                  <a:pt x="435" y="625"/>
                  <a:pt x="468" y="731"/>
                </a:cubicBezTo>
                <a:cubicBezTo>
                  <a:pt x="501" y="837"/>
                  <a:pt x="505" y="917"/>
                  <a:pt x="515" y="966"/>
                </a:cubicBezTo>
              </a:path>
            </a:pathLst>
          </a:custGeom>
          <a:noFill/>
          <a:ln w="5715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759" name="Rectangle 15"/>
          <p:cNvSpPr>
            <a:spLocks noChangeArrowheads="1"/>
          </p:cNvSpPr>
          <p:nvPr/>
        </p:nvSpPr>
        <p:spPr bwMode="auto">
          <a:xfrm>
            <a:off x="663575" y="4987925"/>
            <a:ext cx="118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p>
        </p:txBody>
      </p:sp>
      <p:sp>
        <p:nvSpPr>
          <p:cNvPr id="287760" name="Rectangle 16"/>
          <p:cNvSpPr>
            <a:spLocks noChangeArrowheads="1"/>
          </p:cNvSpPr>
          <p:nvPr/>
        </p:nvSpPr>
        <p:spPr bwMode="auto">
          <a:xfrm>
            <a:off x="3830638" y="5564188"/>
            <a:ext cx="1181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u,v</a:t>
            </a:r>
            <a:r>
              <a:rPr lang="en-GB" altLang="en-US" sz="2800" i="1"/>
              <a:t>*</a:t>
            </a:r>
            <a:r>
              <a:rPr lang="hu-HU" altLang="en-US" sz="2800"/>
              <a:t>)</a:t>
            </a:r>
          </a:p>
        </p:txBody>
      </p:sp>
      <p:sp>
        <p:nvSpPr>
          <p:cNvPr id="17421" name="Rectangle 18"/>
          <p:cNvSpPr>
            <a:spLocks noChangeArrowheads="1"/>
          </p:cNvSpPr>
          <p:nvPr/>
        </p:nvSpPr>
        <p:spPr bwMode="auto">
          <a:xfrm>
            <a:off x="2751138" y="4700588"/>
            <a:ext cx="1358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en-GB" altLang="en-US" sz="2800" i="1"/>
              <a:t>*</a:t>
            </a:r>
            <a:r>
              <a:rPr lang="hu-HU" altLang="en-US" sz="2800"/>
              <a:t>)</a:t>
            </a:r>
          </a:p>
        </p:txBody>
      </p:sp>
      <p:sp>
        <p:nvSpPr>
          <p:cNvPr id="287764" name="Rectangle 20"/>
          <p:cNvSpPr>
            <a:spLocks noChangeArrowheads="1"/>
          </p:cNvSpPr>
          <p:nvPr/>
        </p:nvSpPr>
        <p:spPr bwMode="auto">
          <a:xfrm>
            <a:off x="6135688" y="4268788"/>
            <a:ext cx="1357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v</a:t>
            </a:r>
            <a:endParaRPr lang="hu-HU" altLang="en-US" sz="2800" i="1">
              <a:sym typeface="Symbol" pitchFamily="18" charset="2"/>
            </a:endParaRPr>
          </a:p>
        </p:txBody>
      </p:sp>
      <p:sp>
        <p:nvSpPr>
          <p:cNvPr id="287765" name="Line 21"/>
          <p:cNvSpPr>
            <a:spLocks noChangeShapeType="1"/>
          </p:cNvSpPr>
          <p:nvPr/>
        </p:nvSpPr>
        <p:spPr bwMode="auto">
          <a:xfrm>
            <a:off x="6135688" y="4779963"/>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6" name="Line 22"/>
          <p:cNvSpPr>
            <a:spLocks noChangeShapeType="1"/>
          </p:cNvSpPr>
          <p:nvPr/>
        </p:nvSpPr>
        <p:spPr bwMode="auto">
          <a:xfrm>
            <a:off x="7575550" y="4419600"/>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7" name="Text Box 23"/>
          <p:cNvSpPr txBox="1">
            <a:spLocks noChangeArrowheads="1"/>
          </p:cNvSpPr>
          <p:nvPr/>
        </p:nvSpPr>
        <p:spPr bwMode="auto">
          <a:xfrm>
            <a:off x="7504113" y="4772025"/>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v=v*</a:t>
            </a:r>
            <a:endParaRPr lang="hu-HU" altLang="en-US" sz="2000" i="1"/>
          </a:p>
        </p:txBody>
      </p:sp>
      <p:sp>
        <p:nvSpPr>
          <p:cNvPr id="287768" name="Line 24"/>
          <p:cNvSpPr>
            <a:spLocks noChangeShapeType="1"/>
          </p:cNvSpPr>
          <p:nvPr/>
        </p:nvSpPr>
        <p:spPr bwMode="auto">
          <a:xfrm flipH="1" flipV="1">
            <a:off x="3614738" y="3476625"/>
            <a:ext cx="504825" cy="11509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69" name="Rectangle 25"/>
          <p:cNvSpPr>
            <a:spLocks noChangeArrowheads="1"/>
          </p:cNvSpPr>
          <p:nvPr/>
        </p:nvSpPr>
        <p:spPr bwMode="auto">
          <a:xfrm>
            <a:off x="1476375" y="2493963"/>
            <a:ext cx="13573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en-GB" altLang="en-US" sz="2800" i="1"/>
              <a:t>*</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u</a:t>
            </a:r>
            <a:endParaRPr lang="hu-HU" altLang="en-US" sz="2800" i="1">
              <a:sym typeface="Symbol" pitchFamily="18" charset="2"/>
            </a:endParaRPr>
          </a:p>
        </p:txBody>
      </p:sp>
      <p:sp>
        <p:nvSpPr>
          <p:cNvPr id="287770" name="Line 26"/>
          <p:cNvSpPr>
            <a:spLocks noChangeShapeType="1"/>
          </p:cNvSpPr>
          <p:nvPr/>
        </p:nvSpPr>
        <p:spPr bwMode="auto">
          <a:xfrm>
            <a:off x="1476375" y="3005138"/>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1" name="Line 27"/>
          <p:cNvSpPr>
            <a:spLocks noChangeShapeType="1"/>
          </p:cNvSpPr>
          <p:nvPr/>
        </p:nvSpPr>
        <p:spPr bwMode="auto">
          <a:xfrm>
            <a:off x="2916238" y="2636838"/>
            <a:ext cx="0" cy="792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2" name="Text Box 28"/>
          <p:cNvSpPr txBox="1">
            <a:spLocks noChangeArrowheads="1"/>
          </p:cNvSpPr>
          <p:nvPr/>
        </p:nvSpPr>
        <p:spPr bwMode="auto">
          <a:xfrm>
            <a:off x="2843213" y="2997200"/>
            <a:ext cx="84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u=u*</a:t>
            </a:r>
            <a:endParaRPr lang="hu-HU" altLang="en-US" sz="2000" i="1"/>
          </a:p>
        </p:txBody>
      </p:sp>
      <p:sp>
        <p:nvSpPr>
          <p:cNvPr id="287773" name="Line 29"/>
          <p:cNvSpPr>
            <a:spLocks noChangeShapeType="1"/>
          </p:cNvSpPr>
          <p:nvPr/>
        </p:nvSpPr>
        <p:spPr bwMode="auto">
          <a:xfrm flipV="1">
            <a:off x="4140200" y="2924175"/>
            <a:ext cx="360363" cy="16557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74" name="Rectangle 30"/>
          <p:cNvSpPr>
            <a:spLocks noChangeArrowheads="1"/>
          </p:cNvSpPr>
          <p:nvPr/>
        </p:nvSpPr>
        <p:spPr bwMode="auto">
          <a:xfrm>
            <a:off x="3785547" y="1861664"/>
            <a:ext cx="1673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dirty="0" smtClean="0"/>
              <a:t>N</a:t>
            </a:r>
            <a:r>
              <a:rPr lang="hu-HU" altLang="en-US" sz="2800" dirty="0" smtClean="0"/>
              <a:t>(</a:t>
            </a:r>
            <a:r>
              <a:rPr lang="hu-HU" altLang="en-US" sz="2800" i="1" dirty="0" smtClean="0"/>
              <a:t>u</a:t>
            </a:r>
            <a:r>
              <a:rPr lang="en-US" altLang="en-US" sz="2800" i="1" dirty="0" smtClean="0"/>
              <a:t>*</a:t>
            </a:r>
            <a:r>
              <a:rPr lang="hu-HU" altLang="en-US" sz="2800" i="1" dirty="0" smtClean="0"/>
              <a:t>,v</a:t>
            </a:r>
            <a:r>
              <a:rPr lang="en-US" altLang="en-US" sz="2800" i="1" dirty="0" smtClean="0"/>
              <a:t>*</a:t>
            </a:r>
            <a:r>
              <a:rPr lang="hu-HU" altLang="en-US" sz="2800" dirty="0" smtClean="0"/>
              <a:t>)</a:t>
            </a:r>
            <a:r>
              <a:rPr lang="en-GB" altLang="en-US" sz="2800" dirty="0"/>
              <a:t>=</a:t>
            </a:r>
            <a:endParaRPr lang="hu-HU" altLang="en-US" sz="2800" dirty="0"/>
          </a:p>
        </p:txBody>
      </p:sp>
      <p:sp>
        <p:nvSpPr>
          <p:cNvPr id="287775" name="Rectangle 31"/>
          <p:cNvSpPr>
            <a:spLocks noChangeArrowheads="1"/>
          </p:cNvSpPr>
          <p:nvPr/>
        </p:nvSpPr>
        <p:spPr bwMode="auto">
          <a:xfrm>
            <a:off x="5308600" y="1628775"/>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dirty="0">
                <a:sym typeface="Symbol" pitchFamily="18" charset="2"/>
              </a:rPr>
              <a:t></a:t>
            </a:r>
            <a:r>
              <a:rPr lang="hu-HU" altLang="en-US" sz="2800" b="1" dirty="0"/>
              <a:t>r</a:t>
            </a:r>
            <a:r>
              <a:rPr lang="hu-HU" altLang="en-US" sz="2800" dirty="0"/>
              <a:t>(</a:t>
            </a:r>
            <a:r>
              <a:rPr lang="hu-HU" altLang="en-US" sz="2800" i="1" dirty="0"/>
              <a:t>u,v</a:t>
            </a:r>
            <a:r>
              <a:rPr lang="hu-HU" altLang="en-US" sz="2800" dirty="0"/>
              <a:t>)</a:t>
            </a:r>
            <a:endParaRPr lang="en-GB" altLang="en-US" sz="2800" dirty="0"/>
          </a:p>
          <a:p>
            <a:pPr algn="ctr">
              <a:spcBef>
                <a:spcPct val="0"/>
              </a:spcBef>
              <a:buClrTx/>
              <a:buSzTx/>
              <a:buFontTx/>
              <a:buNone/>
            </a:pPr>
            <a:r>
              <a:rPr lang="hu-HU" altLang="en-US" sz="2800" b="1" dirty="0">
                <a:sym typeface="Symbol" pitchFamily="18" charset="2"/>
              </a:rPr>
              <a:t></a:t>
            </a:r>
            <a:r>
              <a:rPr lang="en-GB" altLang="en-US" sz="2800" i="1" dirty="0">
                <a:sym typeface="Symbol" pitchFamily="18" charset="2"/>
              </a:rPr>
              <a:t>u</a:t>
            </a:r>
            <a:endParaRPr lang="hu-HU" altLang="en-US" sz="2800" i="1" dirty="0">
              <a:sym typeface="Symbol" pitchFamily="18" charset="2"/>
            </a:endParaRPr>
          </a:p>
        </p:txBody>
      </p:sp>
      <p:sp>
        <p:nvSpPr>
          <p:cNvPr id="287776" name="Rectangle 32"/>
          <p:cNvSpPr>
            <a:spLocks noChangeArrowheads="1"/>
          </p:cNvSpPr>
          <p:nvPr/>
        </p:nvSpPr>
        <p:spPr bwMode="auto">
          <a:xfrm>
            <a:off x="6821488" y="1628775"/>
            <a:ext cx="1179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v</a:t>
            </a:r>
            <a:endParaRPr lang="hu-HU" altLang="en-US" sz="2800" i="1">
              <a:sym typeface="Symbol" pitchFamily="18" charset="2"/>
            </a:endParaRPr>
          </a:p>
        </p:txBody>
      </p:sp>
      <p:sp>
        <p:nvSpPr>
          <p:cNvPr id="287777" name="Line 33"/>
          <p:cNvSpPr>
            <a:spLocks noChangeShapeType="1"/>
          </p:cNvSpPr>
          <p:nvPr/>
        </p:nvSpPr>
        <p:spPr bwMode="auto">
          <a:xfrm>
            <a:off x="5364163" y="21336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8" name="Line 34"/>
          <p:cNvSpPr>
            <a:spLocks noChangeShapeType="1"/>
          </p:cNvSpPr>
          <p:nvPr/>
        </p:nvSpPr>
        <p:spPr bwMode="auto">
          <a:xfrm>
            <a:off x="6877050" y="21336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9" name="Text Box 35"/>
          <p:cNvSpPr txBox="1">
            <a:spLocks noChangeArrowheads="1"/>
          </p:cNvSpPr>
          <p:nvPr/>
        </p:nvSpPr>
        <p:spPr bwMode="auto">
          <a:xfrm>
            <a:off x="6443663" y="1773238"/>
            <a:ext cx="43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3600">
                <a:sym typeface="Symbol" pitchFamily="18" charset="2"/>
              </a:rPr>
              <a:t></a:t>
            </a:r>
          </a:p>
        </p:txBody>
      </p:sp>
      <p:sp>
        <p:nvSpPr>
          <p:cNvPr id="287780" name="Line 36"/>
          <p:cNvSpPr>
            <a:spLocks noChangeShapeType="1"/>
          </p:cNvSpPr>
          <p:nvPr/>
        </p:nvSpPr>
        <p:spPr bwMode="auto">
          <a:xfrm>
            <a:off x="8027988" y="1700213"/>
            <a:ext cx="0" cy="1008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81" name="Rectangle 37"/>
          <p:cNvSpPr>
            <a:spLocks noChangeArrowheads="1"/>
          </p:cNvSpPr>
          <p:nvPr/>
        </p:nvSpPr>
        <p:spPr bwMode="auto">
          <a:xfrm>
            <a:off x="8027988" y="1989138"/>
            <a:ext cx="847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u=u*</a:t>
            </a:r>
          </a:p>
          <a:p>
            <a:pPr>
              <a:spcBef>
                <a:spcPct val="0"/>
              </a:spcBef>
              <a:buClrTx/>
              <a:buSzTx/>
              <a:buFontTx/>
              <a:buNone/>
            </a:pPr>
            <a:r>
              <a:rPr lang="en-GB" altLang="en-US" sz="2000" i="1"/>
              <a:t>v=v*</a:t>
            </a:r>
            <a:endParaRPr lang="hu-HU" altLang="en-US" sz="2000" i="1"/>
          </a:p>
        </p:txBody>
      </p:sp>
      <p:sp>
        <p:nvSpPr>
          <p:cNvPr id="287782" name="Rectangle 38"/>
          <p:cNvSpPr>
            <a:spLocks noChangeArrowheads="1"/>
          </p:cNvSpPr>
          <p:nvPr/>
        </p:nvSpPr>
        <p:spPr bwMode="auto">
          <a:xfrm>
            <a:off x="3785547" y="1484313"/>
            <a:ext cx="4962918" cy="1296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287763" name="Line 19"/>
          <p:cNvSpPr>
            <a:spLocks noChangeShapeType="1"/>
          </p:cNvSpPr>
          <p:nvPr/>
        </p:nvSpPr>
        <p:spPr bwMode="auto">
          <a:xfrm>
            <a:off x="4117975" y="4627563"/>
            <a:ext cx="1893888" cy="38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Oval 17"/>
          <p:cNvSpPr>
            <a:spLocks noChangeArrowheads="1"/>
          </p:cNvSpPr>
          <p:nvPr/>
        </p:nvSpPr>
        <p:spPr bwMode="auto">
          <a:xfrm>
            <a:off x="4046538" y="4554538"/>
            <a:ext cx="144462"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77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7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77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76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77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7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77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7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7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7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7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77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7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7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7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77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77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7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77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7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7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animBg="1"/>
      <p:bldP spid="287757" grpId="0" animBg="1"/>
      <p:bldP spid="287759" grpId="0"/>
      <p:bldP spid="287760" grpId="0"/>
      <p:bldP spid="287764" grpId="0"/>
      <p:bldP spid="287765" grpId="0" animBg="1"/>
      <p:bldP spid="287766" grpId="0" animBg="1"/>
      <p:bldP spid="287767" grpId="0"/>
      <p:bldP spid="287768" grpId="0" animBg="1"/>
      <p:bldP spid="287769" grpId="0"/>
      <p:bldP spid="287770" grpId="0" animBg="1"/>
      <p:bldP spid="287771" grpId="0" animBg="1"/>
      <p:bldP spid="287772" grpId="0"/>
      <p:bldP spid="287773" grpId="0" animBg="1"/>
      <p:bldP spid="287774" grpId="0"/>
      <p:bldP spid="287775" grpId="0"/>
      <p:bldP spid="287776" grpId="0"/>
      <p:bldP spid="287777" grpId="0" animBg="1"/>
      <p:bldP spid="287778" grpId="0" animBg="1"/>
      <p:bldP spid="287779" grpId="0"/>
      <p:bldP spid="287780" grpId="0" animBg="1"/>
      <p:bldP spid="287781" grpId="0"/>
      <p:bldP spid="287782" grpId="0" animBg="1"/>
      <p:bldP spid="2877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5" descr="spiers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013" y="1433513"/>
            <a:ext cx="31003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p:cNvSpPr>
            <a:spLocks noChangeArrowheads="1"/>
          </p:cNvSpPr>
          <p:nvPr/>
        </p:nvSpPr>
        <p:spPr bwMode="auto">
          <a:xfrm>
            <a:off x="457200" y="4379913"/>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u="sng" dirty="0" err="1"/>
              <a:t>Render</a:t>
            </a:r>
            <a:r>
              <a:rPr lang="hu-HU" altLang="en-US" sz="2200" b="1" u="sng" dirty="0"/>
              <a:t>( )</a:t>
            </a:r>
          </a:p>
          <a:p>
            <a:r>
              <a:rPr lang="hu-HU" altLang="en-US" sz="2200" dirty="0"/>
              <a:t>     </a:t>
            </a:r>
            <a:r>
              <a:rPr lang="hu-HU" altLang="en-US" sz="2200" dirty="0" err="1"/>
              <a:t>for</a:t>
            </a:r>
            <a:r>
              <a:rPr lang="hu-HU" altLang="en-US" sz="2200" dirty="0"/>
              <a:t> </a:t>
            </a:r>
            <a:r>
              <a:rPr lang="hu-HU" altLang="en-US" sz="2200" dirty="0" err="1"/>
              <a:t>each</a:t>
            </a:r>
            <a:r>
              <a:rPr lang="hu-HU" altLang="en-US" sz="2200" dirty="0"/>
              <a:t> pixel </a:t>
            </a:r>
            <a:r>
              <a:rPr lang="en-US" altLang="en-US" sz="2200" dirty="0" smtClean="0"/>
              <a:t>p</a:t>
            </a:r>
            <a:endParaRPr lang="hu-HU" altLang="en-US" sz="2200" dirty="0"/>
          </a:p>
          <a:p>
            <a:r>
              <a:rPr lang="hu-HU" altLang="en-US" sz="2200" dirty="0"/>
              <a:t>	Ray r = </a:t>
            </a:r>
            <a:r>
              <a:rPr lang="en-US" altLang="en-US" sz="2200" dirty="0" err="1" smtClean="0"/>
              <a:t>getR</a:t>
            </a:r>
            <a:r>
              <a:rPr lang="hu-HU" altLang="en-US" sz="2200" dirty="0" err="1"/>
              <a:t>ay</a:t>
            </a:r>
            <a:r>
              <a:rPr lang="hu-HU" altLang="en-US" sz="2200" dirty="0"/>
              <a:t>( </a:t>
            </a:r>
            <a:r>
              <a:rPr lang="hu-HU" altLang="en-US" sz="2200" dirty="0" err="1"/>
              <a:t>eye</a:t>
            </a:r>
            <a:r>
              <a:rPr lang="hu-HU" altLang="en-US" sz="2200" dirty="0"/>
              <a:t> </a:t>
            </a:r>
            <a:r>
              <a:rPr lang="hu-HU" altLang="en-US" sz="2200" dirty="0">
                <a:sym typeface="Wingdings" pitchFamily="2" charset="2"/>
              </a:rPr>
              <a:t></a:t>
            </a:r>
            <a:r>
              <a:rPr lang="hu-HU" altLang="en-US" sz="2200" dirty="0"/>
              <a:t> pixel p )</a:t>
            </a:r>
          </a:p>
          <a:p>
            <a:r>
              <a:rPr lang="hu-HU" altLang="en-US" sz="2200" dirty="0"/>
              <a:t>      	</a:t>
            </a:r>
            <a:r>
              <a:rPr lang="hu-HU" altLang="en-US" sz="2200" dirty="0" err="1"/>
              <a:t>color</a:t>
            </a:r>
            <a:r>
              <a:rPr lang="hu-HU" altLang="en-US" sz="2200" dirty="0"/>
              <a:t> = </a:t>
            </a:r>
            <a:r>
              <a:rPr lang="en-US" altLang="en-US" sz="2200" b="1" dirty="0">
                <a:solidFill>
                  <a:schemeClr val="accent2"/>
                </a:solidFill>
              </a:rPr>
              <a:t>trace</a:t>
            </a:r>
            <a:r>
              <a:rPr lang="hu-HU" altLang="en-US" sz="2200" dirty="0">
                <a:solidFill>
                  <a:schemeClr val="accent2"/>
                </a:solidFill>
              </a:rPr>
              <a:t>(</a:t>
            </a:r>
            <a:r>
              <a:rPr lang="hu-HU" altLang="en-US" sz="2200" dirty="0" err="1">
                <a:solidFill>
                  <a:schemeClr val="accent2"/>
                </a:solidFill>
              </a:rPr>
              <a:t>ray</a:t>
            </a:r>
            <a:r>
              <a:rPr lang="hu-HU" altLang="en-US" sz="2200" dirty="0">
                <a:solidFill>
                  <a:schemeClr val="accent2"/>
                </a:solidFill>
              </a:rPr>
              <a:t>)</a:t>
            </a:r>
          </a:p>
          <a:p>
            <a:r>
              <a:rPr lang="hu-HU" altLang="en-US" sz="2200" dirty="0"/>
              <a:t>	</a:t>
            </a:r>
            <a:r>
              <a:rPr lang="hu-HU" altLang="en-US" sz="2200" dirty="0" err="1" smtClean="0"/>
              <a:t>WritePixel</a:t>
            </a:r>
            <a:r>
              <a:rPr lang="hu-HU" altLang="en-US" sz="2200" dirty="0" smtClean="0"/>
              <a:t>(</a:t>
            </a:r>
            <a:r>
              <a:rPr lang="en-US" altLang="en-US" sz="2200" dirty="0" smtClean="0"/>
              <a:t>p</a:t>
            </a:r>
            <a:r>
              <a:rPr lang="hu-HU" altLang="en-US" sz="2200" dirty="0" smtClean="0"/>
              <a:t>, </a:t>
            </a:r>
            <a:r>
              <a:rPr lang="hu-HU" altLang="en-US" sz="2200" dirty="0" err="1"/>
              <a:t>color</a:t>
            </a:r>
            <a:r>
              <a:rPr lang="hu-HU" altLang="en-US" sz="2200" dirty="0"/>
              <a:t>)</a:t>
            </a:r>
          </a:p>
          <a:p>
            <a:r>
              <a:rPr lang="hu-HU" altLang="en-US" sz="2200" dirty="0"/>
              <a:t>     </a:t>
            </a:r>
            <a:r>
              <a:rPr lang="hu-HU" altLang="en-US" sz="2200" dirty="0" err="1"/>
              <a:t>endfor</a:t>
            </a:r>
            <a:endParaRPr lang="hu-HU" altLang="en-US" sz="2200" dirty="0"/>
          </a:p>
          <a:p>
            <a:r>
              <a:rPr lang="hu-HU" altLang="en-US" sz="2200" dirty="0"/>
              <a:t>end</a:t>
            </a:r>
          </a:p>
        </p:txBody>
      </p:sp>
      <p:sp>
        <p:nvSpPr>
          <p:cNvPr id="32771" name="Rectangle 4"/>
          <p:cNvSpPr>
            <a:spLocks noChangeArrowheads="1"/>
          </p:cNvSpPr>
          <p:nvPr/>
        </p:nvSpPr>
        <p:spPr bwMode="auto">
          <a:xfrm>
            <a:off x="228600" y="1433513"/>
            <a:ext cx="2416176" cy="2981325"/>
          </a:xfrm>
          <a:prstGeom prst="rect">
            <a:avLst/>
          </a:prstGeom>
          <a:solidFill>
            <a:schemeClr val="bg1"/>
          </a:solidFill>
          <a:ln>
            <a:noFill/>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4" name="Line 17"/>
          <p:cNvSpPr>
            <a:spLocks noChangeShapeType="1"/>
          </p:cNvSpPr>
          <p:nvPr/>
        </p:nvSpPr>
        <p:spPr bwMode="auto">
          <a:xfrm flipV="1">
            <a:off x="835025" y="1627188"/>
            <a:ext cx="1809750" cy="1128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Line 18"/>
          <p:cNvSpPr>
            <a:spLocks noChangeShapeType="1"/>
          </p:cNvSpPr>
          <p:nvPr/>
        </p:nvSpPr>
        <p:spPr bwMode="auto">
          <a:xfrm>
            <a:off x="835025" y="2790825"/>
            <a:ext cx="1809750" cy="1366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6" name="Line 19"/>
          <p:cNvSpPr>
            <a:spLocks noChangeShapeType="1"/>
          </p:cNvSpPr>
          <p:nvPr/>
        </p:nvSpPr>
        <p:spPr bwMode="auto">
          <a:xfrm>
            <a:off x="835025" y="2790825"/>
            <a:ext cx="1281113" cy="51593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Freeform 20"/>
          <p:cNvSpPr>
            <a:spLocks/>
          </p:cNvSpPr>
          <p:nvPr/>
        </p:nvSpPr>
        <p:spPr bwMode="auto">
          <a:xfrm>
            <a:off x="1771650" y="1843088"/>
            <a:ext cx="749300" cy="2076450"/>
          </a:xfrm>
          <a:custGeom>
            <a:avLst/>
            <a:gdLst>
              <a:gd name="T0" fmla="*/ 2147483647 w 533"/>
              <a:gd name="T1" fmla="*/ 2147483647 h 1543"/>
              <a:gd name="T2" fmla="*/ 2147483647 w 533"/>
              <a:gd name="T3" fmla="*/ 2147483647 h 1543"/>
              <a:gd name="T4" fmla="*/ 0 w 533"/>
              <a:gd name="T5" fmla="*/ 2147483647 h 1543"/>
              <a:gd name="T6" fmla="*/ 0 w 533"/>
              <a:gd name="T7" fmla="*/ 0 h 1543"/>
              <a:gd name="T8" fmla="*/ 2147483647 w 533"/>
              <a:gd name="T9" fmla="*/ 2147483647 h 1543"/>
              <a:gd name="T10" fmla="*/ 0 60000 65536"/>
              <a:gd name="T11" fmla="*/ 0 60000 65536"/>
              <a:gd name="T12" fmla="*/ 0 60000 65536"/>
              <a:gd name="T13" fmla="*/ 0 60000 65536"/>
              <a:gd name="T14" fmla="*/ 0 60000 65536"/>
              <a:gd name="T15" fmla="*/ 0 w 533"/>
              <a:gd name="T16" fmla="*/ 0 h 1543"/>
              <a:gd name="T17" fmla="*/ 533 w 533"/>
              <a:gd name="T18" fmla="*/ 1543 h 1543"/>
            </a:gdLst>
            <a:ahLst/>
            <a:cxnLst>
              <a:cxn ang="T10">
                <a:pos x="T0" y="T1"/>
              </a:cxn>
              <a:cxn ang="T11">
                <a:pos x="T2" y="T3"/>
              </a:cxn>
              <a:cxn ang="T12">
                <a:pos x="T4" y="T5"/>
              </a:cxn>
              <a:cxn ang="T13">
                <a:pos x="T6" y="T7"/>
              </a:cxn>
              <a:cxn ang="T14">
                <a:pos x="T8" y="T9"/>
              </a:cxn>
            </a:cxnLst>
            <a:rect l="T15" t="T16" r="T17" b="T18"/>
            <a:pathLst>
              <a:path w="533" h="1543">
                <a:moveTo>
                  <a:pt x="533" y="416"/>
                </a:moveTo>
                <a:lnTo>
                  <a:pt x="533" y="1136"/>
                </a:lnTo>
                <a:lnTo>
                  <a:pt x="0" y="1543"/>
                </a:lnTo>
                <a:lnTo>
                  <a:pt x="0" y="0"/>
                </a:lnTo>
                <a:lnTo>
                  <a:pt x="533" y="416"/>
                </a:lnTo>
                <a:close/>
              </a:path>
            </a:pathLst>
          </a:custGeom>
          <a:solidFill>
            <a:srgbClr val="443F3A">
              <a:alpha val="50195"/>
            </a:srgbClr>
          </a:solidFill>
          <a:ln w="28575" cap="flat" cmpd="sng">
            <a:solidFill>
              <a:schemeClr val="tx1"/>
            </a:solidFill>
            <a:prstDash val="solid"/>
            <a:round/>
            <a:headEnd/>
            <a:tailEnd/>
          </a:ln>
        </p:spPr>
        <p:txBody>
          <a:bodyPr wrap="none" anchor="ctr"/>
          <a:lstStyle/>
          <a:p>
            <a:endParaRPr lang="en-US"/>
          </a:p>
        </p:txBody>
      </p:sp>
      <p:sp>
        <p:nvSpPr>
          <p:cNvPr id="32778" name="Freeform 21"/>
          <p:cNvSpPr>
            <a:spLocks/>
          </p:cNvSpPr>
          <p:nvPr/>
        </p:nvSpPr>
        <p:spPr bwMode="auto">
          <a:xfrm>
            <a:off x="2057400" y="3109913"/>
            <a:ext cx="125413" cy="366712"/>
          </a:xfrm>
          <a:custGeom>
            <a:avLst/>
            <a:gdLst>
              <a:gd name="T0" fmla="*/ 2147483647 w 533"/>
              <a:gd name="T1" fmla="*/ 2147483647 h 1520"/>
              <a:gd name="T2" fmla="*/ 2147483647 w 533"/>
              <a:gd name="T3" fmla="*/ 2147483647 h 1520"/>
              <a:gd name="T4" fmla="*/ 2147483647 w 533"/>
              <a:gd name="T5" fmla="*/ 2147483647 h 1520"/>
              <a:gd name="T6" fmla="*/ 0 w 533"/>
              <a:gd name="T7" fmla="*/ 0 h 1520"/>
              <a:gd name="T8" fmla="*/ 2147483647 w 533"/>
              <a:gd name="T9" fmla="*/ 2147483647 h 1520"/>
              <a:gd name="T10" fmla="*/ 0 60000 65536"/>
              <a:gd name="T11" fmla="*/ 0 60000 65536"/>
              <a:gd name="T12" fmla="*/ 0 60000 65536"/>
              <a:gd name="T13" fmla="*/ 0 60000 65536"/>
              <a:gd name="T14" fmla="*/ 0 60000 65536"/>
              <a:gd name="T15" fmla="*/ 0 w 533"/>
              <a:gd name="T16" fmla="*/ 0 h 1520"/>
              <a:gd name="T17" fmla="*/ 533 w 533"/>
              <a:gd name="T18" fmla="*/ 1520 h 1520"/>
            </a:gdLst>
            <a:ahLst/>
            <a:cxnLst>
              <a:cxn ang="T10">
                <a:pos x="T0" y="T1"/>
              </a:cxn>
              <a:cxn ang="T11">
                <a:pos x="T2" y="T3"/>
              </a:cxn>
              <a:cxn ang="T12">
                <a:pos x="T4" y="T5"/>
              </a:cxn>
              <a:cxn ang="T13">
                <a:pos x="T6" y="T7"/>
              </a:cxn>
              <a:cxn ang="T14">
                <a:pos x="T8" y="T9"/>
              </a:cxn>
            </a:cxnLst>
            <a:rect l="T15" t="T16" r="T17" b="T18"/>
            <a:pathLst>
              <a:path w="533" h="1520">
                <a:moveTo>
                  <a:pt x="533" y="416"/>
                </a:moveTo>
                <a:lnTo>
                  <a:pt x="533" y="1136"/>
                </a:lnTo>
                <a:lnTo>
                  <a:pt x="5" y="1520"/>
                </a:lnTo>
                <a:lnTo>
                  <a:pt x="0" y="0"/>
                </a:lnTo>
                <a:lnTo>
                  <a:pt x="533" y="416"/>
                </a:lnTo>
                <a:close/>
              </a:path>
            </a:pathLst>
          </a:custGeom>
          <a:solidFill>
            <a:srgbClr val="443F3A">
              <a:alpha val="50195"/>
            </a:srgbClr>
          </a:solidFill>
          <a:ln w="28575" cap="flat" cmpd="sng">
            <a:solidFill>
              <a:schemeClr val="tx1"/>
            </a:solidFill>
            <a:prstDash val="solid"/>
            <a:round/>
            <a:headEnd/>
            <a:tailEnd/>
          </a:ln>
        </p:spPr>
        <p:txBody>
          <a:bodyPr wrap="none" anchor="ctr"/>
          <a:lstStyle/>
          <a:p>
            <a:endParaRPr lang="en-US"/>
          </a:p>
        </p:txBody>
      </p:sp>
      <p:sp>
        <p:nvSpPr>
          <p:cNvPr id="32779" name="Line 22"/>
          <p:cNvSpPr>
            <a:spLocks noChangeShapeType="1"/>
          </p:cNvSpPr>
          <p:nvPr/>
        </p:nvSpPr>
        <p:spPr bwMode="auto">
          <a:xfrm>
            <a:off x="2116138" y="3306763"/>
            <a:ext cx="1212850" cy="4524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80" name="Picture 23" descr="spier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50971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24"/>
          <p:cNvSpPr>
            <a:spLocks noChangeArrowheads="1"/>
          </p:cNvSpPr>
          <p:nvPr/>
        </p:nvSpPr>
        <p:spPr bwMode="auto">
          <a:xfrm>
            <a:off x="6705600" y="3643313"/>
            <a:ext cx="152400" cy="152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82" name="Rectangle 25"/>
          <p:cNvSpPr>
            <a:spLocks noChangeArrowheads="1"/>
          </p:cNvSpPr>
          <p:nvPr/>
        </p:nvSpPr>
        <p:spPr bwMode="auto">
          <a:xfrm>
            <a:off x="1219200" y="25765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sp>
        <p:nvSpPr>
          <p:cNvPr id="32783" name="Freeform 26"/>
          <p:cNvSpPr>
            <a:spLocks/>
          </p:cNvSpPr>
          <p:nvPr/>
        </p:nvSpPr>
        <p:spPr bwMode="auto">
          <a:xfrm>
            <a:off x="3779838" y="3790950"/>
            <a:ext cx="2952750" cy="2160588"/>
          </a:xfrm>
          <a:custGeom>
            <a:avLst/>
            <a:gdLst>
              <a:gd name="T0" fmla="*/ 0 w 1728"/>
              <a:gd name="T1" fmla="*/ 2147483647 h 1536"/>
              <a:gd name="T2" fmla="*/ 2147483647 w 1728"/>
              <a:gd name="T3" fmla="*/ 2147483647 h 1536"/>
              <a:gd name="T4" fmla="*/ 2147483647 w 1728"/>
              <a:gd name="T5" fmla="*/ 0 h 1536"/>
              <a:gd name="T6" fmla="*/ 0 60000 65536"/>
              <a:gd name="T7" fmla="*/ 0 60000 65536"/>
              <a:gd name="T8" fmla="*/ 0 60000 65536"/>
              <a:gd name="T9" fmla="*/ 0 w 1728"/>
              <a:gd name="T10" fmla="*/ 0 h 1536"/>
              <a:gd name="T11" fmla="*/ 1728 w 1728"/>
              <a:gd name="T12" fmla="*/ 1536 h 1536"/>
            </a:gdLst>
            <a:ahLst/>
            <a:cxnLst>
              <a:cxn ang="T6">
                <a:pos x="T0" y="T1"/>
              </a:cxn>
              <a:cxn ang="T7">
                <a:pos x="T2" y="T3"/>
              </a:cxn>
              <a:cxn ang="T8">
                <a:pos x="T4" y="T5"/>
              </a:cxn>
            </a:cxnLst>
            <a:rect l="T9" t="T10" r="T11" b="T12"/>
            <a:pathLst>
              <a:path w="1728" h="1536">
                <a:moveTo>
                  <a:pt x="0" y="1536"/>
                </a:moveTo>
                <a:lnTo>
                  <a:pt x="1104" y="1536"/>
                </a:lnTo>
                <a:lnTo>
                  <a:pt x="1728" y="0"/>
                </a:ln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4" name="Rectangle 27"/>
          <p:cNvSpPr>
            <a:spLocks noChangeArrowheads="1"/>
          </p:cNvSpPr>
          <p:nvPr/>
        </p:nvSpPr>
        <p:spPr bwMode="auto">
          <a:xfrm>
            <a:off x="6300788" y="4440238"/>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color</a:t>
            </a:r>
          </a:p>
        </p:txBody>
      </p:sp>
      <p:sp>
        <p:nvSpPr>
          <p:cNvPr id="32785" name="Rectangle 28"/>
          <p:cNvSpPr>
            <a:spLocks noChangeArrowheads="1"/>
          </p:cNvSpPr>
          <p:nvPr/>
        </p:nvSpPr>
        <p:spPr bwMode="auto">
          <a:xfrm>
            <a:off x="1979613" y="26400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p</a:t>
            </a:r>
          </a:p>
        </p:txBody>
      </p:sp>
      <p:sp>
        <p:nvSpPr>
          <p:cNvPr id="32786" name="Rectangle 29"/>
          <p:cNvSpPr>
            <a:spLocks noChangeArrowheads="1"/>
          </p:cNvSpPr>
          <p:nvPr/>
        </p:nvSpPr>
        <p:spPr bwMode="auto">
          <a:xfrm>
            <a:off x="5867400" y="444023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p</a:t>
            </a:r>
            <a:endParaRPr lang="hu-HU" altLang="en-US" dirty="0"/>
          </a:p>
        </p:txBody>
      </p:sp>
      <p:sp>
        <p:nvSpPr>
          <p:cNvPr id="227330" name="Rectangle 2"/>
          <p:cNvSpPr>
            <a:spLocks noGrp="1" noChangeArrowheads="1"/>
          </p:cNvSpPr>
          <p:nvPr>
            <p:ph type="title"/>
          </p:nvPr>
        </p:nvSpPr>
        <p:spPr>
          <a:xfrm>
            <a:off x="684213" y="0"/>
            <a:ext cx="7772400" cy="1143000"/>
          </a:xfrm>
        </p:spPr>
        <p:txBody>
          <a:bodyPr/>
          <a:lstStyle/>
          <a:p>
            <a:pPr>
              <a:defRPr/>
            </a:pPr>
            <a:r>
              <a:rPr lang="hu-HU" dirty="0" smtClean="0">
                <a:solidFill>
                  <a:srgbClr val="FF0000"/>
                </a:solidFill>
              </a:rPr>
              <a:t>Sugárkövetés: </a:t>
            </a:r>
            <a:r>
              <a:rPr lang="hu-HU" dirty="0" err="1" smtClean="0">
                <a:solidFill>
                  <a:srgbClr val="FF0000"/>
                </a:solidFill>
              </a:rPr>
              <a:t>Render</a:t>
            </a:r>
            <a:endParaRPr lang="hu-HU" dirty="0" smtClean="0">
              <a:solidFill>
                <a:srgbClr val="FF0000"/>
              </a:solidFill>
            </a:endParaRPr>
          </a:p>
        </p:txBody>
      </p:sp>
      <p:sp>
        <p:nvSpPr>
          <p:cNvPr id="32788" name="Rectangle 30"/>
          <p:cNvSpPr>
            <a:spLocks noChangeArrowheads="1"/>
          </p:cNvSpPr>
          <p:nvPr/>
        </p:nvSpPr>
        <p:spPr bwMode="auto">
          <a:xfrm>
            <a:off x="323850" y="299878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eye</a:t>
            </a:r>
          </a:p>
        </p:txBody>
      </p:sp>
      <p:sp>
        <p:nvSpPr>
          <p:cNvPr id="32789" name="Szövegdoboz 30"/>
          <p:cNvSpPr txBox="1">
            <a:spLocks noChangeArrowheads="1"/>
          </p:cNvSpPr>
          <p:nvPr/>
        </p:nvSpPr>
        <p:spPr bwMode="auto">
          <a:xfrm>
            <a:off x="5652120" y="1052513"/>
            <a:ext cx="3538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Valós világ: néző+képernyő</a:t>
            </a:r>
            <a:endParaRPr lang="hu-HU" altLang="en-US" dirty="0">
              <a:latin typeface="+mn-lt"/>
            </a:endParaRPr>
          </a:p>
        </p:txBody>
      </p:sp>
      <p:sp>
        <p:nvSpPr>
          <p:cNvPr id="32790" name="Szövegdoboz 31"/>
          <p:cNvSpPr txBox="1">
            <a:spLocks noChangeArrowheads="1"/>
          </p:cNvSpPr>
          <p:nvPr/>
        </p:nvSpPr>
        <p:spPr bwMode="auto">
          <a:xfrm>
            <a:off x="250825" y="981075"/>
            <a:ext cx="3454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Virtuális világ: szem+ablak</a:t>
            </a:r>
            <a:endParaRPr lang="hu-HU" altLang="en-US" dirty="0">
              <a:latin typeface="+mn-lt"/>
            </a:endParaRPr>
          </a:p>
        </p:txBody>
      </p:sp>
      <p:grpSp>
        <p:nvGrpSpPr>
          <p:cNvPr id="33" name="Csoportba foglalás 135"/>
          <p:cNvGrpSpPr>
            <a:grpSpLocks/>
          </p:cNvGrpSpPr>
          <p:nvPr/>
        </p:nvGrpSpPr>
        <p:grpSpPr bwMode="auto">
          <a:xfrm>
            <a:off x="103747" y="2321718"/>
            <a:ext cx="833438" cy="820737"/>
            <a:chOff x="4933950" y="1860550"/>
            <a:chExt cx="833438" cy="820738"/>
          </a:xfrm>
        </p:grpSpPr>
        <p:sp>
          <p:nvSpPr>
            <p:cNvPr id="3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1"/>
          <p:cNvSpPr>
            <a:spLocks noGrp="1"/>
          </p:cNvSpPr>
          <p:nvPr>
            <p:ph type="title"/>
          </p:nvPr>
        </p:nvSpPr>
        <p:spPr>
          <a:xfrm>
            <a:off x="684213" y="115888"/>
            <a:ext cx="7772400" cy="1143000"/>
          </a:xfrm>
        </p:spPr>
        <p:txBody>
          <a:bodyPr/>
          <a:lstStyle/>
          <a:p>
            <a:pPr>
              <a:defRPr/>
            </a:pPr>
            <a:r>
              <a:rPr lang="hu-HU" dirty="0" smtClean="0">
                <a:solidFill>
                  <a:srgbClr val="FF0000"/>
                </a:solidFill>
              </a:rPr>
              <a:t>K</a:t>
            </a:r>
            <a:r>
              <a:rPr lang="en-US" dirty="0" err="1" smtClean="0">
                <a:solidFill>
                  <a:srgbClr val="FF0000"/>
                </a:solidFill>
              </a:rPr>
              <a:t>amera</a:t>
            </a:r>
            <a:r>
              <a:rPr lang="en-US" dirty="0" smtClean="0">
                <a:solidFill>
                  <a:srgbClr val="FF0000"/>
                </a:solidFill>
              </a:rPr>
              <a:t>: </a:t>
            </a:r>
            <a:r>
              <a:rPr lang="en-US" dirty="0" err="1" smtClean="0">
                <a:solidFill>
                  <a:srgbClr val="FF0000"/>
                </a:solidFill>
              </a:rPr>
              <a:t>getRay</a:t>
            </a:r>
            <a:endParaRPr lang="hu-HU" dirty="0">
              <a:solidFill>
                <a:srgbClr val="FF0000"/>
              </a:solidFill>
            </a:endParaRPr>
          </a:p>
        </p:txBody>
      </p:sp>
      <p:sp>
        <p:nvSpPr>
          <p:cNvPr id="33795" name="Line 3"/>
          <p:cNvSpPr>
            <a:spLocks noChangeShapeType="1"/>
          </p:cNvSpPr>
          <p:nvPr/>
        </p:nvSpPr>
        <p:spPr bwMode="auto">
          <a:xfrm flipH="1" flipV="1">
            <a:off x="1181100" y="3697288"/>
            <a:ext cx="0" cy="8731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6" name="Line 4"/>
          <p:cNvSpPr>
            <a:spLocks noChangeShapeType="1"/>
          </p:cNvSpPr>
          <p:nvPr/>
        </p:nvSpPr>
        <p:spPr bwMode="auto">
          <a:xfrm flipV="1">
            <a:off x="1187450" y="4560888"/>
            <a:ext cx="785813" cy="3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flipV="1">
            <a:off x="1187450" y="4057650"/>
            <a:ext cx="569913" cy="512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Text Box 30"/>
          <p:cNvSpPr txBox="1">
            <a:spLocks noChangeArrowheads="1"/>
          </p:cNvSpPr>
          <p:nvPr/>
        </p:nvSpPr>
        <p:spPr bwMode="auto">
          <a:xfrm>
            <a:off x="406400" y="2976563"/>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eye</a:t>
            </a:r>
          </a:p>
        </p:txBody>
      </p:sp>
      <p:sp>
        <p:nvSpPr>
          <p:cNvPr id="33800" name="Freeform 31"/>
          <p:cNvSpPr>
            <a:spLocks/>
          </p:cNvSpPr>
          <p:nvPr/>
        </p:nvSpPr>
        <p:spPr bwMode="auto">
          <a:xfrm>
            <a:off x="2339975" y="1125538"/>
            <a:ext cx="1576388" cy="3384550"/>
          </a:xfrm>
          <a:custGeom>
            <a:avLst/>
            <a:gdLst>
              <a:gd name="T0" fmla="*/ 0 w 993"/>
              <a:gd name="T1" fmla="*/ 2147483647 h 2132"/>
              <a:gd name="T2" fmla="*/ 2147483647 w 993"/>
              <a:gd name="T3" fmla="*/ 2147483647 h 2132"/>
              <a:gd name="T4" fmla="*/ 2147483647 w 993"/>
              <a:gd name="T5" fmla="*/ 2147483647 h 2132"/>
              <a:gd name="T6" fmla="*/ 2147483647 w 993"/>
              <a:gd name="T7" fmla="*/ 0 h 2132"/>
              <a:gd name="T8" fmla="*/ 0 w 993"/>
              <a:gd name="T9" fmla="*/ 2147483647 h 2132"/>
              <a:gd name="T10" fmla="*/ 0 60000 65536"/>
              <a:gd name="T11" fmla="*/ 0 60000 65536"/>
              <a:gd name="T12" fmla="*/ 0 60000 65536"/>
              <a:gd name="T13" fmla="*/ 0 60000 65536"/>
              <a:gd name="T14" fmla="*/ 0 60000 65536"/>
              <a:gd name="T15" fmla="*/ 0 w 993"/>
              <a:gd name="T16" fmla="*/ 0 h 2132"/>
              <a:gd name="T17" fmla="*/ 993 w 993"/>
              <a:gd name="T18" fmla="*/ 2132 h 2132"/>
            </a:gdLst>
            <a:ahLst/>
            <a:cxnLst>
              <a:cxn ang="T10">
                <a:pos x="T0" y="T1"/>
              </a:cxn>
              <a:cxn ang="T11">
                <a:pos x="T2" y="T3"/>
              </a:cxn>
              <a:cxn ang="T12">
                <a:pos x="T4" y="T5"/>
              </a:cxn>
              <a:cxn ang="T13">
                <a:pos x="T6" y="T7"/>
              </a:cxn>
              <a:cxn ang="T14">
                <a:pos x="T8" y="T9"/>
              </a:cxn>
            </a:cxnLst>
            <a:rect l="T15" t="T16" r="T17" b="T18"/>
            <a:pathLst>
              <a:path w="993" h="2132">
                <a:moveTo>
                  <a:pt x="0" y="1111"/>
                </a:moveTo>
                <a:lnTo>
                  <a:pt x="540" y="2132"/>
                </a:lnTo>
                <a:lnTo>
                  <a:pt x="993" y="952"/>
                </a:lnTo>
                <a:lnTo>
                  <a:pt x="494" y="0"/>
                </a:lnTo>
                <a:lnTo>
                  <a:pt x="0" y="1111"/>
                </a:lnTo>
                <a:close/>
              </a:path>
            </a:pathLst>
          </a:custGeom>
          <a:solidFill>
            <a:srgbClr val="66FF66">
              <a:alpha val="49019"/>
            </a:srgbClr>
          </a:solidFill>
          <a:ln w="12700" cap="flat" cmpd="sng">
            <a:solidFill>
              <a:schemeClr val="tx1"/>
            </a:solidFill>
            <a:prstDash val="solid"/>
            <a:round/>
            <a:headEnd/>
            <a:tailEnd/>
          </a:ln>
        </p:spPr>
        <p:txBody>
          <a:bodyPr wrap="none">
            <a:spAutoFit/>
          </a:bodyPr>
          <a:lstStyle/>
          <a:p>
            <a:endParaRPr lang="en-US"/>
          </a:p>
        </p:txBody>
      </p:sp>
      <p:sp>
        <p:nvSpPr>
          <p:cNvPr id="33801" name="Text Box 32"/>
          <p:cNvSpPr txBox="1">
            <a:spLocks noChangeArrowheads="1"/>
          </p:cNvSpPr>
          <p:nvPr/>
        </p:nvSpPr>
        <p:spPr bwMode="auto">
          <a:xfrm>
            <a:off x="3348038" y="24209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lookat</a:t>
            </a:r>
          </a:p>
        </p:txBody>
      </p:sp>
      <p:sp>
        <p:nvSpPr>
          <p:cNvPr id="33802" name="Line 34"/>
          <p:cNvSpPr>
            <a:spLocks noChangeShapeType="1"/>
          </p:cNvSpPr>
          <p:nvPr/>
        </p:nvSpPr>
        <p:spPr bwMode="auto">
          <a:xfrm>
            <a:off x="3214688" y="2760663"/>
            <a:ext cx="431800"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3" name="Line 35"/>
          <p:cNvSpPr>
            <a:spLocks noChangeShapeType="1"/>
          </p:cNvSpPr>
          <p:nvPr/>
        </p:nvSpPr>
        <p:spPr bwMode="auto">
          <a:xfrm flipV="1">
            <a:off x="3213100" y="1897063"/>
            <a:ext cx="360363"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4" name="Text Box 36"/>
          <p:cNvSpPr txBox="1">
            <a:spLocks noChangeArrowheads="1"/>
          </p:cNvSpPr>
          <p:nvPr/>
        </p:nvSpPr>
        <p:spPr bwMode="auto">
          <a:xfrm>
            <a:off x="3708400" y="2997200"/>
            <a:ext cx="93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right</a:t>
            </a:r>
          </a:p>
        </p:txBody>
      </p:sp>
      <p:sp>
        <p:nvSpPr>
          <p:cNvPr id="33805" name="Text Box 37"/>
          <p:cNvSpPr txBox="1">
            <a:spLocks noChangeArrowheads="1"/>
          </p:cNvSpPr>
          <p:nvPr/>
        </p:nvSpPr>
        <p:spPr bwMode="auto">
          <a:xfrm>
            <a:off x="3573463" y="1536700"/>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up</a:t>
            </a:r>
          </a:p>
        </p:txBody>
      </p:sp>
      <p:sp>
        <p:nvSpPr>
          <p:cNvPr id="33806" name="Line 38"/>
          <p:cNvSpPr>
            <a:spLocks noChangeShapeType="1"/>
          </p:cNvSpPr>
          <p:nvPr/>
        </p:nvSpPr>
        <p:spPr bwMode="auto">
          <a:xfrm>
            <a:off x="981075" y="2689225"/>
            <a:ext cx="3086100" cy="14605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7" name="Freeform 39"/>
          <p:cNvSpPr>
            <a:spLocks/>
          </p:cNvSpPr>
          <p:nvPr/>
        </p:nvSpPr>
        <p:spPr bwMode="auto">
          <a:xfrm>
            <a:off x="3132138" y="3500438"/>
            <a:ext cx="288925" cy="576262"/>
          </a:xfrm>
          <a:custGeom>
            <a:avLst/>
            <a:gdLst>
              <a:gd name="T0" fmla="*/ 0 w 993"/>
              <a:gd name="T1" fmla="*/ 2147483647 h 2132"/>
              <a:gd name="T2" fmla="*/ 2147483647 w 993"/>
              <a:gd name="T3" fmla="*/ 2147483647 h 2132"/>
              <a:gd name="T4" fmla="*/ 2147483647 w 993"/>
              <a:gd name="T5" fmla="*/ 2147483647 h 2132"/>
              <a:gd name="T6" fmla="*/ 2147483647 w 993"/>
              <a:gd name="T7" fmla="*/ 0 h 2132"/>
              <a:gd name="T8" fmla="*/ 0 w 993"/>
              <a:gd name="T9" fmla="*/ 2147483647 h 2132"/>
              <a:gd name="T10" fmla="*/ 0 60000 65536"/>
              <a:gd name="T11" fmla="*/ 0 60000 65536"/>
              <a:gd name="T12" fmla="*/ 0 60000 65536"/>
              <a:gd name="T13" fmla="*/ 0 60000 65536"/>
              <a:gd name="T14" fmla="*/ 0 60000 65536"/>
              <a:gd name="T15" fmla="*/ 0 w 993"/>
              <a:gd name="T16" fmla="*/ 0 h 2132"/>
              <a:gd name="T17" fmla="*/ 993 w 993"/>
              <a:gd name="T18" fmla="*/ 2132 h 2132"/>
            </a:gdLst>
            <a:ahLst/>
            <a:cxnLst>
              <a:cxn ang="T10">
                <a:pos x="T0" y="T1"/>
              </a:cxn>
              <a:cxn ang="T11">
                <a:pos x="T2" y="T3"/>
              </a:cxn>
              <a:cxn ang="T12">
                <a:pos x="T4" y="T5"/>
              </a:cxn>
              <a:cxn ang="T13">
                <a:pos x="T6" y="T7"/>
              </a:cxn>
              <a:cxn ang="T14">
                <a:pos x="T8" y="T9"/>
              </a:cxn>
            </a:cxnLst>
            <a:rect l="T15" t="T16" r="T17" b="T18"/>
            <a:pathLst>
              <a:path w="993" h="2132">
                <a:moveTo>
                  <a:pt x="0" y="1111"/>
                </a:moveTo>
                <a:lnTo>
                  <a:pt x="540" y="2132"/>
                </a:lnTo>
                <a:lnTo>
                  <a:pt x="993" y="952"/>
                </a:lnTo>
                <a:lnTo>
                  <a:pt x="494" y="0"/>
                </a:lnTo>
                <a:lnTo>
                  <a:pt x="0" y="1111"/>
                </a:lnTo>
                <a:close/>
              </a:path>
            </a:pathLst>
          </a:custGeom>
          <a:solidFill>
            <a:schemeClr val="tx1">
              <a:lumMod val="85000"/>
              <a:lumOff val="15000"/>
              <a:alpha val="49019"/>
            </a:schemeClr>
          </a:solidFill>
          <a:ln w="12700" cap="flat" cmpd="sng">
            <a:solidFill>
              <a:schemeClr val="tx1"/>
            </a:solidFill>
            <a:prstDash val="solid"/>
            <a:round/>
            <a:headEnd/>
            <a:tailEnd/>
          </a:ln>
        </p:spPr>
        <p:txBody>
          <a:bodyPr>
            <a:spAutoFit/>
          </a:bodyPr>
          <a:lstStyle/>
          <a:p>
            <a:endParaRPr lang="en-US"/>
          </a:p>
        </p:txBody>
      </p:sp>
      <p:sp>
        <p:nvSpPr>
          <p:cNvPr id="33808" name="Text Box 40"/>
          <p:cNvSpPr txBox="1">
            <a:spLocks noChangeArrowheads="1"/>
          </p:cNvSpPr>
          <p:nvPr/>
        </p:nvSpPr>
        <p:spPr bwMode="auto">
          <a:xfrm>
            <a:off x="323850" y="5084763"/>
            <a:ext cx="8820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a:t>p</a:t>
            </a:r>
            <a:r>
              <a:rPr lang="en-US" altLang="en-US" sz="2800" dirty="0"/>
              <a:t> = </a:t>
            </a:r>
            <a:r>
              <a:rPr lang="en-US" altLang="en-US" sz="2800" b="1" dirty="0" err="1"/>
              <a:t>lookat</a:t>
            </a:r>
            <a:r>
              <a:rPr lang="en-US" altLang="en-US" sz="2800" dirty="0"/>
              <a:t> + </a:t>
            </a:r>
            <a:r>
              <a:rPr lang="hu-HU" altLang="en-US" sz="2800" dirty="0">
                <a:sym typeface="Symbol" pitchFamily="18" charset="2"/>
              </a:rPr>
              <a:t></a:t>
            </a:r>
            <a:r>
              <a:rPr lang="hu-HU" altLang="en-US" sz="2800" i="1" dirty="0">
                <a:sym typeface="Symbol" pitchFamily="18" charset="2"/>
              </a:rPr>
              <a:t></a:t>
            </a:r>
            <a:r>
              <a:rPr lang="en-US" altLang="en-US" sz="2800" b="1" dirty="0"/>
              <a:t>right </a:t>
            </a:r>
            <a:r>
              <a:rPr lang="en-US" altLang="en-US" sz="2800" dirty="0"/>
              <a:t>+ </a:t>
            </a:r>
            <a:r>
              <a:rPr lang="hu-HU" altLang="en-US" sz="2800" dirty="0">
                <a:sym typeface="Symbol" pitchFamily="18" charset="2"/>
              </a:rPr>
              <a:t></a:t>
            </a:r>
            <a:r>
              <a:rPr lang="hu-HU" altLang="en-US" sz="2800" i="1" dirty="0">
                <a:sym typeface="Symbol" pitchFamily="18" charset="2"/>
              </a:rPr>
              <a:t></a:t>
            </a:r>
            <a:r>
              <a:rPr lang="en-US" altLang="en-US" sz="2800" b="1" dirty="0"/>
              <a:t>up</a:t>
            </a:r>
            <a:r>
              <a:rPr lang="en-US" altLang="en-US" sz="2800" dirty="0"/>
              <a:t>, </a:t>
            </a:r>
            <a:r>
              <a:rPr lang="hu-HU" altLang="en-US" sz="2800" dirty="0"/>
              <a:t>            </a:t>
            </a:r>
            <a:r>
              <a:rPr lang="hu-HU" altLang="en-US" sz="2800" dirty="0">
                <a:sym typeface="Symbol" pitchFamily="18" charset="2"/>
              </a:rPr>
              <a:t></a:t>
            </a:r>
            <a:r>
              <a:rPr lang="en-US" altLang="en-US" sz="2800" dirty="0">
                <a:sym typeface="Symbol" pitchFamily="18" charset="2"/>
              </a:rPr>
              <a:t>, </a:t>
            </a:r>
            <a:r>
              <a:rPr lang="hu-HU" altLang="en-US" sz="2800" dirty="0">
                <a:sym typeface="Symbol" pitchFamily="18" charset="2"/>
              </a:rPr>
              <a:t></a:t>
            </a:r>
            <a:r>
              <a:rPr lang="en-US" altLang="en-US" sz="2800" i="1" dirty="0">
                <a:sym typeface="Symbol" pitchFamily="18" charset="2"/>
              </a:rPr>
              <a:t> </a:t>
            </a:r>
            <a:r>
              <a:rPr lang="en-US" altLang="en-US" sz="2800" dirty="0">
                <a:sym typeface="Symbol" pitchFamily="18" charset="2"/>
              </a:rPr>
              <a:t>in [</a:t>
            </a:r>
            <a:r>
              <a:rPr lang="hu-HU" altLang="en-US" sz="2800" dirty="0">
                <a:sym typeface="Symbol" pitchFamily="18" charset="2"/>
              </a:rPr>
              <a:t>-1</a:t>
            </a:r>
            <a:r>
              <a:rPr lang="en-US" altLang="en-US" sz="2800" dirty="0">
                <a:sym typeface="Symbol" pitchFamily="18" charset="2"/>
              </a:rPr>
              <a:t>,1]</a:t>
            </a:r>
            <a:endParaRPr lang="en-US" altLang="en-US" sz="2800" dirty="0"/>
          </a:p>
          <a:p>
            <a:r>
              <a:rPr lang="en-US" altLang="en-US" sz="2800" b="1" dirty="0"/>
              <a:t>   </a:t>
            </a:r>
            <a:r>
              <a:rPr lang="en-US" altLang="en-US" sz="2800" dirty="0"/>
              <a:t>=</a:t>
            </a:r>
            <a:r>
              <a:rPr lang="en-US" altLang="en-US" sz="2800" b="1" dirty="0"/>
              <a:t> </a:t>
            </a:r>
            <a:r>
              <a:rPr lang="en-US" altLang="en-US" sz="2800" b="1" dirty="0" err="1"/>
              <a:t>lookat</a:t>
            </a:r>
            <a:r>
              <a:rPr lang="en-US" altLang="en-US" sz="2800" dirty="0"/>
              <a:t> + </a:t>
            </a:r>
            <a:r>
              <a:rPr lang="hu-HU" altLang="en-US" sz="2800" dirty="0"/>
              <a:t>(</a:t>
            </a:r>
            <a:r>
              <a:rPr lang="hu-HU" altLang="en-US" sz="2800" dirty="0" smtClean="0"/>
              <a:t>2</a:t>
            </a:r>
            <a:r>
              <a:rPr lang="en-US" altLang="en-US" sz="2800" dirty="0" smtClean="0"/>
              <a:t>(</a:t>
            </a:r>
            <a:r>
              <a:rPr lang="hu-HU" altLang="en-US" sz="2800" i="1" dirty="0" smtClean="0">
                <a:sym typeface="Symbol" pitchFamily="18" charset="2"/>
              </a:rPr>
              <a:t>X</a:t>
            </a:r>
            <a:r>
              <a:rPr lang="en-US" altLang="en-US" sz="2800" dirty="0" smtClean="0">
                <a:sym typeface="Symbol" pitchFamily="18" charset="2"/>
              </a:rPr>
              <a:t>+0.5)</a:t>
            </a:r>
            <a:r>
              <a:rPr lang="hu-HU" altLang="en-US" sz="2800" i="1" dirty="0" smtClean="0">
                <a:sym typeface="Symbol" pitchFamily="18" charset="2"/>
              </a:rPr>
              <a:t>/XM</a:t>
            </a:r>
            <a:r>
              <a:rPr lang="hu-HU" altLang="en-US" sz="2800" dirty="0" smtClean="0">
                <a:sym typeface="Symbol" pitchFamily="18" charset="2"/>
              </a:rPr>
              <a:t>-1</a:t>
            </a:r>
            <a:r>
              <a:rPr lang="hu-HU" altLang="en-US" sz="2800" dirty="0">
                <a:sym typeface="Symbol" pitchFamily="18" charset="2"/>
              </a:rPr>
              <a:t>)</a:t>
            </a:r>
            <a:r>
              <a:rPr lang="hu-HU" altLang="en-US" sz="2800" i="1" dirty="0">
                <a:sym typeface="Symbol" pitchFamily="18" charset="2"/>
              </a:rPr>
              <a:t></a:t>
            </a:r>
            <a:r>
              <a:rPr lang="en-US" altLang="en-US" sz="2800" b="1" dirty="0"/>
              <a:t>right </a:t>
            </a:r>
            <a:r>
              <a:rPr lang="en-US" altLang="en-US" sz="2800" dirty="0"/>
              <a:t>+ </a:t>
            </a:r>
            <a:r>
              <a:rPr lang="hu-HU" altLang="en-US" sz="2800" dirty="0"/>
              <a:t>(</a:t>
            </a:r>
            <a:r>
              <a:rPr lang="hu-HU" altLang="en-US" sz="2800" dirty="0" smtClean="0"/>
              <a:t>2</a:t>
            </a:r>
            <a:r>
              <a:rPr lang="en-US" altLang="en-US" sz="2800" dirty="0" smtClean="0"/>
              <a:t>(</a:t>
            </a:r>
            <a:r>
              <a:rPr lang="hu-HU" altLang="en-US" sz="2800" i="1" dirty="0" smtClean="0">
                <a:sym typeface="Symbol" pitchFamily="18" charset="2"/>
              </a:rPr>
              <a:t>Y</a:t>
            </a:r>
            <a:r>
              <a:rPr lang="en-US" altLang="en-US" sz="2800" dirty="0" smtClean="0">
                <a:sym typeface="Symbol" pitchFamily="18" charset="2"/>
              </a:rPr>
              <a:t>+0.5)</a:t>
            </a:r>
            <a:r>
              <a:rPr lang="hu-HU" altLang="en-US" sz="2800" i="1" dirty="0" smtClean="0">
                <a:sym typeface="Symbol" pitchFamily="18" charset="2"/>
              </a:rPr>
              <a:t>/YM</a:t>
            </a:r>
            <a:r>
              <a:rPr lang="hu-HU" altLang="en-US" sz="2800" dirty="0" smtClean="0">
                <a:sym typeface="Symbol" pitchFamily="18" charset="2"/>
              </a:rPr>
              <a:t>-1</a:t>
            </a:r>
            <a:r>
              <a:rPr lang="hu-HU" altLang="en-US" sz="2800" dirty="0">
                <a:sym typeface="Symbol" pitchFamily="18" charset="2"/>
              </a:rPr>
              <a:t>)</a:t>
            </a:r>
            <a:r>
              <a:rPr lang="hu-HU" altLang="en-US" sz="2800" i="1" dirty="0">
                <a:sym typeface="Symbol" pitchFamily="18" charset="2"/>
              </a:rPr>
              <a:t></a:t>
            </a:r>
            <a:r>
              <a:rPr lang="en-US" altLang="en-US" sz="2800" b="1" dirty="0"/>
              <a:t>up</a:t>
            </a:r>
          </a:p>
          <a:p>
            <a:endParaRPr lang="en-US" altLang="en-US" sz="1600" b="1" dirty="0"/>
          </a:p>
          <a:p>
            <a:r>
              <a:rPr lang="en-US" altLang="en-US" sz="2800" b="1" dirty="0" smtClean="0"/>
              <a:t>Ray</a:t>
            </a:r>
            <a:r>
              <a:rPr lang="hu-HU" altLang="en-US" sz="2800" b="1" dirty="0" smtClean="0"/>
              <a:t>: start </a:t>
            </a:r>
            <a:r>
              <a:rPr lang="en-US" altLang="en-US" sz="2800" b="1" dirty="0" smtClean="0"/>
              <a:t>= eye,  </a:t>
            </a:r>
            <a:r>
              <a:rPr lang="en-US" altLang="en-US" sz="2800" b="1" dirty="0" err="1"/>
              <a:t>dir</a:t>
            </a:r>
            <a:r>
              <a:rPr lang="en-US" altLang="en-US" sz="2800" b="1" dirty="0"/>
              <a:t> </a:t>
            </a:r>
            <a:r>
              <a:rPr lang="en-US" altLang="en-US" sz="2800" dirty="0"/>
              <a:t>=</a:t>
            </a:r>
            <a:r>
              <a:rPr lang="en-US" altLang="en-US" sz="2800" b="1" dirty="0"/>
              <a:t>p – </a:t>
            </a:r>
            <a:r>
              <a:rPr lang="en-US" altLang="en-US" sz="2800" b="1" dirty="0" smtClean="0"/>
              <a:t>eye</a:t>
            </a:r>
            <a:endParaRPr lang="en-US" altLang="en-US" sz="2800" b="1" dirty="0"/>
          </a:p>
        </p:txBody>
      </p:sp>
      <p:sp>
        <p:nvSpPr>
          <p:cNvPr id="33809" name="Rectangle 41"/>
          <p:cNvSpPr>
            <a:spLocks noChangeArrowheads="1"/>
          </p:cNvSpPr>
          <p:nvPr/>
        </p:nvSpPr>
        <p:spPr bwMode="auto">
          <a:xfrm>
            <a:off x="2843213" y="36449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t>p</a:t>
            </a:r>
          </a:p>
        </p:txBody>
      </p:sp>
      <p:sp>
        <p:nvSpPr>
          <p:cNvPr id="33810" name="Oval 33"/>
          <p:cNvSpPr>
            <a:spLocks noChangeArrowheads="1"/>
          </p:cNvSpPr>
          <p:nvPr/>
        </p:nvSpPr>
        <p:spPr bwMode="auto">
          <a:xfrm>
            <a:off x="3141663" y="2689225"/>
            <a:ext cx="144462" cy="144463"/>
          </a:xfrm>
          <a:prstGeom prst="ellipse">
            <a:avLst/>
          </a:prstGeom>
          <a:solidFill>
            <a:schemeClr val="accent1"/>
          </a:solidFill>
          <a:ln w="12700" algn="ctr">
            <a:solidFill>
              <a:schemeClr val="tx1"/>
            </a:solidFill>
            <a:round/>
            <a:headEnd/>
            <a:tailEnd/>
          </a:ln>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33811" name="Picture 23" descr="spier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126841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Rectangle 24"/>
          <p:cNvSpPr>
            <a:spLocks noChangeArrowheads="1"/>
          </p:cNvSpPr>
          <p:nvPr/>
        </p:nvSpPr>
        <p:spPr bwMode="auto">
          <a:xfrm>
            <a:off x="6489700" y="3402013"/>
            <a:ext cx="152400" cy="152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813" name="Line 3"/>
          <p:cNvSpPr>
            <a:spLocks noChangeShapeType="1"/>
          </p:cNvSpPr>
          <p:nvPr/>
        </p:nvSpPr>
        <p:spPr bwMode="auto">
          <a:xfrm flipH="1" flipV="1">
            <a:off x="5643563" y="3211513"/>
            <a:ext cx="1587" cy="8747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4"/>
          <p:cNvSpPr>
            <a:spLocks noChangeShapeType="1"/>
          </p:cNvSpPr>
          <p:nvPr/>
        </p:nvSpPr>
        <p:spPr bwMode="auto">
          <a:xfrm flipV="1">
            <a:off x="5651500" y="4076700"/>
            <a:ext cx="784225"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Téglalap 55"/>
          <p:cNvSpPr>
            <a:spLocks noChangeArrowheads="1"/>
          </p:cNvSpPr>
          <p:nvPr/>
        </p:nvSpPr>
        <p:spPr bwMode="auto">
          <a:xfrm>
            <a:off x="6010275" y="4076700"/>
            <a:ext cx="37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X</a:t>
            </a:r>
            <a:endParaRPr lang="hu-HU" altLang="en-US"/>
          </a:p>
        </p:txBody>
      </p:sp>
      <p:sp>
        <p:nvSpPr>
          <p:cNvPr id="33816" name="Téglalap 56"/>
          <p:cNvSpPr>
            <a:spLocks noChangeArrowheads="1"/>
          </p:cNvSpPr>
          <p:nvPr/>
        </p:nvSpPr>
        <p:spPr bwMode="auto">
          <a:xfrm>
            <a:off x="5291138" y="29956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Y</a:t>
            </a:r>
            <a:endParaRPr lang="hu-HU" altLang="en-US"/>
          </a:p>
        </p:txBody>
      </p:sp>
      <p:sp>
        <p:nvSpPr>
          <p:cNvPr id="33817" name="Téglalap 57"/>
          <p:cNvSpPr>
            <a:spLocks noChangeArrowheads="1"/>
          </p:cNvSpPr>
          <p:nvPr/>
        </p:nvSpPr>
        <p:spPr bwMode="auto">
          <a:xfrm>
            <a:off x="8047038" y="4086225"/>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smtClean="0">
                <a:sym typeface="Symbol" pitchFamily="18" charset="2"/>
              </a:rPr>
              <a:t>XM-</a:t>
            </a:r>
            <a:r>
              <a:rPr lang="hu-HU" altLang="en-US" dirty="0" smtClean="0">
                <a:sym typeface="Symbol" pitchFamily="18" charset="2"/>
              </a:rPr>
              <a:t>1</a:t>
            </a:r>
            <a:endParaRPr lang="hu-HU" altLang="en-US" dirty="0"/>
          </a:p>
        </p:txBody>
      </p:sp>
      <p:sp>
        <p:nvSpPr>
          <p:cNvPr id="33818" name="Téglalap 58"/>
          <p:cNvSpPr>
            <a:spLocks noChangeArrowheads="1"/>
          </p:cNvSpPr>
          <p:nvPr/>
        </p:nvSpPr>
        <p:spPr bwMode="auto">
          <a:xfrm>
            <a:off x="4768850" y="119538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smtClean="0">
                <a:sym typeface="Symbol" pitchFamily="18" charset="2"/>
              </a:rPr>
              <a:t>YM-</a:t>
            </a:r>
            <a:r>
              <a:rPr lang="hu-HU" altLang="en-US" dirty="0" smtClean="0">
                <a:sym typeface="Symbol" pitchFamily="18" charset="2"/>
              </a:rPr>
              <a:t>1</a:t>
            </a:r>
            <a:endParaRPr lang="hu-HU" altLang="en-US" dirty="0"/>
          </a:p>
        </p:txBody>
      </p:sp>
      <p:sp>
        <p:nvSpPr>
          <p:cNvPr id="33819" name="Rectangle 41"/>
          <p:cNvSpPr>
            <a:spLocks noChangeArrowheads="1"/>
          </p:cNvSpPr>
          <p:nvPr/>
        </p:nvSpPr>
        <p:spPr bwMode="auto">
          <a:xfrm>
            <a:off x="6299200" y="3429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t>p</a:t>
            </a:r>
          </a:p>
        </p:txBody>
      </p:sp>
      <p:sp>
        <p:nvSpPr>
          <p:cNvPr id="33820" name="Line 38"/>
          <p:cNvSpPr>
            <a:spLocks noChangeShapeType="1"/>
          </p:cNvSpPr>
          <p:nvPr/>
        </p:nvSpPr>
        <p:spPr bwMode="auto">
          <a:xfrm>
            <a:off x="971550" y="2708275"/>
            <a:ext cx="2160588" cy="73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2" name="Téglalap feliratnak 40"/>
          <p:cNvSpPr>
            <a:spLocks noChangeArrowheads="1"/>
          </p:cNvSpPr>
          <p:nvPr/>
        </p:nvSpPr>
        <p:spPr bwMode="auto">
          <a:xfrm>
            <a:off x="5148263" y="4652963"/>
            <a:ext cx="3527425" cy="431800"/>
          </a:xfrm>
          <a:prstGeom prst="wedgeRectCallout">
            <a:avLst>
              <a:gd name="adj1" fmla="val -26375"/>
              <a:gd name="adj2" fmla="val 7344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a:t>Normaliz</a:t>
            </a:r>
            <a:r>
              <a:rPr lang="hu-HU" altLang="en-US" sz="2000"/>
              <a:t>ált eszköz koordináták</a:t>
            </a:r>
          </a:p>
        </p:txBody>
      </p:sp>
      <p:cxnSp>
        <p:nvCxnSpPr>
          <p:cNvPr id="33823" name="Egyenes összekötő 42"/>
          <p:cNvCxnSpPr>
            <a:cxnSpLocks noChangeShapeType="1"/>
          </p:cNvCxnSpPr>
          <p:nvPr/>
        </p:nvCxnSpPr>
        <p:spPr bwMode="auto">
          <a:xfrm flipV="1">
            <a:off x="971550" y="1916113"/>
            <a:ext cx="2592388" cy="792162"/>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33824" name="Text Box 36"/>
          <p:cNvSpPr txBox="1">
            <a:spLocks noChangeArrowheads="1"/>
          </p:cNvSpPr>
          <p:nvPr/>
        </p:nvSpPr>
        <p:spPr bwMode="auto">
          <a:xfrm>
            <a:off x="1187450" y="1628775"/>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t>fov/2</a:t>
            </a:r>
          </a:p>
        </p:txBody>
      </p:sp>
      <p:cxnSp>
        <p:nvCxnSpPr>
          <p:cNvPr id="33825" name="Egyenes összekötő nyíllal 45"/>
          <p:cNvCxnSpPr>
            <a:cxnSpLocks noChangeShapeType="1"/>
          </p:cNvCxnSpPr>
          <p:nvPr/>
        </p:nvCxnSpPr>
        <p:spPr bwMode="auto">
          <a:xfrm>
            <a:off x="1547813" y="2060575"/>
            <a:ext cx="215900" cy="5762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44" name="Csoportba foglalás 135"/>
          <p:cNvGrpSpPr>
            <a:grpSpLocks/>
          </p:cNvGrpSpPr>
          <p:nvPr/>
        </p:nvGrpSpPr>
        <p:grpSpPr bwMode="auto">
          <a:xfrm rot="907090">
            <a:off x="112486" y="2177966"/>
            <a:ext cx="833438" cy="820737"/>
            <a:chOff x="4933950" y="1860550"/>
            <a:chExt cx="833438" cy="820738"/>
          </a:xfrm>
        </p:grpSpPr>
        <p:sp>
          <p:nvSpPr>
            <p:cNvPr id="4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738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Rectangle 3"/>
          <p:cNvSpPr>
            <a:spLocks noChangeArrowheads="1"/>
          </p:cNvSpPr>
          <p:nvPr/>
        </p:nvSpPr>
        <p:spPr bwMode="auto">
          <a:xfrm>
            <a:off x="179512" y="2722513"/>
            <a:ext cx="8621471" cy="4090863"/>
          </a:xfrm>
          <a:prstGeom prst="rect">
            <a:avLst/>
          </a:prstGeom>
          <a:solidFill>
            <a:schemeClr val="accent6">
              <a:lumMod val="20000"/>
              <a:lumOff val="80000"/>
            </a:schemeClr>
          </a:solidFill>
          <a:ln w="12700">
            <a:solidFill>
              <a:schemeClr val="tx1"/>
            </a:solidFill>
            <a:miter lim="800000"/>
            <a:headEnd/>
            <a:tailEnd/>
          </a:ln>
        </p:spPr>
        <p:txBody>
          <a:bodyPr wrap="square" lIns="90488" tIns="44450" rIns="90488" bIns="44450">
            <a:spAutoFit/>
          </a:bodyPr>
          <a:lstStyle/>
          <a:p>
            <a:pPr>
              <a:defRPr/>
            </a:pPr>
            <a:r>
              <a:rPr lang="hu-HU" sz="2000" b="1" dirty="0" err="1" smtClean="0">
                <a:latin typeface="Courier New" pitchFamily="49" charset="0"/>
                <a:cs typeface="Courier New" pitchFamily="49" charset="0"/>
              </a:rPr>
              <a:t>vec</a:t>
            </a:r>
            <a:r>
              <a:rPr lang="en-US" sz="2000" b="1" dirty="0" smtClean="0">
                <a:latin typeface="Courier New" pitchFamily="49" charset="0"/>
                <a:cs typeface="Courier New" pitchFamily="49" charset="0"/>
              </a:rPr>
              <a:t>3 </a:t>
            </a:r>
            <a:r>
              <a:rPr lang="en-US" sz="2000" b="1" dirty="0">
                <a:solidFill>
                  <a:srgbClr val="C00000"/>
                </a:solidFill>
                <a:latin typeface="Courier New" pitchFamily="49" charset="0"/>
                <a:cs typeface="Courier New" pitchFamily="49" charset="0"/>
              </a:rPr>
              <a:t>trace</a:t>
            </a:r>
            <a:r>
              <a:rPr lang="en-US" sz="2000" b="1" dirty="0">
                <a:latin typeface="Courier New" pitchFamily="49" charset="0"/>
                <a:cs typeface="Courier New" pitchFamily="49" charset="0"/>
              </a:rPr>
              <a:t>(Ray ray)</a:t>
            </a:r>
            <a:r>
              <a:rPr lang="hu-HU" sz="2000" b="1" dirty="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Hit </a:t>
            </a:r>
            <a:r>
              <a:rPr lang="en-US" sz="2000" b="1" dirty="0" err="1">
                <a:solidFill>
                  <a:srgbClr val="C00000"/>
                </a:solidFill>
                <a:latin typeface="Courier New" pitchFamily="49" charset="0"/>
                <a:cs typeface="Courier New" pitchFamily="49" charset="0"/>
              </a:rPr>
              <a:t>hit</a:t>
            </a:r>
            <a:r>
              <a:rPr lang="en-US" sz="2000" b="1" dirty="0">
                <a:solidFill>
                  <a:srgbClr val="C00000"/>
                </a:solidFill>
                <a:latin typeface="Courier New" pitchFamily="49" charset="0"/>
                <a:cs typeface="Courier New" pitchFamily="49" charset="0"/>
              </a:rPr>
              <a:t> = </a:t>
            </a:r>
            <a:r>
              <a:rPr lang="en-US" sz="2000" b="1" dirty="0" err="1">
                <a:solidFill>
                  <a:srgbClr val="C00000"/>
                </a:solidFill>
                <a:latin typeface="Courier New" pitchFamily="49" charset="0"/>
                <a:cs typeface="Courier New" pitchFamily="49" charset="0"/>
              </a:rPr>
              <a:t>firstIntersect</a:t>
            </a:r>
            <a:r>
              <a:rPr lang="en-US" sz="2000" b="1" dirty="0">
                <a:latin typeface="Courier New" pitchFamily="49" charset="0"/>
                <a:cs typeface="Courier New" pitchFamily="49" charset="0"/>
              </a:rPr>
              <a:t>(ray);</a:t>
            </a:r>
            <a:endParaRPr lang="hu-HU" sz="2000" dirty="0"/>
          </a:p>
          <a:p>
            <a:pPr>
              <a:defRPr/>
            </a:pP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a:t>
            </a:r>
            <a:r>
              <a:rPr lang="en-US" sz="2000" b="1" dirty="0" smtClean="0">
                <a:solidFill>
                  <a:srgbClr val="C00000"/>
                </a:solidFill>
                <a:latin typeface="Courier New" pitchFamily="49" charset="0"/>
                <a:cs typeface="Courier New" pitchFamily="49" charset="0"/>
              </a:rPr>
              <a:t>hit.t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&lt; 0)</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return </a:t>
            </a:r>
            <a:r>
              <a:rPr lang="hu-HU" sz="2000" i="1" dirty="0">
                <a:cs typeface="Times New Roman" panose="02020603050405020304" pitchFamily="18" charset="0"/>
              </a:rPr>
              <a:t>L</a:t>
            </a:r>
            <a:r>
              <a:rPr lang="hu-HU" sz="2000" baseline="-25000" dirty="0">
                <a:cs typeface="Times New Roman" panose="02020603050405020304" pitchFamily="18" charset="0"/>
              </a:rPr>
              <a:t>a</a:t>
            </a:r>
            <a:r>
              <a:rPr lang="en-US" sz="2000" b="1" dirty="0">
                <a:latin typeface="Courier New" pitchFamily="49" charset="0"/>
                <a:cs typeface="Courier New" pitchFamily="49" charset="0"/>
              </a:rPr>
              <a:t>;</a:t>
            </a:r>
            <a:r>
              <a:rPr lang="hu-HU" sz="2000" b="1" dirty="0">
                <a:latin typeface="Courier New" pitchFamily="49" charset="0"/>
                <a:cs typeface="Courier New" pitchFamily="49" charset="0"/>
              </a:rPr>
              <a:t> </a:t>
            </a:r>
            <a:r>
              <a:rPr lang="en-US" sz="2000" dirty="0">
                <a:latin typeface="+mn-lt"/>
                <a:cs typeface="Courier New" pitchFamily="49" charset="0"/>
              </a:rPr>
              <a:t>// </a:t>
            </a:r>
            <a:r>
              <a:rPr lang="en-US" sz="2000" dirty="0" smtClean="0">
                <a:latin typeface="+mn-lt"/>
                <a:cs typeface="Courier New" pitchFamily="49" charset="0"/>
              </a:rPr>
              <a:t>nothing</a:t>
            </a:r>
            <a:endParaRPr lang="hu-HU" sz="700" b="1" dirty="0">
              <a:solidFill>
                <a:srgbClr val="00B050"/>
              </a:solidFill>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r>
              <a:rPr lang="hu-HU" sz="2000" b="1" dirty="0" smtClean="0">
                <a:latin typeface="Courier New" pitchFamily="49" charset="0"/>
                <a:cs typeface="Courier New" pitchFamily="49" charset="0"/>
              </a:rPr>
              <a:t>r</a:t>
            </a:r>
            <a:r>
              <a:rPr lang="hu-HU" altLang="en-US" sz="2000" i="1" baseline="-25000" dirty="0" smtClean="0"/>
              <a:t> </a:t>
            </a:r>
            <a:r>
              <a:rPr lang="hu-HU" altLang="en-US" sz="2000" i="1" dirty="0" smtClean="0"/>
              <a:t>, </a:t>
            </a:r>
            <a:r>
              <a:rPr lang="hu-HU" sz="2000" b="1" dirty="0" smtClean="0">
                <a:latin typeface="Courier New" pitchFamily="49" charset="0"/>
                <a:cs typeface="Courier New" pitchFamily="49" charset="0"/>
              </a:rPr>
              <a:t>N</a:t>
            </a:r>
            <a:r>
              <a:rPr lang="hu-HU" altLang="en-US" sz="2000" i="1" baseline="-25000" dirty="0"/>
              <a:t> </a:t>
            </a:r>
            <a:r>
              <a:rPr lang="hu-HU" altLang="en-US" sz="2000" i="1" dirty="0" smtClean="0"/>
              <a:t>,</a:t>
            </a:r>
            <a:r>
              <a:rPr lang="hu-HU" altLang="en-US" sz="1050" b="1" dirty="0">
                <a:latin typeface="Courier New" pitchFamily="49" charset="0"/>
                <a:cs typeface="Courier New" pitchFamily="49" charset="0"/>
              </a:rPr>
              <a:t> </a:t>
            </a:r>
            <a:r>
              <a:rPr lang="en-US" sz="2000" i="1" dirty="0" smtClean="0">
                <a:cs typeface="Times New Roman" panose="02020603050405020304" pitchFamily="18" charset="0"/>
              </a:rPr>
              <a:t>k</a:t>
            </a:r>
            <a:r>
              <a:rPr lang="hu-HU" sz="2000" baseline="-25000" dirty="0" smtClean="0">
                <a:cs typeface="Times New Roman" panose="02020603050405020304" pitchFamily="18" charset="0"/>
              </a:rPr>
              <a:t>a </a:t>
            </a:r>
            <a:r>
              <a:rPr lang="hu-HU" altLang="en-US" sz="2000" i="1" dirty="0" smtClean="0"/>
              <a:t>, </a:t>
            </a:r>
            <a:r>
              <a:rPr lang="en-GB" altLang="en-US" sz="2000" i="1" dirty="0" err="1" smtClean="0"/>
              <a:t>k</a:t>
            </a:r>
            <a:r>
              <a:rPr lang="en-GB" altLang="en-US" sz="2000" i="1" baseline="-25000" dirty="0" err="1" smtClean="0"/>
              <a:t>d</a:t>
            </a:r>
            <a:r>
              <a:rPr lang="hu-HU" altLang="en-US" sz="2000" i="1" baseline="-25000" dirty="0" smtClean="0"/>
              <a:t> </a:t>
            </a:r>
            <a:r>
              <a:rPr lang="hu-HU" altLang="en-US" sz="2000" i="1" dirty="0" smtClean="0"/>
              <a:t>, </a:t>
            </a:r>
            <a:r>
              <a:rPr lang="en-GB" altLang="en-US" sz="2000" i="1" dirty="0" err="1" smtClean="0"/>
              <a:t>k</a:t>
            </a:r>
            <a:r>
              <a:rPr lang="en-GB" altLang="en-US" sz="2000" i="1" baseline="-25000" dirty="0" err="1" smtClean="0"/>
              <a:t>s</a:t>
            </a:r>
            <a:r>
              <a:rPr lang="hu-HU" altLang="en-US" sz="2000" i="1" dirty="0"/>
              <a:t> </a:t>
            </a:r>
            <a:r>
              <a:rPr lang="hu-HU" altLang="en-US" sz="2000" i="1" dirty="0" smtClean="0"/>
              <a:t>, </a:t>
            </a:r>
            <a:r>
              <a:rPr lang="hu-HU" altLang="en-US" sz="2000" i="1" dirty="0" err="1" smtClean="0"/>
              <a:t>shine</a:t>
            </a:r>
            <a:r>
              <a:rPr lang="en-US" altLang="en-US" sz="2000" dirty="0" smtClean="0"/>
              <a:t>] </a:t>
            </a:r>
            <a:r>
              <a:rPr lang="en-US" altLang="en-US" sz="2000" dirty="0" smtClean="0">
                <a:sym typeface="Symbol"/>
              </a:rPr>
              <a:t></a:t>
            </a:r>
            <a:r>
              <a:rPr lang="en-US" altLang="en-US" sz="2000" dirty="0" smtClean="0"/>
              <a:t> </a:t>
            </a:r>
            <a:r>
              <a:rPr lang="en-US" altLang="en-US" sz="2000" b="1" dirty="0" smtClean="0">
                <a:latin typeface="Courier New" panose="02070309020205020404" pitchFamily="49" charset="0"/>
                <a:cs typeface="Courier New" panose="02070309020205020404" pitchFamily="49" charset="0"/>
              </a:rPr>
              <a:t>hit</a:t>
            </a:r>
            <a:r>
              <a:rPr lang="en-US" altLang="en-US" sz="2000" dirty="0" smtClean="0">
                <a:latin typeface="Courier New" panose="02070309020205020404" pitchFamily="49" charset="0"/>
                <a:cs typeface="Courier New" panose="02070309020205020404" pitchFamily="49" charset="0"/>
              </a:rPr>
              <a:t>;</a:t>
            </a:r>
            <a:endParaRPr lang="hu-HU" sz="2000" b="1" dirty="0" smtClean="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hu-HU" sz="2000" b="1" dirty="0" err="1" smtClean="0">
                <a:latin typeface="Courier New" pitchFamily="49" charset="0"/>
                <a:cs typeface="Courier New" pitchFamily="49" charset="0"/>
              </a:rPr>
              <a:t>vec</a:t>
            </a:r>
            <a:r>
              <a:rPr lang="en-US" sz="2000" b="1" dirty="0" smtClean="0">
                <a:latin typeface="Courier New" pitchFamily="49" charset="0"/>
                <a:cs typeface="Courier New" pitchFamily="49" charset="0"/>
              </a:rPr>
              <a:t>3 </a:t>
            </a:r>
            <a:r>
              <a:rPr lang="hu-HU" sz="2000" b="1" dirty="0" smtClean="0">
                <a:latin typeface="Courier New" pitchFamily="49" charset="0"/>
                <a:cs typeface="Courier New" pitchFamily="49" charset="0"/>
              </a:rPr>
              <a:t>out</a:t>
            </a:r>
            <a:r>
              <a:rPr lang="en-US" sz="2000" b="1" dirty="0" smtClean="0">
                <a:latin typeface="Courier New" pitchFamily="49" charset="0"/>
                <a:cs typeface="Courier New" pitchFamily="49" charset="0"/>
              </a:rPr>
              <a:t>Rad</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i="1" dirty="0" smtClean="0">
                <a:cs typeface="Times New Roman" panose="02020603050405020304" pitchFamily="18" charset="0"/>
              </a:rPr>
              <a:t>k</a:t>
            </a:r>
            <a:r>
              <a:rPr lang="hu-HU" sz="2000" baseline="-25000" dirty="0" smtClean="0">
                <a:cs typeface="Times New Roman" panose="02020603050405020304" pitchFamily="18" charset="0"/>
              </a:rPr>
              <a:t>a</a:t>
            </a:r>
            <a:r>
              <a:rPr lang="hu-HU" sz="2000" b="1" i="1" dirty="0" smtClean="0">
                <a:cs typeface="Times New Roman" panose="02020603050405020304" pitchFamily="18" charset="0"/>
              </a:rPr>
              <a:t> </a:t>
            </a:r>
            <a:r>
              <a:rPr lang="en-US" sz="2000" b="1" dirty="0" smtClean="0">
                <a:latin typeface="Courier New" pitchFamily="49" charset="0"/>
                <a:cs typeface="Courier New" pitchFamily="49" charset="0"/>
              </a:rPr>
              <a:t>*</a:t>
            </a:r>
            <a:r>
              <a:rPr lang="hu-HU" sz="2000" i="1" dirty="0" smtClean="0">
                <a:cs typeface="Times New Roman" panose="02020603050405020304" pitchFamily="18" charset="0"/>
              </a:rPr>
              <a:t> L</a:t>
            </a:r>
            <a:r>
              <a:rPr lang="hu-HU" sz="2000" baseline="-25000" dirty="0" smtClean="0">
                <a:cs typeface="Times New Roman" panose="02020603050405020304" pitchFamily="18" charset="0"/>
              </a:rPr>
              <a:t>a</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for(</a:t>
            </a:r>
            <a:r>
              <a:rPr lang="hu-HU" sz="2000" b="1" dirty="0" err="1">
                <a:solidFill>
                  <a:srgbClr val="00B050"/>
                </a:solidFill>
                <a:latin typeface="Courier New" pitchFamily="49" charset="0"/>
                <a:cs typeface="Courier New" pitchFamily="49" charset="0"/>
              </a:rPr>
              <a:t>each</a:t>
            </a:r>
            <a:r>
              <a:rPr lang="hu-HU" sz="2000" b="1" dirty="0">
                <a:solidFill>
                  <a:srgbClr val="00B050"/>
                </a:solidFill>
                <a:latin typeface="Courier New" pitchFamily="49" charset="0"/>
                <a:cs typeface="Courier New" pitchFamily="49" charset="0"/>
              </a:rPr>
              <a:t> </a:t>
            </a:r>
            <a:r>
              <a:rPr lang="hu-HU" sz="2000" b="1" dirty="0" err="1">
                <a:solidFill>
                  <a:srgbClr val="00B050"/>
                </a:solidFill>
                <a:latin typeface="Courier New" pitchFamily="49" charset="0"/>
                <a:cs typeface="Courier New" pitchFamily="49" charset="0"/>
              </a:rPr>
              <a:t>light</a:t>
            </a:r>
            <a:r>
              <a:rPr lang="hu-HU" sz="2000" b="1" dirty="0">
                <a:solidFill>
                  <a:srgbClr val="00B050"/>
                </a:solidFill>
                <a:latin typeface="Courier New" pitchFamily="49" charset="0"/>
                <a:cs typeface="Courier New" pitchFamily="49" charset="0"/>
              </a:rPr>
              <a:t> </a:t>
            </a:r>
            <a:r>
              <a:rPr lang="hu-HU" sz="2000" b="1" dirty="0" err="1">
                <a:solidFill>
                  <a:srgbClr val="00B050"/>
                </a:solidFill>
                <a:latin typeface="Courier New" pitchFamily="49" charset="0"/>
                <a:cs typeface="Courier New" pitchFamily="49" charset="0"/>
              </a:rPr>
              <a:t>source</a:t>
            </a:r>
            <a:r>
              <a:rPr lang="hu-HU" sz="2000" b="1" dirty="0">
                <a:solidFill>
                  <a:srgbClr val="00B050"/>
                </a:solidFill>
                <a:latin typeface="Courier New" pitchFamily="49" charset="0"/>
                <a:cs typeface="Courier New" pitchFamily="49" charset="0"/>
              </a:rPr>
              <a:t> </a:t>
            </a:r>
            <a:r>
              <a:rPr lang="en-US" sz="2000" i="1" dirty="0" smtClean="0">
                <a:solidFill>
                  <a:srgbClr val="00B050"/>
                </a:solidFill>
                <a:cs typeface="Times New Roman" panose="02020603050405020304" pitchFamily="18" charset="0"/>
              </a:rPr>
              <a:t>l</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Ray </a:t>
            </a:r>
            <a:r>
              <a:rPr lang="en-US" sz="2000" b="1" dirty="0" err="1" smtClean="0">
                <a:latin typeface="Courier New" pitchFamily="49" charset="0"/>
                <a:cs typeface="Courier New" pitchFamily="49" charset="0"/>
              </a:rPr>
              <a:t>shadowRay</a:t>
            </a:r>
            <a:r>
              <a:rPr lang="en-US" sz="2000" b="1" dirty="0" smtClean="0">
                <a:latin typeface="Courier New" pitchFamily="49" charset="0"/>
                <a:cs typeface="Courier New" pitchFamily="49" charset="0"/>
              </a:rPr>
              <a:t>(</a:t>
            </a:r>
            <a:r>
              <a:rPr lang="en-US" sz="2000" b="1" dirty="0" smtClean="0">
                <a:cs typeface="Times New Roman" panose="02020603050405020304" pitchFamily="18" charset="0"/>
              </a:rPr>
              <a:t>r</a:t>
            </a:r>
            <a:r>
              <a:rPr lang="hu-HU" sz="2000" b="1" i="1" dirty="0" smtClean="0">
                <a:cs typeface="Times New Roman" panose="02020603050405020304" pitchFamily="18" charset="0"/>
              </a:rPr>
              <a:t> </a:t>
            </a:r>
            <a:r>
              <a:rPr lang="hu-HU" sz="2000" b="1" i="1" dirty="0">
                <a:solidFill>
                  <a:srgbClr val="7030A0"/>
                </a:solidFill>
                <a:cs typeface="Times New Roman" panose="02020603050405020304" pitchFamily="18" charset="0"/>
              </a:rPr>
              <a:t>+ </a:t>
            </a:r>
            <a:r>
              <a:rPr lang="en-US" sz="2000" b="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r>
              <a:rPr lang="en-US" sz="2000" b="1" dirty="0">
                <a:latin typeface="Courier New" pitchFamily="49" charset="0"/>
                <a:cs typeface="Courier New" pitchFamily="49" charset="0"/>
              </a:rPr>
              <a:t>,</a:t>
            </a:r>
            <a:r>
              <a:rPr lang="hu-HU" sz="2000" b="1" dirty="0">
                <a:latin typeface="Courier New" pitchFamily="49" charset="0"/>
                <a:cs typeface="Courier New" pitchFamily="49" charset="0"/>
              </a:rPr>
              <a:t> </a:t>
            </a:r>
            <a:r>
              <a:rPr lang="en-US" sz="2000" b="1" dirty="0" err="1" smtClean="0">
                <a:cs typeface="Times New Roman" panose="02020603050405020304" pitchFamily="18" charset="0"/>
              </a:rPr>
              <a:t>L</a:t>
            </a:r>
            <a:r>
              <a:rPr lang="en-US" sz="2000" b="1" i="1" baseline="-25000" dirty="0" err="1" smtClean="0">
                <a:cs typeface="Times New Roman" panose="02020603050405020304" pitchFamily="18" charset="0"/>
              </a:rPr>
              <a:t>l</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Hit </a:t>
            </a:r>
            <a:r>
              <a:rPr lang="en-US" sz="2000" b="1" dirty="0" err="1">
                <a:latin typeface="Courier New" pitchFamily="49" charset="0"/>
                <a:cs typeface="Courier New" pitchFamily="49" charset="0"/>
              </a:rPr>
              <a:t>shadowHit</a:t>
            </a:r>
            <a:r>
              <a:rPr lang="en-US" sz="2000" b="1" dirty="0">
                <a:latin typeface="Courier New" pitchFamily="49" charset="0"/>
                <a:cs typeface="Courier New" pitchFamily="49" charset="0"/>
              </a:rPr>
              <a:t> = </a:t>
            </a:r>
            <a:r>
              <a:rPr lang="en-US" sz="2000" b="1" dirty="0" err="1">
                <a:solidFill>
                  <a:srgbClr val="C00000"/>
                </a:solidFill>
                <a:latin typeface="Courier New" pitchFamily="49" charset="0"/>
                <a:cs typeface="Courier New" pitchFamily="49" charset="0"/>
              </a:rPr>
              <a:t>firstIntersect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shadowRay</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if(shadowHit.t </a:t>
            </a:r>
            <a:r>
              <a:rPr lang="en-US" sz="2000" b="1" dirty="0">
                <a:latin typeface="Courier New" pitchFamily="49" charset="0"/>
                <a:cs typeface="Courier New" pitchFamily="49" charset="0"/>
              </a:rPr>
              <a:t>&lt; 0 || shadowHit.t &gt; </a:t>
            </a:r>
            <a:r>
              <a:rPr lang="hu-HU" sz="2000" b="1" i="1" dirty="0" smtClean="0">
                <a:cs typeface="Times New Roman" panose="02020603050405020304" pitchFamily="18" charset="0"/>
              </a:rPr>
              <a:t>|</a:t>
            </a:r>
            <a:r>
              <a:rPr lang="en-US" sz="2000" b="1" dirty="0" smtClean="0">
                <a:cs typeface="Times New Roman" panose="02020603050405020304" pitchFamily="18" charset="0"/>
              </a:rPr>
              <a:t>r</a:t>
            </a:r>
            <a:r>
              <a:rPr lang="hu-HU" sz="2000" b="1" i="1" dirty="0" smtClean="0">
                <a:cs typeface="Times New Roman" panose="02020603050405020304" pitchFamily="18" charset="0"/>
              </a:rPr>
              <a:t> </a:t>
            </a:r>
            <a:r>
              <a:rPr lang="hu-HU" sz="2000" b="1" i="1" dirty="0">
                <a:cs typeface="Times New Roman" panose="02020603050405020304" pitchFamily="18" charset="0"/>
              </a:rPr>
              <a:t>- </a:t>
            </a:r>
            <a:r>
              <a:rPr lang="hu-HU" sz="2000" b="1" dirty="0" smtClean="0">
                <a:cs typeface="Times New Roman" panose="02020603050405020304" pitchFamily="18" charset="0"/>
              </a:rPr>
              <a:t>y</a:t>
            </a:r>
            <a:r>
              <a:rPr lang="en-US" sz="2000" b="1" i="1" baseline="-25000" dirty="0" smtClean="0">
                <a:cs typeface="Times New Roman" panose="02020603050405020304" pitchFamily="18" charset="0"/>
              </a:rPr>
              <a:t>l</a:t>
            </a:r>
            <a:r>
              <a:rPr lang="hu-HU" sz="2000" b="1" i="1" dirty="0" smtClean="0">
                <a:cs typeface="Times New Roman" panose="02020603050405020304" pitchFamily="18" charset="0"/>
              </a:rPr>
              <a:t>| </a:t>
            </a:r>
            <a:r>
              <a:rPr lang="en-US" sz="2000" b="1" dirty="0">
                <a:latin typeface="Courier New" pitchFamily="49" charset="0"/>
                <a:cs typeface="Courier New" pitchFamily="49" charset="0"/>
              </a:rPr>
              <a:t>)</a:t>
            </a: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hu-HU" sz="2000" b="1" dirty="0" err="1" smtClean="0">
                <a:latin typeface="Courier New" pitchFamily="49" charset="0"/>
                <a:cs typeface="Courier New" pitchFamily="49" charset="0"/>
              </a:rPr>
              <a:t>outRa</a:t>
            </a:r>
            <a:r>
              <a:rPr lang="en-US" sz="2000" b="1" dirty="0" smtClean="0">
                <a:latin typeface="Courier New" pitchFamily="49" charset="0"/>
                <a:cs typeface="Courier New" pitchFamily="49" charset="0"/>
              </a:rPr>
              <a:t>d </a:t>
            </a:r>
            <a:r>
              <a:rPr lang="en-US" sz="2000" b="1" dirty="0">
                <a:latin typeface="Courier New" pitchFamily="49" charset="0"/>
                <a:cs typeface="Courier New" pitchFamily="49" charset="0"/>
              </a:rPr>
              <a:t>+= </a:t>
            </a:r>
            <a:endParaRPr lang="en-US" sz="2000" b="1" dirty="0" smtClean="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return </a:t>
            </a:r>
            <a:r>
              <a:rPr lang="hu-HU" sz="2000" b="1" dirty="0" err="1" smtClean="0">
                <a:latin typeface="Courier New" pitchFamily="49" charset="0"/>
                <a:cs typeface="Courier New" pitchFamily="49" charset="0"/>
              </a:rPr>
              <a:t>outRad</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a:t>
            </a:r>
            <a:endParaRPr lang="hu-HU" sz="2000" dirty="0"/>
          </a:p>
        </p:txBody>
      </p:sp>
      <p:sp>
        <p:nvSpPr>
          <p:cNvPr id="3078" name="Oval 5"/>
          <p:cNvSpPr>
            <a:spLocks noChangeArrowheads="1"/>
          </p:cNvSpPr>
          <p:nvPr/>
        </p:nvSpPr>
        <p:spPr bwMode="auto">
          <a:xfrm rot="2315074">
            <a:off x="7579426" y="1332391"/>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9" name="Freeform 6"/>
          <p:cNvSpPr>
            <a:spLocks/>
          </p:cNvSpPr>
          <p:nvPr/>
        </p:nvSpPr>
        <p:spPr bwMode="auto">
          <a:xfrm rot="18974213">
            <a:off x="7333456" y="2298625"/>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0" name="Line 7"/>
          <p:cNvSpPr>
            <a:spLocks noChangeShapeType="1"/>
          </p:cNvSpPr>
          <p:nvPr/>
        </p:nvSpPr>
        <p:spPr bwMode="auto">
          <a:xfrm flipH="1">
            <a:off x="7376319" y="774625"/>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1" name="Rectangle 8"/>
          <p:cNvSpPr>
            <a:spLocks noChangeArrowheads="1"/>
          </p:cNvSpPr>
          <p:nvPr/>
        </p:nvSpPr>
        <p:spPr bwMode="auto">
          <a:xfrm>
            <a:off x="8306594" y="9317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2" name="Group 12"/>
          <p:cNvGrpSpPr>
            <a:grpSpLocks/>
          </p:cNvGrpSpPr>
          <p:nvPr/>
        </p:nvGrpSpPr>
        <p:grpSpPr bwMode="auto">
          <a:xfrm>
            <a:off x="7833519" y="1003226"/>
            <a:ext cx="625475" cy="995363"/>
            <a:chOff x="4512" y="1296"/>
            <a:chExt cx="394" cy="627"/>
          </a:xfrm>
        </p:grpSpPr>
        <p:sp>
          <p:nvSpPr>
            <p:cNvPr id="3092"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93" name="Rectangle 14"/>
            <p:cNvSpPr>
              <a:spLocks noChangeArrowheads="1"/>
            </p:cNvSpPr>
            <p:nvPr/>
          </p:nvSpPr>
          <p:spPr bwMode="auto">
            <a:xfrm>
              <a:off x="4704" y="1632"/>
              <a:ext cx="2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t>r</a:t>
              </a:r>
              <a:endParaRPr lang="hu-HU" altLang="en-US" b="1" dirty="0"/>
            </a:p>
          </p:txBody>
        </p:sp>
        <p:sp>
          <p:nvSpPr>
            <p:cNvPr id="3094"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 name="Téglalap 17"/>
          <p:cNvSpPr>
            <a:spLocks noChangeArrowheads="1"/>
          </p:cNvSpPr>
          <p:nvPr/>
        </p:nvSpPr>
        <p:spPr bwMode="auto">
          <a:xfrm>
            <a:off x="7577931" y="530429"/>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N</a:t>
            </a:r>
            <a:endParaRPr lang="hu-HU" altLang="en-US" dirty="0"/>
          </a:p>
        </p:txBody>
      </p:sp>
      <p:sp>
        <p:nvSpPr>
          <p:cNvPr id="19" name="Line 7"/>
          <p:cNvSpPr>
            <a:spLocks noChangeShapeType="1"/>
          </p:cNvSpPr>
          <p:nvPr/>
        </p:nvSpPr>
        <p:spPr bwMode="auto">
          <a:xfrm flipV="1">
            <a:off x="8451056" y="211063"/>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Téglalap 19"/>
          <p:cNvSpPr>
            <a:spLocks noChangeArrowheads="1"/>
          </p:cNvSpPr>
          <p:nvPr/>
        </p:nvSpPr>
        <p:spPr bwMode="auto">
          <a:xfrm>
            <a:off x="7380312" y="44624"/>
            <a:ext cx="132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smtClean="0">
                <a:cs typeface="Times New Roman" pitchFamily="18" charset="0"/>
              </a:rPr>
              <a:t>-</a:t>
            </a:r>
            <a:r>
              <a:rPr lang="en-US" altLang="en-US" sz="1800" dirty="0" err="1" smtClean="0">
                <a:cs typeface="Times New Roman" pitchFamily="18" charset="0"/>
              </a:rPr>
              <a:t>ray.dir</a:t>
            </a:r>
            <a:r>
              <a:rPr lang="en-US" altLang="en-US" sz="1800" dirty="0">
                <a:cs typeface="Times New Roman" pitchFamily="18" charset="0"/>
              </a:rPr>
              <a:t> = </a:t>
            </a:r>
            <a:r>
              <a:rPr lang="en-US" altLang="en-US" b="1" dirty="0" smtClean="0">
                <a:cs typeface="Times New Roman" pitchFamily="18" charset="0"/>
              </a:rPr>
              <a:t>V</a:t>
            </a:r>
            <a:endParaRPr lang="hu-HU" altLang="en-US" sz="2000" dirty="0"/>
          </a:p>
        </p:txBody>
      </p:sp>
      <p:grpSp>
        <p:nvGrpSpPr>
          <p:cNvPr id="3" name="Csoportba foglalás 22"/>
          <p:cNvGrpSpPr>
            <a:grpSpLocks/>
          </p:cNvGrpSpPr>
          <p:nvPr/>
        </p:nvGrpSpPr>
        <p:grpSpPr bwMode="auto">
          <a:xfrm>
            <a:off x="5787231" y="749896"/>
            <a:ext cx="2274888" cy="1147577"/>
            <a:chOff x="5724128" y="1446222"/>
            <a:chExt cx="2275285" cy="1148785"/>
          </a:xfrm>
        </p:grpSpPr>
        <p:graphicFrame>
          <p:nvGraphicFramePr>
            <p:cNvPr id="3074" name="Object 2"/>
            <p:cNvGraphicFramePr>
              <a:graphicFrameLocks noChangeAspect="1"/>
            </p:cNvGraphicFramePr>
            <p:nvPr/>
          </p:nvGraphicFramePr>
          <p:xfrm>
            <a:off x="5724128" y="1556792"/>
            <a:ext cx="607695" cy="859309"/>
          </p:xfrm>
          <a:graphic>
            <a:graphicData uri="http://schemas.openxmlformats.org/presentationml/2006/ole">
              <mc:AlternateContent xmlns:mc="http://schemas.openxmlformats.org/markup-compatibility/2006">
                <mc:Choice xmlns:v="urn:schemas-microsoft-com:vml" Requires="v">
                  <p:oleObj spid="_x0000_s3282" name="Klip" r:id="rId5" imgW="2478088" imgH="4460875" progId="">
                    <p:embed/>
                  </p:oleObj>
                </mc:Choice>
                <mc:Fallback>
                  <p:oleObj name="Klip" r:id="rId5" imgW="2478088" imgH="4460875"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Line 11"/>
            <p:cNvSpPr>
              <a:spLocks noChangeShapeType="1"/>
            </p:cNvSpPr>
            <p:nvPr/>
          </p:nvSpPr>
          <p:spPr bwMode="auto">
            <a:xfrm flipH="1" flipV="1">
              <a:off x="6165158" y="2004940"/>
              <a:ext cx="1834255" cy="304873"/>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Téglalap 16"/>
            <p:cNvSpPr>
              <a:spLocks noChangeArrowheads="1"/>
            </p:cNvSpPr>
            <p:nvPr/>
          </p:nvSpPr>
          <p:spPr bwMode="auto">
            <a:xfrm>
              <a:off x="6174035" y="1446222"/>
              <a:ext cx="396331" cy="4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smtClean="0">
                  <a:cs typeface="Times New Roman" pitchFamily="18" charset="0"/>
                </a:rPr>
                <a:t>y</a:t>
              </a:r>
              <a:r>
                <a:rPr lang="en-US" altLang="en-US" b="1" i="1" baseline="-25000" dirty="0" err="1">
                  <a:cs typeface="Times New Roman" pitchFamily="18" charset="0"/>
                </a:rPr>
                <a:t>l</a:t>
              </a:r>
              <a:endParaRPr lang="hu-HU" altLang="en-US" dirty="0"/>
            </a:p>
          </p:txBody>
        </p:sp>
        <p:sp>
          <p:nvSpPr>
            <p:cNvPr id="3091" name="Téglalap 20"/>
            <p:cNvSpPr>
              <a:spLocks noChangeArrowheads="1"/>
            </p:cNvSpPr>
            <p:nvPr/>
          </p:nvSpPr>
          <p:spPr bwMode="auto">
            <a:xfrm>
              <a:off x="6732240" y="2132856"/>
              <a:ext cx="447636" cy="4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err="1" smtClean="0">
                  <a:cs typeface="Times New Roman" pitchFamily="18" charset="0"/>
                </a:rPr>
                <a:t>L</a:t>
              </a:r>
              <a:r>
                <a:rPr lang="en-US" altLang="en-US" b="1" i="1" baseline="-25000" dirty="0" err="1" smtClean="0">
                  <a:cs typeface="Times New Roman" pitchFamily="18" charset="0"/>
                </a:rPr>
                <a:t>l</a:t>
              </a:r>
              <a:endParaRPr lang="hu-HU" altLang="en-US" dirty="0"/>
            </a:p>
          </p:txBody>
        </p:sp>
      </p:grpSp>
      <p:sp>
        <p:nvSpPr>
          <p:cNvPr id="26" name="Szövegdoboz 25"/>
          <p:cNvSpPr txBox="1">
            <a:spLocks noChangeArrowheads="1"/>
          </p:cNvSpPr>
          <p:nvPr/>
        </p:nvSpPr>
        <p:spPr bwMode="auto">
          <a:xfrm rot="16200000">
            <a:off x="697210" y="4882802"/>
            <a:ext cx="101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t>Shadow</a:t>
            </a:r>
            <a:endParaRPr lang="hu-HU" altLang="en-US" sz="2000" dirty="0"/>
          </a:p>
        </p:txBody>
      </p:sp>
      <p:sp>
        <p:nvSpPr>
          <p:cNvPr id="25" name="Téglalap 24"/>
          <p:cNvSpPr>
            <a:spLocks noChangeArrowheads="1"/>
          </p:cNvSpPr>
          <p:nvPr/>
        </p:nvSpPr>
        <p:spPr bwMode="auto">
          <a:xfrm>
            <a:off x="1403648" y="4576415"/>
            <a:ext cx="6714225" cy="936625"/>
          </a:xfrm>
          <a:prstGeom prst="rect">
            <a:avLst/>
          </a:prstGeom>
          <a:no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Téglalap 27"/>
          <p:cNvSpPr>
            <a:spLocks noChangeArrowheads="1"/>
          </p:cNvSpPr>
          <p:nvPr/>
        </p:nvSpPr>
        <p:spPr bwMode="auto">
          <a:xfrm>
            <a:off x="6863824" y="780460"/>
            <a:ext cx="51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err="1" smtClean="0"/>
              <a:t>L</a:t>
            </a:r>
            <a:r>
              <a:rPr lang="hu-HU" altLang="en-US" baseline="50000" dirty="0" err="1" smtClean="0">
                <a:sym typeface="Symbol" pitchFamily="18" charset="2"/>
              </a:rPr>
              <a:t>in</a:t>
            </a:r>
            <a:endParaRPr lang="hu-HU" altLang="en-US" dirty="0"/>
          </a:p>
        </p:txBody>
      </p:sp>
      <p:sp>
        <p:nvSpPr>
          <p:cNvPr id="29" name="Rectangle 26"/>
          <p:cNvSpPr>
            <a:spLocks noChangeArrowheads="1"/>
          </p:cNvSpPr>
          <p:nvPr/>
        </p:nvSpPr>
        <p:spPr bwMode="auto">
          <a:xfrm>
            <a:off x="3491880" y="5517232"/>
            <a:ext cx="4125615" cy="400110"/>
          </a:xfrm>
          <a:prstGeom prst="rect">
            <a:avLst/>
          </a:prstGeom>
          <a:solidFill>
            <a:schemeClr val="bg2"/>
          </a:solidFill>
          <a:ln>
            <a:solidFill>
              <a:srgbClr val="00B050"/>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i="1" dirty="0" err="1"/>
              <a:t>L</a:t>
            </a:r>
            <a:r>
              <a:rPr lang="hu-HU" altLang="en-US" sz="2000" baseline="50000" dirty="0" err="1">
                <a:sym typeface="Symbol" pitchFamily="18" charset="2"/>
              </a:rPr>
              <a:t>in</a:t>
            </a:r>
            <a:r>
              <a:rPr lang="hu-HU" altLang="en-US" sz="2000" baseline="30000" dirty="0">
                <a:sym typeface="Symbol" pitchFamily="18" charset="2"/>
              </a:rPr>
              <a:t> </a:t>
            </a:r>
            <a:r>
              <a:rPr lang="en-GB" altLang="en-US" sz="2000" dirty="0" smtClean="0"/>
              <a:t>*{</a:t>
            </a:r>
            <a:r>
              <a:rPr lang="en-GB" altLang="en-US" sz="2000" i="1" dirty="0" err="1"/>
              <a:t>k</a:t>
            </a:r>
            <a:r>
              <a:rPr lang="en-GB" altLang="en-US" sz="2000" i="1" baseline="-25000" dirty="0" err="1"/>
              <a:t>d</a:t>
            </a:r>
            <a:r>
              <a:rPr lang="en-GB" altLang="en-US" sz="2000" i="1" baseline="-25000" dirty="0"/>
              <a:t> </a:t>
            </a:r>
            <a:r>
              <a:rPr lang="hu-HU" altLang="en-US" sz="2000" dirty="0">
                <a:sym typeface="Symbol" pitchFamily="18" charset="2"/>
              </a:rPr>
              <a:t></a:t>
            </a:r>
            <a:r>
              <a:rPr lang="hu-HU" altLang="en-US" sz="2000" dirty="0"/>
              <a:t>(</a:t>
            </a:r>
            <a:r>
              <a:rPr lang="en-GB" altLang="en-US" sz="2000" b="1" dirty="0">
                <a:solidFill>
                  <a:schemeClr val="accent2"/>
                </a:solidFill>
              </a:rPr>
              <a:t>L</a:t>
            </a:r>
            <a:r>
              <a:rPr lang="hu-HU" altLang="en-US" sz="2000" i="1" baseline="-25000" dirty="0">
                <a:solidFill>
                  <a:schemeClr val="accent2"/>
                </a:solidFill>
              </a:rPr>
              <a:t>l</a:t>
            </a:r>
            <a:r>
              <a:rPr lang="hu-HU" altLang="en-US" sz="2000" baseline="-25000" dirty="0">
                <a:sym typeface="Symbol" pitchFamily="18" charset="2"/>
              </a:rPr>
              <a:t> </a:t>
            </a:r>
            <a:r>
              <a:rPr lang="hu-HU" altLang="en-US" sz="2000" dirty="0">
                <a:sym typeface="Symbol" pitchFamily="18" charset="2"/>
              </a:rPr>
              <a:t></a:t>
            </a:r>
            <a:r>
              <a:rPr lang="hu-HU" altLang="en-US" sz="2000" b="1" dirty="0">
                <a:solidFill>
                  <a:srgbClr val="18E63A"/>
                </a:solidFill>
              </a:rPr>
              <a:t>N</a:t>
            </a:r>
            <a:r>
              <a:rPr lang="hu-HU" altLang="en-US" sz="2000" dirty="0"/>
              <a:t>)</a:t>
            </a:r>
            <a:r>
              <a:rPr lang="en-GB" altLang="en-US" sz="2000" baseline="30000" dirty="0"/>
              <a:t>+</a:t>
            </a:r>
            <a:r>
              <a:rPr lang="en-GB" altLang="en-US" sz="2000" dirty="0"/>
              <a:t>+</a:t>
            </a:r>
            <a:r>
              <a:rPr lang="en-GB" altLang="en-US" sz="2000" i="1" dirty="0" err="1"/>
              <a:t>k</a:t>
            </a:r>
            <a:r>
              <a:rPr lang="en-GB" altLang="en-US" sz="2000" i="1" baseline="-25000" dirty="0" err="1"/>
              <a:t>s</a:t>
            </a:r>
            <a:r>
              <a:rPr lang="en-GB" altLang="en-US" sz="2000" i="1" baseline="-25000" dirty="0"/>
              <a:t> </a:t>
            </a:r>
            <a:r>
              <a:rPr lang="hu-HU" altLang="en-US" sz="2000" dirty="0">
                <a:sym typeface="Symbol" pitchFamily="18" charset="2"/>
              </a:rPr>
              <a:t></a:t>
            </a:r>
            <a:r>
              <a:rPr lang="en-GB" altLang="en-US" sz="2000" dirty="0"/>
              <a:t>(</a:t>
            </a:r>
            <a:r>
              <a:rPr lang="hu-HU" altLang="en-US" sz="2000" dirty="0"/>
              <a:t>(</a:t>
            </a:r>
            <a:r>
              <a:rPr lang="en-GB" altLang="en-US" sz="2000" b="1" dirty="0">
                <a:solidFill>
                  <a:schemeClr val="tx2"/>
                </a:solidFill>
              </a:rPr>
              <a:t>H</a:t>
            </a:r>
            <a:r>
              <a:rPr lang="hu-HU" altLang="en-US" sz="2000" i="1" baseline="-25000" dirty="0">
                <a:solidFill>
                  <a:schemeClr val="tx2"/>
                </a:solidFill>
              </a:rPr>
              <a:t>l</a:t>
            </a:r>
            <a:r>
              <a:rPr lang="hu-HU" altLang="en-US" sz="2000" dirty="0">
                <a:sym typeface="Symbol" pitchFamily="18" charset="2"/>
              </a:rPr>
              <a:t></a:t>
            </a:r>
            <a:r>
              <a:rPr lang="hu-HU" altLang="en-US" sz="2000" b="1" dirty="0">
                <a:solidFill>
                  <a:srgbClr val="18E63A"/>
                </a:solidFill>
              </a:rPr>
              <a:t>N</a:t>
            </a:r>
            <a:r>
              <a:rPr lang="hu-HU" altLang="en-US" sz="2000" dirty="0"/>
              <a:t>)</a:t>
            </a:r>
            <a:r>
              <a:rPr lang="en-GB" altLang="en-US" sz="2000" baseline="30000" dirty="0"/>
              <a:t>+</a:t>
            </a:r>
            <a:r>
              <a:rPr lang="hu-HU" altLang="en-US" sz="2000" dirty="0"/>
              <a:t>)</a:t>
            </a:r>
            <a:r>
              <a:rPr lang="en-GB" altLang="en-US" sz="2000" i="1" baseline="30000" dirty="0"/>
              <a:t>shine</a:t>
            </a:r>
            <a:r>
              <a:rPr lang="en-GB" altLang="en-US" sz="2000" dirty="0"/>
              <a:t>}</a:t>
            </a:r>
            <a:endParaRPr lang="hu-HU" altLang="en-US" sz="2000" dirty="0"/>
          </a:p>
        </p:txBody>
      </p:sp>
      <p:pic>
        <p:nvPicPr>
          <p:cNvPr id="30" name="Picture 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2" y="-2738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1003597" y="2260848"/>
            <a:ext cx="184731" cy="461665"/>
          </a:xfrm>
          <a:prstGeom prst="rect">
            <a:avLst/>
          </a:prstGeom>
        </p:spPr>
        <p:txBody>
          <a:bodyPr wrap="none">
            <a:spAutoFit/>
          </a:bodyPr>
          <a:lstStyle/>
          <a:p>
            <a:pPr>
              <a:defRPr/>
            </a:pPr>
            <a:endParaRPr lang="hu-HU" b="1" dirty="0">
              <a:latin typeface="Courier New" pitchFamily="49" charset="0"/>
              <a:cs typeface="Courier New" pitchFamily="49" charset="0"/>
            </a:endParaRPr>
          </a:p>
        </p:txBody>
      </p:sp>
      <p:sp>
        <p:nvSpPr>
          <p:cNvPr id="33" name="Szövegdoboz 32"/>
          <p:cNvSpPr txBox="1">
            <a:spLocks noChangeArrowheads="1"/>
          </p:cNvSpPr>
          <p:nvPr/>
        </p:nvSpPr>
        <p:spPr bwMode="auto">
          <a:xfrm rot="16200000">
            <a:off x="-448525" y="4849125"/>
            <a:ext cx="208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b="1" dirty="0" err="1" smtClean="0">
                <a:solidFill>
                  <a:srgbClr val="00B050"/>
                </a:solidFill>
              </a:rPr>
              <a:t>DirectLight</a:t>
            </a:r>
            <a:r>
              <a:rPr lang="en-US" altLang="en-US" sz="2000" b="1" dirty="0" smtClean="0">
                <a:solidFill>
                  <a:srgbClr val="00B050"/>
                </a:solidFill>
              </a:rPr>
              <a:t> ()</a:t>
            </a:r>
            <a:endParaRPr lang="en-US" altLang="en-US" sz="2000" b="1" dirty="0">
              <a:solidFill>
                <a:srgbClr val="00B050"/>
              </a:solidFill>
            </a:endParaRPr>
          </a:p>
        </p:txBody>
      </p:sp>
      <p:sp>
        <p:nvSpPr>
          <p:cNvPr id="34" name="Téglalap 33"/>
          <p:cNvSpPr>
            <a:spLocks noChangeArrowheads="1"/>
          </p:cNvSpPr>
          <p:nvPr/>
        </p:nvSpPr>
        <p:spPr bwMode="auto">
          <a:xfrm>
            <a:off x="783039" y="4005064"/>
            <a:ext cx="7727297" cy="2088232"/>
          </a:xfrm>
          <a:prstGeom prst="rect">
            <a:avLst/>
          </a:prstGeom>
          <a:no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 name="Téglalap 5"/>
          <p:cNvSpPr/>
          <p:nvPr/>
        </p:nvSpPr>
        <p:spPr>
          <a:xfrm>
            <a:off x="3635896" y="5549170"/>
            <a:ext cx="232756" cy="400110"/>
          </a:xfrm>
          <a:prstGeom prst="rect">
            <a:avLst/>
          </a:prstGeom>
        </p:spPr>
        <p:txBody>
          <a:bodyPr wrap="none">
            <a:spAutoFit/>
          </a:bodyPr>
          <a:lstStyle/>
          <a:p>
            <a:r>
              <a:rPr lang="hu-HU" altLang="en-US" sz="2000" i="1" baseline="-25000" dirty="0"/>
              <a:t>l</a:t>
            </a:r>
            <a:endParaRPr lang="en-US" sz="2000" dirty="0"/>
          </a:p>
        </p:txBody>
      </p:sp>
      <p:sp>
        <p:nvSpPr>
          <p:cNvPr id="36" name="Line 15"/>
          <p:cNvSpPr>
            <a:spLocks noChangeShapeType="1"/>
          </p:cNvSpPr>
          <p:nvPr/>
        </p:nvSpPr>
        <p:spPr bwMode="auto">
          <a:xfrm flipH="1" flipV="1">
            <a:off x="7947818" y="1320574"/>
            <a:ext cx="94404" cy="292004"/>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flipH="1" flipV="1">
            <a:off x="6237058" y="1242018"/>
            <a:ext cx="1710759" cy="78555"/>
          </a:xfrm>
          <a:prstGeom prst="line">
            <a:avLst/>
          </a:prstGeom>
          <a:noFill/>
          <a:ln w="38100">
            <a:solidFill>
              <a:srgbClr val="00FF00"/>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églalap 6"/>
          <p:cNvSpPr/>
          <p:nvPr/>
        </p:nvSpPr>
        <p:spPr>
          <a:xfrm>
            <a:off x="8075142" y="1231352"/>
            <a:ext cx="482824" cy="400110"/>
          </a:xfrm>
          <a:prstGeom prst="rect">
            <a:avLst/>
          </a:prstGeom>
        </p:spPr>
        <p:txBody>
          <a:bodyPr wrap="none">
            <a:spAutoFit/>
          </a:bodyPr>
          <a:lstStyle/>
          <a:p>
            <a:r>
              <a:rPr lang="en-US" sz="2000" b="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endParaRPr lang="en-US" sz="2000" dirty="0"/>
          </a:p>
        </p:txBody>
      </p:sp>
      <p:pic>
        <p:nvPicPr>
          <p:cNvPr id="35" name="Picture 1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8104" y="-2738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zövegdoboz 8"/>
          <p:cNvSpPr txBox="1"/>
          <p:nvPr/>
        </p:nvSpPr>
        <p:spPr>
          <a:xfrm>
            <a:off x="2147233" y="1772816"/>
            <a:ext cx="1176925" cy="461665"/>
          </a:xfrm>
          <a:prstGeom prst="rect">
            <a:avLst/>
          </a:prstGeom>
          <a:noFill/>
        </p:spPr>
        <p:txBody>
          <a:bodyPr wrap="none" rtlCol="0">
            <a:spAutoFit/>
          </a:bodyPr>
          <a:lstStyle/>
          <a:p>
            <a:r>
              <a:rPr lang="en-US" dirty="0" smtClean="0"/>
              <a:t>Shadow</a:t>
            </a:r>
            <a:endParaRPr lang="en-US" dirty="0"/>
          </a:p>
        </p:txBody>
      </p:sp>
      <p:sp>
        <p:nvSpPr>
          <p:cNvPr id="38" name="Szövegdoboz 37"/>
          <p:cNvSpPr txBox="1"/>
          <p:nvPr/>
        </p:nvSpPr>
        <p:spPr>
          <a:xfrm>
            <a:off x="3851920" y="1772816"/>
            <a:ext cx="1524776" cy="461665"/>
          </a:xfrm>
          <a:prstGeom prst="rect">
            <a:avLst/>
          </a:prstGeom>
          <a:noFill/>
        </p:spPr>
        <p:txBody>
          <a:bodyPr wrap="none" rtlCol="0">
            <a:spAutoFit/>
          </a:bodyPr>
          <a:lstStyle/>
          <a:p>
            <a:r>
              <a:rPr lang="en-US" i="1" dirty="0" smtClean="0">
                <a:sym typeface="Symbol"/>
              </a:rPr>
              <a:t> </a:t>
            </a:r>
            <a:r>
              <a:rPr lang="en-US" dirty="0" smtClean="0">
                <a:sym typeface="Symbol"/>
              </a:rPr>
              <a:t>= 0: acne</a:t>
            </a:r>
            <a:endParaRPr lang="en-US" dirty="0"/>
          </a:p>
        </p:txBody>
      </p:sp>
      <p:sp>
        <p:nvSpPr>
          <p:cNvPr id="39" name="Szövegdoboz 38"/>
          <p:cNvSpPr txBox="1"/>
          <p:nvPr/>
        </p:nvSpPr>
        <p:spPr>
          <a:xfrm>
            <a:off x="107504" y="1775185"/>
            <a:ext cx="1630575" cy="461665"/>
          </a:xfrm>
          <a:prstGeom prst="rect">
            <a:avLst/>
          </a:prstGeom>
          <a:noFill/>
        </p:spPr>
        <p:txBody>
          <a:bodyPr wrap="none" rtlCol="0">
            <a:spAutoFit/>
          </a:bodyPr>
          <a:lstStyle/>
          <a:p>
            <a:r>
              <a:rPr lang="en-US" dirty="0" smtClean="0"/>
              <a:t>No Shadow</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2" dur="1000" fill="hold"/>
                                        <p:tgtEl>
                                          <p:spTgt spid="2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5"/>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52" dur="1000" fill="hold"/>
                                        <p:tgtEl>
                                          <p:spTgt spid="2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64" dur="1000" fill="hold"/>
                                        <p:tgtEl>
                                          <p:spTgt spid="34"/>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34"/>
                                        </p:tgtEl>
                                      </p:cBhvr>
                                    </p:animEffect>
                                  </p:childTnLst>
                                </p:cTn>
                              </p:par>
                              <p:par>
                                <p:cTn id="69" presetID="25"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74" dur="1000" fill="hold"/>
                                        <p:tgtEl>
                                          <p:spTgt spid="33"/>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6" grpId="0"/>
      <p:bldP spid="25" grpId="0" animBg="1"/>
      <p:bldP spid="28" grpId="0"/>
      <p:bldP spid="33" grpId="0"/>
      <p:bldP spid="34" grpId="0" animBg="1"/>
      <p:bldP spid="36" grpId="0" animBg="1"/>
      <p:bldP spid="37"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Oval 3"/>
          <p:cNvSpPr>
            <a:spLocks noChangeArrowheads="1"/>
          </p:cNvSpPr>
          <p:nvPr/>
        </p:nvSpPr>
        <p:spPr bwMode="auto">
          <a:xfrm>
            <a:off x="3749675" y="3165475"/>
            <a:ext cx="1122363" cy="482600"/>
          </a:xfrm>
          <a:prstGeom prst="ellipse">
            <a:avLst/>
          </a:prstGeom>
          <a:solidFill>
            <a:schemeClr val="tx2">
              <a:lumMod val="40000"/>
              <a:lumOff val="60000"/>
            </a:schemeClr>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5" name="Oval 4"/>
          <p:cNvSpPr>
            <a:spLocks noChangeArrowheads="1"/>
          </p:cNvSpPr>
          <p:nvPr/>
        </p:nvSpPr>
        <p:spPr bwMode="auto">
          <a:xfrm>
            <a:off x="2917825" y="1892300"/>
            <a:ext cx="1120775" cy="482600"/>
          </a:xfrm>
          <a:prstGeom prst="ellipse">
            <a:avLst/>
          </a:prstGeom>
          <a:solidFill>
            <a:schemeClr val="bg1">
              <a:lumMod val="85000"/>
            </a:schemeClr>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6" name="Line 5"/>
          <p:cNvSpPr>
            <a:spLocks noChangeShapeType="1"/>
          </p:cNvSpPr>
          <p:nvPr/>
        </p:nvSpPr>
        <p:spPr bwMode="auto">
          <a:xfrm>
            <a:off x="2316163" y="2235200"/>
            <a:ext cx="0" cy="1265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Line 6"/>
          <p:cNvSpPr>
            <a:spLocks noChangeShapeType="1"/>
          </p:cNvSpPr>
          <p:nvPr/>
        </p:nvSpPr>
        <p:spPr bwMode="auto">
          <a:xfrm>
            <a:off x="3348038" y="2395538"/>
            <a:ext cx="695325" cy="815975"/>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8" name="Line 7"/>
          <p:cNvSpPr>
            <a:spLocks noChangeShapeType="1"/>
          </p:cNvSpPr>
          <p:nvPr/>
        </p:nvSpPr>
        <p:spPr bwMode="auto">
          <a:xfrm flipV="1">
            <a:off x="4043363" y="2133600"/>
            <a:ext cx="357187" cy="106045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9" name="Line 8"/>
          <p:cNvSpPr>
            <a:spLocks noChangeShapeType="1"/>
          </p:cNvSpPr>
          <p:nvPr/>
        </p:nvSpPr>
        <p:spPr bwMode="auto">
          <a:xfrm flipV="1">
            <a:off x="2019300" y="2362200"/>
            <a:ext cx="1349375" cy="506413"/>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0" name="Rectangle 9"/>
          <p:cNvSpPr>
            <a:spLocks noChangeArrowheads="1"/>
          </p:cNvSpPr>
          <p:nvPr/>
        </p:nvSpPr>
        <p:spPr bwMode="auto">
          <a:xfrm>
            <a:off x="6292850" y="3357563"/>
            <a:ext cx="5857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122" name="Object 20"/>
          <p:cNvGraphicFramePr>
            <a:graphicFrameLocks noChangeAspect="1"/>
          </p:cNvGraphicFramePr>
          <p:nvPr/>
        </p:nvGraphicFramePr>
        <p:xfrm>
          <a:off x="6629400" y="3095625"/>
          <a:ext cx="901700" cy="1336675"/>
        </p:xfrm>
        <a:graphic>
          <a:graphicData uri="http://schemas.openxmlformats.org/presentationml/2006/ole">
            <mc:AlternateContent xmlns:mc="http://schemas.openxmlformats.org/markup-compatibility/2006">
              <mc:Choice xmlns:v="urn:schemas-microsoft-com:vml" Requires="v">
                <p:oleObj spid="_x0000_s5300" name="Klip" r:id="rId4" imgW="2478088" imgH="4460875" progId="">
                  <p:embed/>
                </p:oleObj>
              </mc:Choice>
              <mc:Fallback>
                <p:oleObj name="Klip" r:id="rId4" imgW="2478088" imgH="4460875" progId="">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095625"/>
                        <a:ext cx="901700"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1" name="Text Box 21"/>
          <p:cNvSpPr txBox="1">
            <a:spLocks noChangeArrowheads="1"/>
          </p:cNvSpPr>
          <p:nvPr/>
        </p:nvSpPr>
        <p:spPr bwMode="auto">
          <a:xfrm>
            <a:off x="4890417" y="2551364"/>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a:t>L</a:t>
            </a:r>
            <a:r>
              <a:rPr lang="hu-HU" altLang="en-US" i="1" baseline="-25000" dirty="0" err="1"/>
              <a:t>l</a:t>
            </a:r>
            <a:endParaRPr lang="hu-HU" altLang="en-US" baseline="-25000" dirty="0">
              <a:solidFill>
                <a:schemeClr val="hlink"/>
              </a:solidFill>
            </a:endParaRPr>
          </a:p>
        </p:txBody>
      </p:sp>
      <p:sp>
        <p:nvSpPr>
          <p:cNvPr id="5142" name="Line 22"/>
          <p:cNvSpPr>
            <a:spLocks noChangeShapeType="1"/>
          </p:cNvSpPr>
          <p:nvPr/>
        </p:nvSpPr>
        <p:spPr bwMode="auto">
          <a:xfrm flipH="1">
            <a:off x="3209925" y="2378075"/>
            <a:ext cx="119063" cy="5397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3" name="Line 23"/>
          <p:cNvSpPr>
            <a:spLocks noChangeShapeType="1"/>
          </p:cNvSpPr>
          <p:nvPr/>
        </p:nvSpPr>
        <p:spPr bwMode="auto">
          <a:xfrm flipV="1">
            <a:off x="3328988" y="1938338"/>
            <a:ext cx="476250" cy="4397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4" name="Line 24"/>
          <p:cNvSpPr>
            <a:spLocks noChangeShapeType="1"/>
          </p:cNvSpPr>
          <p:nvPr/>
        </p:nvSpPr>
        <p:spPr bwMode="auto">
          <a:xfrm>
            <a:off x="3328988" y="2378075"/>
            <a:ext cx="3333750" cy="1273175"/>
          </a:xfrm>
          <a:prstGeom prst="line">
            <a:avLst/>
          </a:prstGeom>
          <a:noFill/>
          <a:ln w="508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5" name="Line 25"/>
          <p:cNvSpPr>
            <a:spLocks noChangeShapeType="1"/>
          </p:cNvSpPr>
          <p:nvPr/>
        </p:nvSpPr>
        <p:spPr bwMode="auto">
          <a:xfrm flipH="1" flipV="1">
            <a:off x="3863975" y="2671763"/>
            <a:ext cx="179388" cy="490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6" name="Line 26"/>
          <p:cNvSpPr>
            <a:spLocks noChangeShapeType="1"/>
          </p:cNvSpPr>
          <p:nvPr/>
        </p:nvSpPr>
        <p:spPr bwMode="auto">
          <a:xfrm>
            <a:off x="4043363" y="3211513"/>
            <a:ext cx="177800" cy="45720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7" name="Line 27"/>
          <p:cNvSpPr>
            <a:spLocks noChangeShapeType="1"/>
          </p:cNvSpPr>
          <p:nvPr/>
        </p:nvSpPr>
        <p:spPr bwMode="auto">
          <a:xfrm>
            <a:off x="4043363" y="3211513"/>
            <a:ext cx="2439987" cy="488950"/>
          </a:xfrm>
          <a:prstGeom prst="line">
            <a:avLst/>
          </a:prstGeom>
          <a:noFill/>
          <a:ln w="50800">
            <a:solidFill>
              <a:srgbClr val="00B05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8" name="Text Box 28"/>
          <p:cNvSpPr txBox="1">
            <a:spLocks noChangeArrowheads="1"/>
          </p:cNvSpPr>
          <p:nvPr/>
        </p:nvSpPr>
        <p:spPr bwMode="auto">
          <a:xfrm>
            <a:off x="4724400" y="3781425"/>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Árnyék sugár</a:t>
            </a:r>
          </a:p>
        </p:txBody>
      </p:sp>
      <p:sp>
        <p:nvSpPr>
          <p:cNvPr id="5149" name="Text Box 29"/>
          <p:cNvSpPr txBox="1">
            <a:spLocks noChangeArrowheads="1"/>
          </p:cNvSpPr>
          <p:nvPr/>
        </p:nvSpPr>
        <p:spPr bwMode="auto">
          <a:xfrm>
            <a:off x="2919043" y="2942884"/>
            <a:ext cx="108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Tükör sugár</a:t>
            </a:r>
          </a:p>
        </p:txBody>
      </p:sp>
      <p:sp>
        <p:nvSpPr>
          <p:cNvPr id="5150" name="Rectangle 30"/>
          <p:cNvSpPr>
            <a:spLocks noChangeArrowheads="1"/>
          </p:cNvSpPr>
          <p:nvPr/>
        </p:nvSpPr>
        <p:spPr bwMode="auto">
          <a:xfrm>
            <a:off x="3563938" y="1484313"/>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Tört sugár</a:t>
            </a:r>
          </a:p>
        </p:txBody>
      </p:sp>
      <p:sp>
        <p:nvSpPr>
          <p:cNvPr id="5151" name="Rectangle 31"/>
          <p:cNvSpPr>
            <a:spLocks noChangeArrowheads="1"/>
          </p:cNvSpPr>
          <p:nvPr/>
        </p:nvSpPr>
        <p:spPr bwMode="auto">
          <a:xfrm>
            <a:off x="228601" y="4221163"/>
            <a:ext cx="8519864"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t>L</a:t>
            </a:r>
            <a:r>
              <a:rPr lang="hu-HU" altLang="en-US" sz="3200" baseline="-25000" dirty="0"/>
              <a:t> </a:t>
            </a:r>
            <a:r>
              <a:rPr lang="hu-HU" altLang="en-US" sz="3200" dirty="0"/>
              <a:t>(</a:t>
            </a:r>
            <a:r>
              <a:rPr lang="en-GB" altLang="en-US" sz="3200" b="1" dirty="0"/>
              <a:t>V</a:t>
            </a:r>
            <a:r>
              <a:rPr lang="hu-HU" altLang="en-US" sz="3200" dirty="0"/>
              <a:t>)</a:t>
            </a:r>
            <a:r>
              <a:rPr lang="hu-HU" altLang="en-US" sz="3200" dirty="0">
                <a:sym typeface="Symbol" pitchFamily="18" charset="2"/>
              </a:rPr>
              <a:t></a:t>
            </a:r>
            <a:r>
              <a:rPr lang="hu-HU" altLang="en-US" sz="4800" dirty="0" err="1" smtClean="0">
                <a:latin typeface="Symbol" pitchFamily="18" charset="2"/>
              </a:rPr>
              <a:t>S</a:t>
            </a:r>
            <a:r>
              <a:rPr lang="hu-HU" altLang="en-US" sz="3200" i="1" baseline="-25000" dirty="0" err="1" smtClean="0"/>
              <a:t>l</a:t>
            </a:r>
            <a:r>
              <a:rPr lang="en-GB" altLang="en-US" dirty="0">
                <a:latin typeface="Symbol" pitchFamily="18" charset="2"/>
              </a:rPr>
              <a:t> </a:t>
            </a:r>
            <a:r>
              <a:rPr lang="hu-HU" altLang="en-US" sz="3200" i="1" dirty="0" err="1"/>
              <a:t>L</a:t>
            </a:r>
            <a:r>
              <a:rPr lang="hu-HU" altLang="en-US" sz="3200" baseline="50000" dirty="0" err="1">
                <a:sym typeface="Symbol" pitchFamily="18" charset="2"/>
              </a:rPr>
              <a:t>in</a:t>
            </a:r>
            <a:r>
              <a:rPr lang="hu-HU" altLang="en-US" sz="3200" baseline="50000" dirty="0">
                <a:sym typeface="Symbol" pitchFamily="18" charset="2"/>
              </a:rPr>
              <a:t> </a:t>
            </a:r>
            <a:r>
              <a:rPr lang="en-GB" altLang="en-US" sz="3200" dirty="0" smtClean="0"/>
              <a:t>*(</a:t>
            </a:r>
            <a:r>
              <a:rPr lang="en-GB" altLang="en-US" sz="3200" i="1" dirty="0" err="1"/>
              <a:t>k</a:t>
            </a:r>
            <a:r>
              <a:rPr lang="en-GB" altLang="en-US" sz="3200" i="1" baseline="-25000" dirty="0" err="1"/>
              <a:t>d</a:t>
            </a:r>
            <a:r>
              <a:rPr lang="hu-HU" altLang="en-US" sz="3200" dirty="0">
                <a:sym typeface="Symbol" pitchFamily="18" charset="2"/>
              </a:rPr>
              <a:t></a:t>
            </a:r>
            <a:r>
              <a:rPr lang="hu-HU" altLang="en-US" sz="3200" dirty="0"/>
              <a:t>(</a:t>
            </a:r>
            <a:r>
              <a:rPr lang="en-GB" altLang="en-US" sz="3200" b="1" dirty="0"/>
              <a:t>L</a:t>
            </a:r>
            <a:r>
              <a:rPr lang="hu-HU" altLang="en-US" sz="3200" i="1" baseline="-25000" dirty="0"/>
              <a:t>l</a:t>
            </a:r>
            <a:r>
              <a:rPr lang="hu-HU" altLang="en-US" sz="3200" dirty="0">
                <a:sym typeface="Symbol" pitchFamily="18" charset="2"/>
              </a:rPr>
              <a:t></a:t>
            </a:r>
            <a:r>
              <a:rPr lang="hu-HU" altLang="en-US" sz="3200" b="1" dirty="0"/>
              <a:t>N</a:t>
            </a:r>
            <a:r>
              <a:rPr lang="hu-HU" altLang="en-US" sz="3200" dirty="0"/>
              <a:t>)</a:t>
            </a:r>
            <a:r>
              <a:rPr lang="en-GB" altLang="en-US" sz="3200" baseline="30000" dirty="0"/>
              <a:t>+</a:t>
            </a:r>
            <a:r>
              <a:rPr lang="en-GB" altLang="en-US" sz="3200" dirty="0"/>
              <a:t>+</a:t>
            </a:r>
            <a:r>
              <a:rPr lang="en-GB" altLang="en-US" sz="3200" i="1" dirty="0" err="1"/>
              <a:t>k</a:t>
            </a:r>
            <a:r>
              <a:rPr lang="en-GB" altLang="en-US" sz="3200" i="1" baseline="-25000" dirty="0" err="1"/>
              <a:t>s</a:t>
            </a:r>
            <a:r>
              <a:rPr lang="hu-HU" altLang="en-US" sz="3200" dirty="0">
                <a:sym typeface="Symbol" pitchFamily="18" charset="2"/>
              </a:rPr>
              <a:t></a:t>
            </a:r>
            <a:r>
              <a:rPr lang="en-GB" altLang="en-US" sz="3200" dirty="0"/>
              <a:t>(</a:t>
            </a:r>
            <a:r>
              <a:rPr lang="hu-HU" altLang="en-US" sz="3200" dirty="0"/>
              <a:t>(</a:t>
            </a:r>
            <a:r>
              <a:rPr lang="en-GB" altLang="en-US" sz="3200" b="1" dirty="0"/>
              <a:t>H</a:t>
            </a:r>
            <a:r>
              <a:rPr lang="hu-HU" altLang="en-US" sz="3200" i="1" baseline="-25000" dirty="0"/>
              <a:t>l</a:t>
            </a:r>
            <a:r>
              <a:rPr lang="hu-HU" altLang="en-US" sz="3200" dirty="0">
                <a:sym typeface="Symbol" pitchFamily="18" charset="2"/>
              </a:rPr>
              <a:t></a:t>
            </a:r>
            <a:r>
              <a:rPr lang="hu-HU" altLang="en-US" sz="3200" b="1" dirty="0"/>
              <a:t>N</a:t>
            </a:r>
            <a:r>
              <a:rPr lang="hu-HU" altLang="en-US" sz="3200" dirty="0"/>
              <a:t>)</a:t>
            </a:r>
            <a:r>
              <a:rPr lang="en-GB" altLang="en-US" sz="3200" baseline="30000" dirty="0"/>
              <a:t>+</a:t>
            </a:r>
            <a:r>
              <a:rPr lang="hu-HU" altLang="en-US" sz="3200" dirty="0"/>
              <a:t>)</a:t>
            </a:r>
            <a:r>
              <a:rPr lang="en-GB" altLang="en-US" sz="3200" i="1" baseline="30000" dirty="0"/>
              <a:t>shine</a:t>
            </a:r>
            <a:r>
              <a:rPr lang="en-GB" altLang="en-US" sz="3200" dirty="0"/>
              <a:t>)+</a:t>
            </a:r>
            <a:r>
              <a:rPr lang="hu-HU" altLang="en-US" sz="3200" i="1" dirty="0" err="1"/>
              <a:t>k</a:t>
            </a:r>
            <a:r>
              <a:rPr lang="hu-HU" altLang="en-US" sz="3200" i="1" baseline="-25000" dirty="0" err="1"/>
              <a:t>a</a:t>
            </a:r>
            <a:r>
              <a:rPr lang="en-GB" altLang="en-US" sz="3200" dirty="0"/>
              <a:t>*</a:t>
            </a:r>
            <a:r>
              <a:rPr lang="hu-HU" altLang="en-US" sz="3200" i="1" dirty="0"/>
              <a:t>L</a:t>
            </a:r>
            <a:r>
              <a:rPr lang="hu-HU" altLang="en-US" sz="3200" i="1" baseline="-25000" dirty="0"/>
              <a:t>a</a:t>
            </a:r>
          </a:p>
          <a:p>
            <a:endParaRPr lang="hu-HU" altLang="en-US" sz="800" dirty="0"/>
          </a:p>
          <a:p>
            <a:r>
              <a:rPr lang="hu-HU" altLang="en-US" sz="3200" dirty="0"/>
              <a:t>	    + </a:t>
            </a:r>
            <a:r>
              <a:rPr lang="en-US" altLang="en-US" sz="3200" i="1" dirty="0"/>
              <a:t>F</a:t>
            </a:r>
            <a:r>
              <a:rPr lang="hu-HU" altLang="en-US" sz="3200" dirty="0">
                <a:latin typeface="Symbol CE" charset="0"/>
              </a:rPr>
              <a:t>(</a:t>
            </a:r>
            <a:r>
              <a:rPr lang="en-GB" altLang="en-US" sz="3200" b="1" dirty="0"/>
              <a:t>V</a:t>
            </a:r>
            <a:r>
              <a:rPr lang="hu-HU" altLang="en-US" sz="3200" dirty="0">
                <a:sym typeface="Symbol" pitchFamily="18" charset="2"/>
              </a:rPr>
              <a:t></a:t>
            </a:r>
            <a:r>
              <a:rPr lang="hu-HU" altLang="en-US" sz="3200" b="1" dirty="0"/>
              <a:t>N</a:t>
            </a:r>
            <a:r>
              <a:rPr lang="hu-HU" altLang="en-US" sz="3200" dirty="0"/>
              <a:t>)</a:t>
            </a:r>
            <a:r>
              <a:rPr lang="en-GB" altLang="en-US" sz="3200" dirty="0"/>
              <a:t>*</a:t>
            </a:r>
            <a:r>
              <a:rPr lang="hu-HU" altLang="en-US" sz="3200" i="1" dirty="0" err="1" smtClean="0"/>
              <a:t>L</a:t>
            </a:r>
            <a:r>
              <a:rPr lang="hu-HU" altLang="en-US" sz="3200" baseline="30000" dirty="0" err="1" smtClean="0"/>
              <a:t>in</a:t>
            </a:r>
            <a:r>
              <a:rPr lang="hu-HU" altLang="en-US" sz="3200" dirty="0" smtClean="0">
                <a:latin typeface="Symbol CE" charset="0"/>
              </a:rPr>
              <a:t>(</a:t>
            </a:r>
            <a:r>
              <a:rPr lang="en-GB" altLang="en-US" sz="3200" b="1" dirty="0"/>
              <a:t>R</a:t>
            </a:r>
            <a:r>
              <a:rPr lang="hu-HU" altLang="en-US" sz="3200" dirty="0"/>
              <a:t>)</a:t>
            </a:r>
            <a:r>
              <a:rPr lang="en-GB" altLang="en-US" sz="3200" dirty="0"/>
              <a:t> </a:t>
            </a:r>
            <a:r>
              <a:rPr lang="hu-HU" altLang="en-US" sz="3200" dirty="0"/>
              <a:t>+ </a:t>
            </a:r>
            <a:r>
              <a:rPr lang="en-US" altLang="en-US" sz="3200" dirty="0"/>
              <a:t>(1-</a:t>
            </a:r>
            <a:r>
              <a:rPr lang="en-US" altLang="en-US" sz="3200" i="1" dirty="0"/>
              <a:t>F</a:t>
            </a:r>
            <a:r>
              <a:rPr lang="hu-HU" altLang="en-US" sz="3200" dirty="0">
                <a:latin typeface="Symbol CE" charset="0"/>
              </a:rPr>
              <a:t>(</a:t>
            </a:r>
            <a:r>
              <a:rPr lang="en-GB" altLang="en-US" sz="3200" b="1" dirty="0"/>
              <a:t>V</a:t>
            </a:r>
            <a:r>
              <a:rPr lang="hu-HU" altLang="en-US" sz="3200" dirty="0">
                <a:sym typeface="Symbol" pitchFamily="18" charset="2"/>
              </a:rPr>
              <a:t></a:t>
            </a:r>
            <a:r>
              <a:rPr lang="hu-HU" altLang="en-US" sz="3200" b="1" dirty="0"/>
              <a:t>N</a:t>
            </a:r>
            <a:r>
              <a:rPr lang="hu-HU" altLang="en-US" sz="3200" dirty="0"/>
              <a:t>)</a:t>
            </a:r>
            <a:r>
              <a:rPr lang="en-US" altLang="en-US" sz="3200" dirty="0"/>
              <a:t>)</a:t>
            </a:r>
            <a:r>
              <a:rPr lang="en-GB" altLang="en-US" sz="3200" dirty="0"/>
              <a:t>*</a:t>
            </a:r>
            <a:r>
              <a:rPr lang="hu-HU" altLang="en-US" sz="3200" i="1" dirty="0" err="1"/>
              <a:t>L</a:t>
            </a:r>
            <a:r>
              <a:rPr lang="hu-HU" altLang="en-US" sz="3200" baseline="30000" dirty="0" err="1"/>
              <a:t>in</a:t>
            </a:r>
            <a:r>
              <a:rPr lang="hu-HU" altLang="en-US" sz="3200" dirty="0">
                <a:latin typeface="Symbol CE" charset="0"/>
              </a:rPr>
              <a:t>(</a:t>
            </a:r>
            <a:r>
              <a:rPr lang="en-GB" altLang="en-US" sz="3200" b="1" dirty="0"/>
              <a:t>T</a:t>
            </a:r>
            <a:r>
              <a:rPr lang="hu-HU" altLang="en-US" sz="3200" dirty="0"/>
              <a:t>)</a:t>
            </a:r>
          </a:p>
        </p:txBody>
      </p:sp>
      <p:sp>
        <p:nvSpPr>
          <p:cNvPr id="5152" name="AutoShape 32"/>
          <p:cNvSpPr>
            <a:spLocks noChangeArrowheads="1"/>
          </p:cNvSpPr>
          <p:nvPr/>
        </p:nvSpPr>
        <p:spPr bwMode="auto">
          <a:xfrm>
            <a:off x="2627313" y="5949950"/>
            <a:ext cx="1873250" cy="685800"/>
          </a:xfrm>
          <a:prstGeom prst="wedgeRoundRectCallout">
            <a:avLst>
              <a:gd name="adj1" fmla="val 9153"/>
              <a:gd name="adj2" fmla="val -111111"/>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Tükör irányból </a:t>
            </a:r>
            <a:endParaRPr lang="en-GB" altLang="en-US" sz="2200">
              <a:latin typeface="+mn-lt"/>
            </a:endParaRPr>
          </a:p>
          <a:p>
            <a:pPr algn="ctr"/>
            <a:r>
              <a:rPr lang="hu-HU" altLang="en-US" sz="2200">
                <a:latin typeface="+mn-lt"/>
              </a:rPr>
              <a:t>érkező fény</a:t>
            </a:r>
          </a:p>
        </p:txBody>
      </p:sp>
      <p:sp>
        <p:nvSpPr>
          <p:cNvPr id="5153" name="AutoShape 33"/>
          <p:cNvSpPr>
            <a:spLocks noChangeArrowheads="1"/>
          </p:cNvSpPr>
          <p:nvPr/>
        </p:nvSpPr>
        <p:spPr bwMode="auto">
          <a:xfrm>
            <a:off x="6948488" y="5876925"/>
            <a:ext cx="1944687" cy="685800"/>
          </a:xfrm>
          <a:prstGeom prst="wedgeRoundRectCallout">
            <a:avLst>
              <a:gd name="adj1" fmla="val -43060"/>
              <a:gd name="adj2" fmla="val -101620"/>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Törési irányból </a:t>
            </a:r>
            <a:endParaRPr lang="en-GB" altLang="en-US" sz="2200">
              <a:latin typeface="+mn-lt"/>
            </a:endParaRPr>
          </a:p>
          <a:p>
            <a:pPr algn="ctr"/>
            <a:r>
              <a:rPr lang="hu-HU" altLang="en-US" sz="2200">
                <a:latin typeface="+mn-lt"/>
              </a:rPr>
              <a:t>érkező fény</a:t>
            </a:r>
          </a:p>
        </p:txBody>
      </p:sp>
      <p:sp>
        <p:nvSpPr>
          <p:cNvPr id="5154" name="Rectangle 34"/>
          <p:cNvSpPr>
            <a:spLocks noChangeArrowheads="1"/>
          </p:cNvSpPr>
          <p:nvPr/>
        </p:nvSpPr>
        <p:spPr bwMode="auto">
          <a:xfrm>
            <a:off x="1476375" y="5084763"/>
            <a:ext cx="6624638" cy="590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5" name="Rectangle 35"/>
          <p:cNvSpPr>
            <a:spLocks noChangeArrowheads="1"/>
          </p:cNvSpPr>
          <p:nvPr/>
        </p:nvSpPr>
        <p:spPr bwMode="auto">
          <a:xfrm>
            <a:off x="3348038" y="27082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a:t>R</a:t>
            </a:r>
            <a:endParaRPr lang="hu-HU" altLang="en-US" b="1"/>
          </a:p>
        </p:txBody>
      </p:sp>
      <p:sp>
        <p:nvSpPr>
          <p:cNvPr id="5156" name="Rectangle 36"/>
          <p:cNvSpPr>
            <a:spLocks noChangeArrowheads="1"/>
          </p:cNvSpPr>
          <p:nvPr/>
        </p:nvSpPr>
        <p:spPr bwMode="auto">
          <a:xfrm>
            <a:off x="3203575" y="18446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a:t>T</a:t>
            </a:r>
            <a:endParaRPr lang="hu-HU" altLang="en-US" b="1"/>
          </a:p>
        </p:txBody>
      </p:sp>
      <p:sp>
        <p:nvSpPr>
          <p:cNvPr id="5157" name="AutoShape 37"/>
          <p:cNvSpPr>
            <a:spLocks noChangeArrowheads="1"/>
          </p:cNvSpPr>
          <p:nvPr/>
        </p:nvSpPr>
        <p:spPr bwMode="auto">
          <a:xfrm>
            <a:off x="1116013" y="5949950"/>
            <a:ext cx="1008062" cy="685800"/>
          </a:xfrm>
          <a:prstGeom prst="wedgeRoundRectCallout">
            <a:avLst>
              <a:gd name="adj1" fmla="val 44014"/>
              <a:gd name="adj2" fmla="val -110417"/>
              <a:gd name="adj3" fmla="val 16667"/>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Fresnel</a:t>
            </a:r>
            <a:endParaRPr lang="hu-HU" altLang="en-US" sz="2200">
              <a:latin typeface="+mn-lt"/>
            </a:endParaRPr>
          </a:p>
        </p:txBody>
      </p:sp>
      <p:sp>
        <p:nvSpPr>
          <p:cNvPr id="5158" name="AutoShape 38"/>
          <p:cNvSpPr>
            <a:spLocks noChangeArrowheads="1"/>
          </p:cNvSpPr>
          <p:nvPr/>
        </p:nvSpPr>
        <p:spPr bwMode="auto">
          <a:xfrm>
            <a:off x="5148263" y="5949950"/>
            <a:ext cx="1152525" cy="647700"/>
          </a:xfrm>
          <a:prstGeom prst="wedgeRoundRectCallout">
            <a:avLst>
              <a:gd name="adj1" fmla="val 29477"/>
              <a:gd name="adj2" fmla="val -113236"/>
              <a:gd name="adj3" fmla="val 16667"/>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1-Fresnel</a:t>
            </a:r>
            <a:endParaRPr lang="hu-HU" altLang="en-US" sz="2200">
              <a:latin typeface="+mn-lt"/>
            </a:endParaRPr>
          </a:p>
        </p:txBody>
      </p:sp>
      <p:sp>
        <p:nvSpPr>
          <p:cNvPr id="5159" name="Rectangle 39"/>
          <p:cNvSpPr>
            <a:spLocks noChangeArrowheads="1"/>
          </p:cNvSpPr>
          <p:nvPr/>
        </p:nvSpPr>
        <p:spPr bwMode="auto">
          <a:xfrm>
            <a:off x="2339975" y="22050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a:t>V</a:t>
            </a:r>
          </a:p>
        </p:txBody>
      </p:sp>
      <p:sp>
        <p:nvSpPr>
          <p:cNvPr id="5160" name="Line 40"/>
          <p:cNvSpPr>
            <a:spLocks noChangeShapeType="1"/>
          </p:cNvSpPr>
          <p:nvPr/>
        </p:nvSpPr>
        <p:spPr bwMode="auto">
          <a:xfrm>
            <a:off x="2195513" y="2565400"/>
            <a:ext cx="215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1" name="Line 41"/>
          <p:cNvSpPr>
            <a:spLocks noChangeShapeType="1"/>
          </p:cNvSpPr>
          <p:nvPr/>
        </p:nvSpPr>
        <p:spPr bwMode="auto">
          <a:xfrm>
            <a:off x="2195513" y="2997200"/>
            <a:ext cx="215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2" name="Rectangle 1"/>
          <p:cNvSpPr>
            <a:spLocks noChangeArrowheads="1"/>
          </p:cNvSpPr>
          <p:nvPr/>
        </p:nvSpPr>
        <p:spPr bwMode="auto">
          <a:xfrm>
            <a:off x="1331913" y="4005263"/>
            <a:ext cx="1921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smtClean="0">
                <a:solidFill>
                  <a:srgbClr val="00B050"/>
                </a:solidFill>
              </a:rPr>
              <a:t>DirectLight</a:t>
            </a:r>
            <a:r>
              <a:rPr lang="hu-HU" altLang="en-US" b="1" dirty="0" smtClean="0">
                <a:solidFill>
                  <a:srgbClr val="00B050"/>
                </a:solidFill>
              </a:rPr>
              <a:t>()</a:t>
            </a:r>
            <a:endParaRPr lang="hu-HU" altLang="en-US" b="1" dirty="0">
              <a:solidFill>
                <a:srgbClr val="00B050"/>
              </a:solidFill>
            </a:endParaRPr>
          </a:p>
        </p:txBody>
      </p:sp>
      <p:sp>
        <p:nvSpPr>
          <p:cNvPr id="2" name="Cím 1"/>
          <p:cNvSpPr>
            <a:spLocks noGrp="1"/>
          </p:cNvSpPr>
          <p:nvPr>
            <p:ph type="title"/>
          </p:nvPr>
        </p:nvSpPr>
        <p:spPr>
          <a:xfrm>
            <a:off x="0" y="274638"/>
            <a:ext cx="6732240" cy="1143000"/>
          </a:xfrm>
        </p:spPr>
        <p:txBody>
          <a:bodyPr/>
          <a:lstStyle/>
          <a:p>
            <a:r>
              <a:rPr lang="hu-HU" dirty="0" smtClean="0">
                <a:solidFill>
                  <a:srgbClr val="FF0000"/>
                </a:solidFill>
              </a:rPr>
              <a:t>Rekurzív sugárkövetés</a:t>
            </a:r>
            <a:endParaRPr lang="en-US" dirty="0">
              <a:solidFill>
                <a:srgbClr val="FF0000"/>
              </a:solidFill>
            </a:endParaRPr>
          </a:p>
        </p:txBody>
      </p:sp>
      <p:grpSp>
        <p:nvGrpSpPr>
          <p:cNvPr id="44" name="Csoportba foglalás 135"/>
          <p:cNvGrpSpPr>
            <a:grpSpLocks/>
          </p:cNvGrpSpPr>
          <p:nvPr/>
        </p:nvGrpSpPr>
        <p:grpSpPr bwMode="auto">
          <a:xfrm>
            <a:off x="1171348" y="2482159"/>
            <a:ext cx="833438" cy="820737"/>
            <a:chOff x="4933950" y="1860550"/>
            <a:chExt cx="833438" cy="820738"/>
          </a:xfrm>
        </p:grpSpPr>
        <p:sp>
          <p:nvSpPr>
            <p:cNvPr id="4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5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2252" y="-27384"/>
            <a:ext cx="2378260" cy="237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églalap 2"/>
          <p:cNvSpPr/>
          <p:nvPr/>
        </p:nvSpPr>
        <p:spPr>
          <a:xfrm>
            <a:off x="3839488" y="2175247"/>
            <a:ext cx="516488" cy="461665"/>
          </a:xfrm>
          <a:prstGeom prst="rect">
            <a:avLst/>
          </a:prstGeom>
        </p:spPr>
        <p:txBody>
          <a:bodyPr wrap="none">
            <a:spAutoFit/>
          </a:bodyPr>
          <a:lstStyle/>
          <a:p>
            <a:r>
              <a:rPr lang="hu-HU" altLang="en-US" i="1" dirty="0" err="1" smtClean="0"/>
              <a:t>L</a:t>
            </a:r>
            <a:r>
              <a:rPr lang="hu-HU" altLang="en-US" baseline="50000" dirty="0" err="1" smtClean="0">
                <a:sym typeface="Symbol" pitchFamily="18" charset="2"/>
              </a:rPr>
              <a:t>in</a:t>
            </a:r>
            <a:endParaRPr lang="en-US" dirty="0"/>
          </a:p>
        </p:txBody>
      </p:sp>
      <p:sp>
        <p:nvSpPr>
          <p:cNvPr id="4" name="Téglalap 3"/>
          <p:cNvSpPr/>
          <p:nvPr/>
        </p:nvSpPr>
        <p:spPr>
          <a:xfrm>
            <a:off x="2079744" y="4437112"/>
            <a:ext cx="260008" cy="584775"/>
          </a:xfrm>
          <a:prstGeom prst="rect">
            <a:avLst/>
          </a:prstGeom>
        </p:spPr>
        <p:txBody>
          <a:bodyPr wrap="none">
            <a:spAutoFit/>
          </a:bodyPr>
          <a:lstStyle/>
          <a:p>
            <a:r>
              <a:rPr lang="hu-HU" altLang="en-US" sz="3200" i="1" baseline="-25000" dirty="0"/>
              <a:t>l</a:t>
            </a:r>
            <a:endParaRPr lang="en-US" sz="3200" dirty="0"/>
          </a:p>
        </p:txBody>
      </p:sp>
      <p:sp>
        <p:nvSpPr>
          <p:cNvPr id="5" name="Téglalap 4"/>
          <p:cNvSpPr/>
          <p:nvPr/>
        </p:nvSpPr>
        <p:spPr>
          <a:xfrm>
            <a:off x="4041594" y="2204864"/>
            <a:ext cx="242374" cy="461665"/>
          </a:xfrm>
          <a:prstGeom prst="rect">
            <a:avLst/>
          </a:prstGeom>
        </p:spPr>
        <p:txBody>
          <a:bodyPr wrap="none">
            <a:spAutoFit/>
          </a:bodyPr>
          <a:lstStyle/>
          <a:p>
            <a:r>
              <a:rPr lang="hu-HU" altLang="en-US" i="1" baseline="-25000" dirty="0"/>
              <a:t>l</a:t>
            </a:r>
            <a:endParaRPr lang="en-US" dirty="0"/>
          </a:p>
        </p:txBody>
      </p:sp>
      <p:sp>
        <p:nvSpPr>
          <p:cNvPr id="56" name="Rectangle 39"/>
          <p:cNvSpPr>
            <a:spLocks noChangeArrowheads="1"/>
          </p:cNvSpPr>
          <p:nvPr/>
        </p:nvSpPr>
        <p:spPr bwMode="auto">
          <a:xfrm>
            <a:off x="2805112" y="2598046"/>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t>N</a:t>
            </a:r>
            <a:endParaRPr lang="hu-HU" altLang="en-US" b="1"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36512" y="1196752"/>
            <a:ext cx="9186968" cy="5737468"/>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a:solidFill>
                  <a:srgbClr val="C00000"/>
                </a:solidFill>
                <a:latin typeface="Courier New" pitchFamily="49" charset="0"/>
                <a:cs typeface="Courier New" pitchFamily="49" charset="0"/>
              </a:rPr>
              <a:t>trace</a:t>
            </a:r>
            <a:r>
              <a:rPr lang="en-US" sz="1700" b="1" dirty="0">
                <a:latin typeface="Courier New" pitchFamily="49" charset="0"/>
                <a:cs typeface="Courier New" pitchFamily="49" charset="0"/>
              </a:rPr>
              <a:t>(Ray </a:t>
            </a:r>
            <a:r>
              <a:rPr lang="en-US" sz="1700" b="1" dirty="0" smtClean="0">
                <a:latin typeface="Courier New" pitchFamily="49" charset="0"/>
                <a:cs typeface="Courier New" pitchFamily="49" charset="0"/>
              </a:rPr>
              <a:t>ray)</a:t>
            </a: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a:t>
            </a:r>
          </a:p>
          <a:p>
            <a:pPr>
              <a:defRPr/>
            </a:pPr>
            <a:endParaRPr lang="en-US" sz="1700" b="1" dirty="0">
              <a:latin typeface="Courier New" pitchFamily="49" charset="0"/>
              <a:cs typeface="Courier New" pitchFamily="49" charset="0"/>
            </a:endParaRPr>
          </a:p>
          <a:p>
            <a:pPr>
              <a:defRPr/>
            </a:pP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Hit </a:t>
            </a:r>
            <a:r>
              <a:rPr lang="en-US" sz="1700" b="1" dirty="0" err="1">
                <a:solidFill>
                  <a:srgbClr val="C00000"/>
                </a:solidFill>
                <a:latin typeface="Courier New" pitchFamily="49" charset="0"/>
                <a:cs typeface="Courier New" pitchFamily="49" charset="0"/>
              </a:rPr>
              <a:t>hit</a:t>
            </a:r>
            <a:r>
              <a:rPr lang="en-US" sz="1700" b="1" dirty="0">
                <a:latin typeface="Courier New" pitchFamily="49" charset="0"/>
                <a:cs typeface="Courier New" pitchFamily="49" charset="0"/>
              </a:rPr>
              <a:t> = </a:t>
            </a:r>
            <a:r>
              <a:rPr lang="en-US" sz="1700" b="1" dirty="0" err="1">
                <a:solidFill>
                  <a:srgbClr val="C00000"/>
                </a:solidFill>
                <a:latin typeface="Courier New" pitchFamily="49" charset="0"/>
                <a:cs typeface="Courier New" pitchFamily="49" charset="0"/>
              </a:rPr>
              <a:t>firstIntersect</a:t>
            </a:r>
            <a:r>
              <a:rPr lang="en-US" sz="1700" b="1" dirty="0">
                <a:solidFill>
                  <a:srgbClr val="C00000"/>
                </a:solidFill>
                <a:latin typeface="Courier New" pitchFamily="49" charset="0"/>
                <a:cs typeface="Courier New" pitchFamily="49" charset="0"/>
              </a:rPr>
              <a:t>(ray</a:t>
            </a:r>
            <a:r>
              <a:rPr lang="en-US" sz="1700" b="1" dirty="0">
                <a:latin typeface="Courier New" pitchFamily="49" charset="0"/>
                <a:cs typeface="Courier New" pitchFamily="49" charset="0"/>
              </a:rPr>
              <a:t>);</a:t>
            </a:r>
            <a:endParaRPr lang="hu-HU" sz="1700" dirty="0"/>
          </a:p>
          <a:p>
            <a:pPr>
              <a:defRPr/>
            </a:pPr>
            <a:r>
              <a:rPr lang="en-US" sz="1700" b="1" dirty="0">
                <a:latin typeface="Courier New" pitchFamily="49" charset="0"/>
                <a:cs typeface="Courier New" pitchFamily="49" charset="0"/>
              </a:rPr>
              <a:t>  if(</a:t>
            </a:r>
            <a:r>
              <a:rPr lang="en-US" sz="1700" b="1" dirty="0" err="1">
                <a:solidFill>
                  <a:srgbClr val="C00000"/>
                </a:solidFill>
                <a:latin typeface="Courier New" pitchFamily="49" charset="0"/>
                <a:cs typeface="Courier New" pitchFamily="49" charset="0"/>
              </a:rPr>
              <a:t>hit.t</a:t>
            </a:r>
            <a:r>
              <a:rPr lang="en-US" sz="1700" b="1" dirty="0">
                <a:latin typeface="Courier New" pitchFamily="49" charset="0"/>
                <a:cs typeface="Courier New" pitchFamily="49" charset="0"/>
              </a:rPr>
              <a:t> &lt; 0)</a:t>
            </a: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i="1" dirty="0">
                <a:cs typeface="Times New Roman" panose="02020603050405020304" pitchFamily="18" charset="0"/>
              </a:rPr>
              <a:t>L</a:t>
            </a:r>
            <a:r>
              <a:rPr lang="hu-HU" sz="1700" baseline="-25000" dirty="0">
                <a:cs typeface="Times New Roman" panose="02020603050405020304" pitchFamily="18" charset="0"/>
              </a:rPr>
              <a:t>a</a:t>
            </a:r>
            <a:r>
              <a:rPr lang="en-US" sz="1700" b="1" dirty="0">
                <a:latin typeface="Courier New" pitchFamily="49" charset="0"/>
                <a:cs typeface="Courier New" pitchFamily="49" charset="0"/>
              </a:rPr>
              <a:t>;</a:t>
            </a:r>
            <a:r>
              <a:rPr lang="hu-HU" sz="1700" b="1" dirty="0">
                <a:latin typeface="Courier New" pitchFamily="49" charset="0"/>
                <a:cs typeface="Courier New" pitchFamily="49" charset="0"/>
              </a:rPr>
              <a:t> </a:t>
            </a:r>
            <a:r>
              <a:rPr lang="en-US" sz="1700" dirty="0">
                <a:latin typeface="+mn-lt"/>
                <a:cs typeface="Courier New" pitchFamily="49" charset="0"/>
              </a:rPr>
              <a:t>// </a:t>
            </a:r>
            <a:r>
              <a:rPr lang="en-US" sz="1700" dirty="0" smtClean="0">
                <a:latin typeface="+mn-lt"/>
                <a:cs typeface="Courier New" pitchFamily="49" charset="0"/>
              </a:rPr>
              <a:t>nothing</a:t>
            </a:r>
            <a:endParaRPr lang="hu-HU" sz="500" b="1" dirty="0">
              <a:solidFill>
                <a:srgbClr val="00B050"/>
              </a:solidFill>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vec3 </a:t>
            </a:r>
            <a:r>
              <a:rPr lang="hu-HU" sz="1700" b="1" dirty="0" err="1" smtClean="0">
                <a:latin typeface="Courier New" pitchFamily="49" charset="0"/>
                <a:cs typeface="Courier New" pitchFamily="49" charset="0"/>
              </a:rPr>
              <a:t>outRad</a:t>
            </a:r>
            <a:r>
              <a:rPr lang="hu-HU" sz="1700" b="1" dirty="0" smtClean="0">
                <a:latin typeface="Courier New" pitchFamily="49" charset="0"/>
                <a:cs typeface="Courier New" pitchFamily="49" charset="0"/>
              </a:rPr>
              <a:t>(</a:t>
            </a:r>
            <a:r>
              <a:rPr lang="en-US" sz="1700" b="1" dirty="0" smtClean="0">
                <a:latin typeface="Courier New" pitchFamily="49" charset="0"/>
                <a:cs typeface="Courier New" pitchFamily="49" charset="0"/>
              </a:rPr>
              <a:t>0, 0, 0);</a:t>
            </a: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a:t>
            </a:r>
            <a:r>
              <a:rPr lang="en-US" sz="1700" b="1" dirty="0">
                <a:latin typeface="Courier New" pitchFamily="49" charset="0"/>
                <a:cs typeface="Courier New" pitchFamily="49" charset="0"/>
              </a:rPr>
              <a:t>&gt;</a:t>
            </a:r>
            <a:r>
              <a:rPr lang="en-US" sz="1700" b="1" dirty="0" smtClean="0">
                <a:latin typeface="Courier New" pitchFamily="49" charset="0"/>
                <a:cs typeface="Courier New" pitchFamily="49" charset="0"/>
              </a:rPr>
              <a:t>rough)</a:t>
            </a:r>
            <a:r>
              <a:rPr lang="en-US" sz="1700" b="1" dirty="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i="1" dirty="0" smtClean="0">
                <a:cs typeface="Times New Roman" panose="02020603050405020304" pitchFamily="18" charset="0"/>
              </a:rPr>
              <a:t>  </a:t>
            </a:r>
            <a:r>
              <a:rPr lang="en-US" sz="1700" b="1" dirty="0" smtClean="0">
                <a:latin typeface="Courier New" pitchFamily="49" charset="0"/>
                <a:cs typeface="Courier New" pitchFamily="49" charset="0"/>
              </a:rPr>
              <a:t>=</a:t>
            </a:r>
            <a:r>
              <a:rPr lang="en-US" sz="1700" b="1" i="1" dirty="0" smtClean="0">
                <a:cs typeface="Times New Roman" panose="02020603050405020304" pitchFamily="18" charset="0"/>
              </a:rPr>
              <a:t>  </a:t>
            </a:r>
            <a:r>
              <a:rPr lang="en-US" sz="1700" b="1" dirty="0" err="1" smtClean="0">
                <a:solidFill>
                  <a:srgbClr val="00B050"/>
                </a:solidFill>
                <a:latin typeface="Courier New" panose="02070309020205020404" pitchFamily="49" charset="0"/>
                <a:cs typeface="Courier New" panose="02070309020205020404" pitchFamily="49" charset="0"/>
              </a:rPr>
              <a:t>DirectLight</a:t>
            </a:r>
            <a:r>
              <a:rPr lang="en-US" sz="1700" b="1" dirty="0" smtClean="0">
                <a:solidFill>
                  <a:srgbClr val="00B050"/>
                </a:solidFill>
                <a:latin typeface="Courier New" panose="02070309020205020404" pitchFamily="49" charset="0"/>
                <a:cs typeface="Courier New" panose="02070309020205020404" pitchFamily="49" charset="0"/>
              </a:rPr>
              <a:t>(hit)</a:t>
            </a:r>
            <a:r>
              <a:rPr lang="en-US" sz="1600" b="1" dirty="0" smtClean="0">
                <a:solidFill>
                  <a:srgbClr val="00B050"/>
                </a:solidFill>
                <a:latin typeface="Courier New" pitchFamily="49" charset="0"/>
                <a:cs typeface="Courier New" pitchFamily="49" charset="0"/>
              </a:rPr>
              <a:t>;</a:t>
            </a:r>
            <a:endParaRPr lang="en-US" sz="1700" b="1" dirty="0">
              <a:solidFill>
                <a:srgbClr val="00B050"/>
              </a:solidFill>
              <a:latin typeface="Courier New" pitchFamily="49" charset="0"/>
              <a:cs typeface="Courier New" pitchFamily="49" charset="0"/>
            </a:endParaRPr>
          </a:p>
          <a:p>
            <a:pPr>
              <a:defRPr/>
            </a:pPr>
            <a:endParaRPr lang="hu-HU" sz="900" b="1" dirty="0" smtClean="0">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-&gt;reflective){</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a:t>
            </a:r>
            <a:r>
              <a:rPr lang="hu-HU" sz="1700" b="1" dirty="0" smtClean="0">
                <a:solidFill>
                  <a:srgbClr val="C00000"/>
                </a:solidFill>
                <a:latin typeface="Courier New" pitchFamily="49" charset="0"/>
                <a:cs typeface="Courier New" pitchFamily="49" charset="0"/>
              </a:rPr>
              <a:t>le</a:t>
            </a:r>
            <a:r>
              <a:rPr lang="en-US" sz="1700" b="1" dirty="0" err="1" smtClean="0">
                <a:solidFill>
                  <a:srgbClr val="C00000"/>
                </a:solidFill>
                <a:latin typeface="Courier New" pitchFamily="49" charset="0"/>
                <a:cs typeface="Courier New" pitchFamily="49" charset="0"/>
              </a:rPr>
              <a:t>ct</a:t>
            </a:r>
            <a:r>
              <a:rPr lang="en-US" sz="1700" b="1" dirty="0" smtClean="0">
                <a:latin typeface="Courier New" pitchFamily="49" charset="0"/>
                <a:cs typeface="Courier New" pitchFamily="49" charset="0"/>
              </a:rPr>
              <a:t>(</a:t>
            </a:r>
            <a:r>
              <a:rPr lang="hu-HU" sz="1700" b="1" dirty="0" err="1">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Ray </a:t>
            </a:r>
            <a:r>
              <a:rPr lang="en-US" sz="1700" b="1" dirty="0" err="1" smtClean="0">
                <a:solidFill>
                  <a:srgbClr val="0000FF"/>
                </a:solidFill>
                <a:latin typeface="Courier New" pitchFamily="49" charset="0"/>
                <a:cs typeface="Courier New" pitchFamily="49" charset="0"/>
              </a:rPr>
              <a:t>reflectRay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solidFill>
                  <a:srgbClr val="7030A0"/>
                </a:solidFill>
                <a:cs typeface="Times New Roman" panose="02020603050405020304" pitchFamily="18" charset="0"/>
              </a:rPr>
              <a:t> + </a:t>
            </a:r>
            <a:r>
              <a:rPr lang="en-US" sz="1700" b="1" dirty="0" smtClean="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a:t>
            </a:r>
            <a:r>
              <a:rPr lang="en-US" sz="1700" b="1" dirty="0" err="1">
                <a:solidFill>
                  <a:srgbClr val="0000FF"/>
                </a:solidFill>
                <a:latin typeface="Courier New" pitchFamily="49" charset="0"/>
                <a:cs typeface="Courier New" pitchFamily="49" charset="0"/>
              </a:rPr>
              <a:t>reflectRay</a:t>
            </a:r>
            <a:r>
              <a:rPr lang="en-US" sz="1700" b="1" dirty="0" smtClean="0">
                <a:latin typeface="Courier New" pitchFamily="49" charset="0"/>
                <a:cs typeface="Courier New" pitchFamily="49" charset="0"/>
              </a:rPr>
              <a:t>)*</a:t>
            </a:r>
            <a:r>
              <a:rPr lang="hu-HU" sz="1800" b="1" dirty="0" err="1" smtClean="0">
                <a:solidFill>
                  <a:srgbClr val="C00000"/>
                </a:solidFill>
                <a:latin typeface="Courier New" pitchFamily="49" charset="0"/>
                <a:cs typeface="Courier New" pitchFamily="49" charset="0"/>
              </a:rPr>
              <a:t>Fresnel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a:latin typeface="Courier New" pitchFamily="49" charset="0"/>
                <a:cs typeface="Courier New" pitchFamily="49" charset="0"/>
              </a:rPr>
              <a:t>);</a:t>
            </a:r>
            <a:endParaRPr lang="en-US"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-&gt;refractive)</a:t>
            </a: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en-US"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 : 1/</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err="1">
                <a:latin typeface="Courier New" pitchFamily="49" charset="0"/>
                <a:cs typeface="Courier New" pitchFamily="49" charset="0"/>
              </a:rPr>
              <a:t>refractionDir</a:t>
            </a:r>
            <a:r>
              <a:rPr lang="en-US" sz="1700" b="1" dirty="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refract</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err="1" smtClean="0">
                <a:cs typeface="Times New Roman" panose="02020603050405020304" pitchFamily="18" charset="0"/>
              </a:rPr>
              <a:t>N</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a:t>
            </a:r>
          </a:p>
          <a:p>
            <a:pPr>
              <a:defRPr/>
            </a:pPr>
            <a:r>
              <a:rPr lang="en-US" sz="1700" b="1" dirty="0" smtClean="0">
                <a:latin typeface="Courier New" pitchFamily="49" charset="0"/>
                <a:cs typeface="Courier New" pitchFamily="49" charset="0"/>
              </a:rPr>
              <a:t>    if (length(</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&gt; 0) {</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Ray </a:t>
            </a:r>
            <a:r>
              <a:rPr lang="en-US" sz="1700" b="1" dirty="0" err="1" smtClean="0">
                <a:solidFill>
                  <a:srgbClr val="0000FF"/>
                </a:solidFill>
                <a:latin typeface="Courier New" pitchFamily="49" charset="0"/>
                <a:cs typeface="Courier New" pitchFamily="49" charset="0"/>
              </a:rPr>
              <a:t>refractRay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cs typeface="Times New Roman" panose="02020603050405020304" pitchFamily="18" charset="0"/>
              </a:rPr>
              <a:t> </a:t>
            </a:r>
            <a:r>
              <a:rPr lang="hu-HU" sz="1700" b="1" i="1" dirty="0">
                <a:solidFill>
                  <a:srgbClr val="7030A0"/>
                </a:solidFill>
                <a:cs typeface="Times New Roman" panose="02020603050405020304" pitchFamily="18" charset="0"/>
              </a:rPr>
              <a:t>- </a:t>
            </a:r>
            <a:r>
              <a:rPr lang="en-US" sz="1700" b="1" dirty="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a:t>
            </a:r>
            <a:r>
              <a:rPr lang="en-US" sz="1700" b="1" dirty="0" err="1">
                <a:solidFill>
                  <a:srgbClr val="0000FF"/>
                </a:solidFill>
                <a:latin typeface="Courier New" pitchFamily="49" charset="0"/>
                <a:cs typeface="Courier New" pitchFamily="49" charset="0"/>
              </a:rPr>
              <a:t>refractRay</a:t>
            </a:r>
            <a:r>
              <a:rPr lang="en-US" sz="1700" b="1" dirty="0" smtClean="0">
                <a:latin typeface="Courier New" pitchFamily="49" charset="0"/>
                <a:cs typeface="Courier New" pitchFamily="49" charset="0"/>
              </a:rPr>
              <a:t>)*(vec3(1,1,1)–</a:t>
            </a:r>
            <a:r>
              <a:rPr lang="en-US" sz="1700" b="1" dirty="0" smtClean="0">
                <a:solidFill>
                  <a:srgbClr val="C00000"/>
                </a:solidFill>
                <a:latin typeface="Courier New" pitchFamily="49" charset="0"/>
                <a:cs typeface="Courier New" pitchFamily="49" charset="0"/>
              </a:rPr>
              <a:t>F</a:t>
            </a:r>
            <a:r>
              <a:rPr lang="hu-HU" sz="1700" b="1" dirty="0" err="1" smtClean="0">
                <a:solidFill>
                  <a:srgbClr val="C00000"/>
                </a:solidFill>
                <a:latin typeface="Courier New" pitchFamily="49" charset="0"/>
                <a:cs typeface="Courier New" pitchFamily="49" charset="0"/>
              </a:rPr>
              <a:t>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a:cs typeface="Times New Roman" pitchFamily="18" charset="0"/>
              </a:rPr>
              <a:t>N</a:t>
            </a:r>
            <a:r>
              <a:rPr lang="en-US" sz="1700" b="1" dirty="0" smtClean="0">
                <a:latin typeface="Courier New" pitchFamily="49" charset="0"/>
                <a:cs typeface="Courier New" pitchFamily="49" charset="0"/>
              </a:rPr>
              <a:t>));</a:t>
            </a:r>
          </a:p>
          <a:p>
            <a:pPr marL="0" lvl="1">
              <a:defRPr/>
            </a:pPr>
            <a:r>
              <a:rPr lang="en-US" sz="1700" b="1" dirty="0" smtClean="0">
                <a:latin typeface="Courier New" pitchFamily="49" charset="0"/>
                <a:cs typeface="Courier New" pitchFamily="49" charset="0"/>
              </a:rPr>
              <a:t>    }</a:t>
            </a:r>
            <a:endParaRPr lang="en-US" sz="1700" b="1" dirty="0">
              <a:latin typeface="Courier New" pitchFamily="49" charset="0"/>
              <a:cs typeface="Courier New" pitchFamily="49" charset="0"/>
            </a:endParaRPr>
          </a:p>
          <a:p>
            <a:pPr>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a:defRPr/>
            </a:pPr>
            <a:r>
              <a:rPr lang="en-US" sz="1700" b="1" dirty="0">
                <a:latin typeface="Courier New" pitchFamily="49" charset="0"/>
                <a:cs typeface="Courier New" pitchFamily="49" charset="0"/>
              </a:rPr>
              <a:t>}</a:t>
            </a:r>
            <a:endParaRPr lang="hu-HU" sz="1700" dirty="0"/>
          </a:p>
        </p:txBody>
      </p:sp>
      <p:sp>
        <p:nvSpPr>
          <p:cNvPr id="6150" name="Oval 5"/>
          <p:cNvSpPr>
            <a:spLocks noChangeArrowheads="1"/>
          </p:cNvSpPr>
          <p:nvPr/>
        </p:nvSpPr>
        <p:spPr bwMode="auto">
          <a:xfrm rot="2315074">
            <a:off x="7575550" y="1797472"/>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1" name="Freeform 6"/>
          <p:cNvSpPr>
            <a:spLocks/>
          </p:cNvSpPr>
          <p:nvPr/>
        </p:nvSpPr>
        <p:spPr bwMode="auto">
          <a:xfrm rot="18974213">
            <a:off x="7270750" y="2635672"/>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2" name="Line 7"/>
          <p:cNvSpPr>
            <a:spLocks noChangeShapeType="1"/>
          </p:cNvSpPr>
          <p:nvPr/>
        </p:nvSpPr>
        <p:spPr bwMode="auto">
          <a:xfrm flipH="1">
            <a:off x="7313613" y="1111672"/>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Rectangle 8"/>
          <p:cNvSpPr>
            <a:spLocks noChangeArrowheads="1"/>
          </p:cNvSpPr>
          <p:nvPr/>
        </p:nvSpPr>
        <p:spPr bwMode="auto">
          <a:xfrm>
            <a:off x="8243888" y="1268834"/>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2" name="Group 12"/>
          <p:cNvGrpSpPr>
            <a:grpSpLocks/>
          </p:cNvGrpSpPr>
          <p:nvPr/>
        </p:nvGrpSpPr>
        <p:grpSpPr bwMode="auto">
          <a:xfrm>
            <a:off x="7770813" y="1340273"/>
            <a:ext cx="625475" cy="995363"/>
            <a:chOff x="4512" y="1296"/>
            <a:chExt cx="394" cy="627"/>
          </a:xfrm>
        </p:grpSpPr>
        <p:sp>
          <p:nvSpPr>
            <p:cNvPr id="6167" name="Rectangle 14"/>
            <p:cNvSpPr>
              <a:spLocks noChangeArrowheads="1"/>
            </p:cNvSpPr>
            <p:nvPr/>
          </p:nvSpPr>
          <p:spPr bwMode="auto">
            <a:xfrm>
              <a:off x="4704" y="1632"/>
              <a:ext cx="2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t>r</a:t>
              </a:r>
              <a:endParaRPr lang="hu-HU" altLang="en-US" b="1" dirty="0"/>
            </a:p>
          </p:txBody>
        </p:sp>
        <p:sp>
          <p:nvSpPr>
            <p:cNvPr id="6168"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6"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28368" name="Line 16"/>
          <p:cNvSpPr>
            <a:spLocks noChangeShapeType="1"/>
          </p:cNvSpPr>
          <p:nvPr/>
        </p:nvSpPr>
        <p:spPr bwMode="auto">
          <a:xfrm flipH="1" flipV="1">
            <a:off x="6932613" y="1416472"/>
            <a:ext cx="1066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8369" name="Line 17"/>
          <p:cNvSpPr>
            <a:spLocks noChangeShapeType="1"/>
          </p:cNvSpPr>
          <p:nvPr/>
        </p:nvSpPr>
        <p:spPr bwMode="auto">
          <a:xfrm>
            <a:off x="8032750" y="1949872"/>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églalap 17"/>
          <p:cNvSpPr>
            <a:spLocks noChangeArrowheads="1"/>
          </p:cNvSpPr>
          <p:nvPr/>
        </p:nvSpPr>
        <p:spPr bwMode="auto">
          <a:xfrm>
            <a:off x="7667625" y="908472"/>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N</a:t>
            </a:r>
            <a:endParaRPr lang="hu-HU" altLang="en-US" dirty="0"/>
          </a:p>
        </p:txBody>
      </p:sp>
      <p:sp>
        <p:nvSpPr>
          <p:cNvPr id="19" name="Line 7"/>
          <p:cNvSpPr>
            <a:spLocks noChangeShapeType="1"/>
          </p:cNvSpPr>
          <p:nvPr/>
        </p:nvSpPr>
        <p:spPr bwMode="auto">
          <a:xfrm flipV="1">
            <a:off x="8388350" y="548109"/>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Téglalap 19"/>
          <p:cNvSpPr>
            <a:spLocks noChangeArrowheads="1"/>
          </p:cNvSpPr>
          <p:nvPr/>
        </p:nvSpPr>
        <p:spPr bwMode="auto">
          <a:xfrm>
            <a:off x="8243888" y="476672"/>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V</a:t>
            </a:r>
            <a:endParaRPr lang="hu-HU" altLang="en-US" dirty="0"/>
          </a:p>
        </p:txBody>
      </p:sp>
      <p:grpSp>
        <p:nvGrpSpPr>
          <p:cNvPr id="3" name="Csoportba foglalás 22"/>
          <p:cNvGrpSpPr>
            <a:grpSpLocks/>
          </p:cNvGrpSpPr>
          <p:nvPr/>
        </p:nvGrpSpPr>
        <p:grpSpPr bwMode="auto">
          <a:xfrm>
            <a:off x="5724525" y="1197396"/>
            <a:ext cx="2274888" cy="1037122"/>
            <a:chOff x="5724128" y="1556792"/>
            <a:chExt cx="2275285" cy="1038215"/>
          </a:xfrm>
        </p:grpSpPr>
        <p:graphicFrame>
          <p:nvGraphicFramePr>
            <p:cNvPr id="6146" name="Object 2"/>
            <p:cNvGraphicFramePr>
              <a:graphicFrameLocks noChangeAspect="1"/>
            </p:cNvGraphicFramePr>
            <p:nvPr/>
          </p:nvGraphicFramePr>
          <p:xfrm>
            <a:off x="5724128" y="1556792"/>
            <a:ext cx="607695" cy="859309"/>
          </p:xfrm>
          <a:graphic>
            <a:graphicData uri="http://schemas.openxmlformats.org/presentationml/2006/ole">
              <mc:AlternateContent xmlns:mc="http://schemas.openxmlformats.org/markup-compatibility/2006">
                <mc:Choice xmlns:v="urn:schemas-microsoft-com:vml" Requires="v">
                  <p:oleObj spid="_x0000_s6311" name="Klip" r:id="rId4" imgW="2478088" imgH="4460875" progId="">
                    <p:embed/>
                  </p:oleObj>
                </mc:Choice>
                <mc:Fallback>
                  <p:oleObj name="Klip" r:id="rId4" imgW="2478088" imgH="4460875" progId="">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3" name="Line 11"/>
            <p:cNvSpPr>
              <a:spLocks noChangeShapeType="1"/>
            </p:cNvSpPr>
            <p:nvPr/>
          </p:nvSpPr>
          <p:spPr bwMode="auto">
            <a:xfrm flipH="1" flipV="1">
              <a:off x="6420984" y="2081213"/>
              <a:ext cx="1578429" cy="228600"/>
            </a:xfrm>
            <a:prstGeom prst="line">
              <a:avLst/>
            </a:prstGeom>
            <a:noFill/>
            <a:ln w="38100">
              <a:no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4" name="Téglalap 16"/>
            <p:cNvSpPr>
              <a:spLocks noChangeArrowheads="1"/>
            </p:cNvSpPr>
            <p:nvPr/>
          </p:nvSpPr>
          <p:spPr bwMode="auto">
            <a:xfrm>
              <a:off x="6372200" y="1556792"/>
              <a:ext cx="396331" cy="4621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smtClean="0">
                  <a:cs typeface="Times New Roman" pitchFamily="18" charset="0"/>
                </a:rPr>
                <a:t>y</a:t>
              </a:r>
              <a:r>
                <a:rPr lang="en-US" altLang="en-US" b="1" i="1" baseline="-25000" dirty="0" smtClean="0">
                  <a:cs typeface="Times New Roman" pitchFamily="18" charset="0"/>
                </a:rPr>
                <a:t>l</a:t>
              </a:r>
              <a:endParaRPr lang="hu-HU" altLang="en-US" dirty="0"/>
            </a:p>
          </p:txBody>
        </p:sp>
        <p:sp>
          <p:nvSpPr>
            <p:cNvPr id="6165" name="Téglalap 20"/>
            <p:cNvSpPr>
              <a:spLocks noChangeArrowheads="1"/>
            </p:cNvSpPr>
            <p:nvPr/>
          </p:nvSpPr>
          <p:spPr bwMode="auto">
            <a:xfrm>
              <a:off x="6732240" y="2132856"/>
              <a:ext cx="447636" cy="462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err="1" smtClean="0">
                  <a:cs typeface="Times New Roman" pitchFamily="18" charset="0"/>
                </a:rPr>
                <a:t>L</a:t>
              </a:r>
              <a:r>
                <a:rPr lang="en-US" altLang="en-US" b="1" i="1" baseline="-25000" dirty="0" err="1" smtClean="0">
                  <a:cs typeface="Times New Roman" pitchFamily="18" charset="0"/>
                </a:rPr>
                <a:t>l</a:t>
              </a:r>
              <a:endParaRPr lang="hu-HU" altLang="en-US" dirty="0"/>
            </a:p>
          </p:txBody>
        </p:sp>
      </p:grpSp>
      <p:sp>
        <p:nvSpPr>
          <p:cNvPr id="23" name="Line 11"/>
          <p:cNvSpPr>
            <a:spLocks noChangeShapeType="1"/>
          </p:cNvSpPr>
          <p:nvPr/>
        </p:nvSpPr>
        <p:spPr bwMode="auto">
          <a:xfrm flipH="1" flipV="1">
            <a:off x="6293465" y="1721265"/>
            <a:ext cx="1578154" cy="228359"/>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Cím 4"/>
          <p:cNvSpPr txBox="1">
            <a:spLocks/>
          </p:cNvSpPr>
          <p:nvPr/>
        </p:nvSpPr>
        <p:spPr>
          <a:xfrm>
            <a:off x="0" y="341784"/>
            <a:ext cx="915045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smtClean="0">
                <a:solidFill>
                  <a:srgbClr val="FF0000"/>
                </a:solidFill>
              </a:rPr>
              <a:t>trace</a:t>
            </a:r>
            <a:endParaRPr lang="en-US" dirty="0">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2836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28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8" grpId="0" animBg="1"/>
      <p:bldP spid="228369" grpId="0" animBg="1"/>
      <p:bldP spid="18" grpId="0"/>
      <p:bldP spid="19" grpId="0" animBg="1"/>
      <p:bldP spid="20"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Oval 3"/>
          <p:cNvSpPr>
            <a:spLocks noChangeArrowheads="1"/>
          </p:cNvSpPr>
          <p:nvPr/>
        </p:nvSpPr>
        <p:spPr bwMode="auto">
          <a:xfrm>
            <a:off x="6553200" y="2971800"/>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506087826"/>
              </p:ext>
            </p:extLst>
          </p:nvPr>
        </p:nvGraphicFramePr>
        <p:xfrm>
          <a:off x="4990703" y="1772816"/>
          <a:ext cx="733425" cy="1092200"/>
        </p:xfrm>
        <a:graphic>
          <a:graphicData uri="http://schemas.openxmlformats.org/presentationml/2006/ole">
            <mc:AlternateContent xmlns:mc="http://schemas.openxmlformats.org/markup-compatibility/2006">
              <mc:Choice xmlns:v="urn:schemas-microsoft-com:vml" Requires="v">
                <p:oleObj spid="_x0000_s1321" name="Klip" r:id="rId4" imgW="2478088" imgH="4460875" progId="">
                  <p:embed/>
                </p:oleObj>
              </mc:Choice>
              <mc:Fallback>
                <p:oleObj name="Klip" r:id="rId4" imgW="2478088" imgH="4460875"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703" y="1772816"/>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Line 5"/>
          <p:cNvSpPr>
            <a:spLocks noChangeShapeType="1"/>
          </p:cNvSpPr>
          <p:nvPr/>
        </p:nvSpPr>
        <p:spPr bwMode="auto">
          <a:xfrm flipH="1">
            <a:off x="6096000" y="2514600"/>
            <a:ext cx="1676400" cy="1219200"/>
          </a:xfrm>
          <a:prstGeom prst="line">
            <a:avLst/>
          </a:prstGeom>
          <a:noFill/>
          <a:ln w="76200">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Oval 6"/>
          <p:cNvSpPr>
            <a:spLocks noChangeArrowheads="1"/>
          </p:cNvSpPr>
          <p:nvPr/>
        </p:nvSpPr>
        <p:spPr bwMode="auto">
          <a:xfrm>
            <a:off x="5410200" y="3733800"/>
            <a:ext cx="1160463"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2" name="Line 7"/>
          <p:cNvSpPr>
            <a:spLocks noChangeShapeType="1"/>
          </p:cNvSpPr>
          <p:nvPr/>
        </p:nvSpPr>
        <p:spPr bwMode="auto">
          <a:xfrm>
            <a:off x="5486400" y="2286000"/>
            <a:ext cx="552450" cy="1408113"/>
          </a:xfrm>
          <a:prstGeom prst="line">
            <a:avLst/>
          </a:prstGeom>
          <a:noFill/>
          <a:ln w="762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Line 8"/>
          <p:cNvSpPr>
            <a:spLocks noChangeShapeType="1"/>
          </p:cNvSpPr>
          <p:nvPr/>
        </p:nvSpPr>
        <p:spPr bwMode="auto">
          <a:xfrm flipH="1" flipV="1">
            <a:off x="4114800" y="3276600"/>
            <a:ext cx="1827213" cy="417513"/>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9"/>
          <p:cNvSpPr>
            <a:spLocks noChangeShapeType="1"/>
          </p:cNvSpPr>
          <p:nvPr/>
        </p:nvSpPr>
        <p:spPr bwMode="auto">
          <a:xfrm>
            <a:off x="4587875" y="28130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Line 10"/>
          <p:cNvSpPr>
            <a:spLocks noChangeShapeType="1"/>
          </p:cNvSpPr>
          <p:nvPr/>
        </p:nvSpPr>
        <p:spPr bwMode="auto">
          <a:xfrm>
            <a:off x="4491038" y="3533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1036" name="Line 11"/>
          <p:cNvSpPr>
            <a:spLocks noChangeShapeType="1"/>
          </p:cNvSpPr>
          <p:nvPr/>
        </p:nvSpPr>
        <p:spPr bwMode="auto">
          <a:xfrm>
            <a:off x="4491038" y="32543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1037" name="Text Box 12"/>
          <p:cNvSpPr txBox="1">
            <a:spLocks noChangeArrowheads="1"/>
          </p:cNvSpPr>
          <p:nvPr/>
        </p:nvSpPr>
        <p:spPr bwMode="auto">
          <a:xfrm>
            <a:off x="4191000" y="23622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pixel</a:t>
            </a:r>
          </a:p>
        </p:txBody>
      </p:sp>
      <p:graphicFrame>
        <p:nvGraphicFramePr>
          <p:cNvPr id="1027" name="Object 23"/>
          <p:cNvGraphicFramePr>
            <a:graphicFrameLocks noChangeAspect="1"/>
          </p:cNvGraphicFramePr>
          <p:nvPr/>
        </p:nvGraphicFramePr>
        <p:xfrm>
          <a:off x="7620000" y="1828800"/>
          <a:ext cx="733425" cy="1092200"/>
        </p:xfrm>
        <a:graphic>
          <a:graphicData uri="http://schemas.openxmlformats.org/presentationml/2006/ole">
            <mc:AlternateContent xmlns:mc="http://schemas.openxmlformats.org/markup-compatibility/2006">
              <mc:Choice xmlns:v="urn:schemas-microsoft-com:vml" Requires="v">
                <p:oleObj spid="_x0000_s1322" name="Klip" r:id="rId6" imgW="2478088" imgH="4460875" progId="">
                  <p:embed/>
                </p:oleObj>
              </mc:Choice>
              <mc:Fallback>
                <p:oleObj name="Klip" r:id="rId6" imgW="2478088" imgH="4460875"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8288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8" name="Rectangle 24"/>
          <p:cNvSpPr>
            <a:spLocks noChangeArrowheads="1"/>
          </p:cNvSpPr>
          <p:nvPr/>
        </p:nvSpPr>
        <p:spPr bwMode="auto">
          <a:xfrm>
            <a:off x="250825" y="4076700"/>
            <a:ext cx="6008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t>L</a:t>
            </a:r>
            <a:r>
              <a:rPr lang="hu-HU" altLang="en-US" sz="3200" baseline="-25000" dirty="0"/>
              <a:t> </a:t>
            </a:r>
            <a:r>
              <a:rPr lang="hu-HU" altLang="en-US" sz="3200" dirty="0"/>
              <a:t>(</a:t>
            </a:r>
            <a:r>
              <a:rPr lang="en-GB" altLang="en-US" sz="3200" b="1" dirty="0">
                <a:solidFill>
                  <a:schemeClr val="hlink"/>
                </a:solidFill>
              </a:rPr>
              <a:t>V</a:t>
            </a:r>
            <a:r>
              <a:rPr lang="hu-HU" altLang="en-US" sz="3200" dirty="0"/>
              <a:t>) </a:t>
            </a:r>
            <a:r>
              <a:rPr lang="hu-HU" altLang="en-US" sz="3200" dirty="0">
                <a:sym typeface="Symbol" pitchFamily="18" charset="2"/>
              </a:rPr>
              <a:t></a:t>
            </a:r>
            <a:r>
              <a:rPr lang="hu-HU" altLang="en-US" sz="3200" dirty="0"/>
              <a:t> </a:t>
            </a:r>
            <a:r>
              <a:rPr lang="hu-HU" altLang="en-US" sz="4800" dirty="0" err="1">
                <a:latin typeface="Symbol" pitchFamily="18" charset="2"/>
              </a:rPr>
              <a:t>S</a:t>
            </a:r>
            <a:r>
              <a:rPr lang="hu-HU" altLang="en-US" sz="3200" i="1" baseline="-25000" dirty="0" err="1"/>
              <a:t>l</a:t>
            </a:r>
            <a:r>
              <a:rPr lang="hu-HU" altLang="en-US" sz="4800" dirty="0">
                <a:latin typeface="Symbol" pitchFamily="18" charset="2"/>
              </a:rPr>
              <a:t> </a:t>
            </a:r>
            <a:r>
              <a:rPr lang="hu-HU" altLang="en-US" sz="3200" i="1" dirty="0" err="1" smtClean="0"/>
              <a:t>L</a:t>
            </a:r>
            <a:r>
              <a:rPr lang="hu-HU" altLang="en-US" sz="3200" baseline="30000" dirty="0" err="1" smtClean="0">
                <a:sym typeface="Symbol" pitchFamily="18" charset="2"/>
              </a:rPr>
              <a:t>in</a:t>
            </a:r>
            <a:r>
              <a:rPr lang="hu-HU" altLang="en-US" sz="3200" i="1" baseline="-25000" dirty="0" smtClean="0"/>
              <a:t> </a:t>
            </a:r>
            <a:r>
              <a:rPr lang="en-GB" altLang="en-US" sz="3200" dirty="0" smtClean="0"/>
              <a:t>*</a:t>
            </a:r>
            <a:r>
              <a:rPr lang="en-GB" altLang="en-US" sz="3200" baseline="-25000" dirty="0" smtClean="0">
                <a:sym typeface="Symbol" pitchFamily="18" charset="2"/>
              </a:rPr>
              <a:t> </a:t>
            </a:r>
            <a:r>
              <a:rPr lang="hu-HU" altLang="en-US" sz="3200" i="1" dirty="0" err="1"/>
              <a:t>f</a:t>
            </a:r>
            <a:r>
              <a:rPr lang="hu-HU" altLang="en-US" sz="3200" i="1" baseline="-25000" dirty="0" err="1"/>
              <a:t>r</a:t>
            </a:r>
            <a:r>
              <a:rPr lang="hu-HU" altLang="en-US" sz="3200" dirty="0"/>
              <a:t> (</a:t>
            </a:r>
            <a:r>
              <a:rPr lang="en-GB" altLang="en-US" sz="3200" b="1" dirty="0">
                <a:solidFill>
                  <a:schemeClr val="accent2"/>
                </a:solidFill>
              </a:rPr>
              <a:t>L</a:t>
            </a:r>
            <a:r>
              <a:rPr lang="hu-HU" altLang="en-US" sz="3200" i="1" baseline="-25000" dirty="0">
                <a:solidFill>
                  <a:schemeClr val="accent2"/>
                </a:solidFill>
              </a:rPr>
              <a:t>l</a:t>
            </a:r>
            <a:r>
              <a:rPr lang="hu-HU" altLang="en-US" sz="3200" baseline="-25000" dirty="0">
                <a:sym typeface="Symbol" pitchFamily="18" charset="2"/>
              </a:rPr>
              <a:t> </a:t>
            </a:r>
            <a:r>
              <a:rPr lang="hu-HU" altLang="en-US" sz="3200" dirty="0"/>
              <a:t>,</a:t>
            </a:r>
            <a:r>
              <a:rPr lang="hu-HU" altLang="en-US" sz="3200" b="1" dirty="0">
                <a:solidFill>
                  <a:srgbClr val="18E63A"/>
                </a:solidFill>
              </a:rPr>
              <a:t>N</a:t>
            </a:r>
            <a:r>
              <a:rPr lang="hu-HU" altLang="en-US" sz="3200" dirty="0"/>
              <a:t>,</a:t>
            </a:r>
            <a:r>
              <a:rPr lang="en-GB" altLang="en-US" sz="3200" b="1" dirty="0">
                <a:solidFill>
                  <a:schemeClr val="hlink"/>
                </a:solidFill>
              </a:rPr>
              <a:t>V</a:t>
            </a:r>
            <a:r>
              <a:rPr lang="hu-HU" altLang="en-US" sz="3200" dirty="0"/>
              <a:t>)</a:t>
            </a:r>
            <a:r>
              <a:rPr lang="hu-HU" altLang="en-US" sz="3200" dirty="0">
                <a:sym typeface="Symbol" pitchFamily="18" charset="2"/>
              </a:rPr>
              <a:t></a:t>
            </a:r>
            <a:r>
              <a:rPr lang="hu-HU" altLang="en-US" sz="3200" dirty="0" smtClean="0"/>
              <a:t>cos</a:t>
            </a:r>
            <a:r>
              <a:rPr lang="hu-HU" altLang="en-US" sz="3200" baseline="30000" dirty="0" smtClean="0"/>
              <a:t>+</a:t>
            </a:r>
            <a:r>
              <a:rPr lang="hu-HU" altLang="en-US" sz="1050" dirty="0" smtClean="0"/>
              <a:t> </a:t>
            </a:r>
            <a:r>
              <a:rPr lang="hu-HU" altLang="en-US" sz="3200" dirty="0" smtClean="0">
                <a:sym typeface="Symbol" pitchFamily="18" charset="2"/>
              </a:rPr>
              <a:t></a:t>
            </a:r>
            <a:r>
              <a:rPr lang="hu-HU" altLang="en-US" sz="3200" baseline="40000" dirty="0" err="1">
                <a:sym typeface="Symbol" pitchFamily="18" charset="2"/>
              </a:rPr>
              <a:t>in</a:t>
            </a:r>
            <a:endParaRPr lang="hu-HU" altLang="en-US" sz="3200" i="1" baseline="40000" dirty="0"/>
          </a:p>
        </p:txBody>
      </p:sp>
      <p:sp>
        <p:nvSpPr>
          <p:cNvPr id="1049" name="AutoShape 26"/>
          <p:cNvSpPr>
            <a:spLocks noChangeArrowheads="1"/>
          </p:cNvSpPr>
          <p:nvPr/>
        </p:nvSpPr>
        <p:spPr bwMode="auto">
          <a:xfrm>
            <a:off x="395288" y="2276475"/>
            <a:ext cx="2592387" cy="1152525"/>
          </a:xfrm>
          <a:prstGeom prst="wedgeRoundRectCallout">
            <a:avLst>
              <a:gd name="adj1" fmla="val 4440"/>
              <a:gd name="adj2" fmla="val 118319"/>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Csak </a:t>
            </a:r>
            <a:r>
              <a:rPr lang="en-GB" altLang="en-US" sz="2200">
                <a:latin typeface="+mn-lt"/>
              </a:rPr>
              <a:t>absztrakt </a:t>
            </a:r>
            <a:endParaRPr lang="hu-HU" altLang="en-US" sz="2200">
              <a:latin typeface="+mn-lt"/>
            </a:endParaRPr>
          </a:p>
          <a:p>
            <a:pPr algn="ctr"/>
            <a:r>
              <a:rPr lang="en-GB" altLang="en-US" sz="2200">
                <a:latin typeface="+mn-lt"/>
              </a:rPr>
              <a:t>f</a:t>
            </a:r>
            <a:r>
              <a:rPr lang="hu-HU" altLang="en-US" sz="2200">
                <a:latin typeface="+mn-lt"/>
              </a:rPr>
              <a:t>ényforrások</a:t>
            </a:r>
          </a:p>
          <a:p>
            <a:pPr algn="ctr"/>
            <a:r>
              <a:rPr lang="hu-HU" altLang="en-US" sz="2200">
                <a:latin typeface="+mn-lt"/>
              </a:rPr>
              <a:t>direkt megvilágítása</a:t>
            </a:r>
          </a:p>
        </p:txBody>
      </p:sp>
      <p:sp>
        <p:nvSpPr>
          <p:cNvPr id="1050" name="Rectangle 28"/>
          <p:cNvSpPr>
            <a:spLocks noChangeArrowheads="1"/>
          </p:cNvSpPr>
          <p:nvPr/>
        </p:nvSpPr>
        <p:spPr bwMode="auto">
          <a:xfrm>
            <a:off x="5599634" y="2217738"/>
            <a:ext cx="44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dirty="0">
                <a:solidFill>
                  <a:schemeClr val="accent2"/>
                </a:solidFill>
              </a:rPr>
              <a:t>L</a:t>
            </a:r>
            <a:r>
              <a:rPr lang="hu-HU" altLang="en-US" i="1" baseline="-25000" dirty="0">
                <a:solidFill>
                  <a:schemeClr val="accent2"/>
                </a:solidFill>
              </a:rPr>
              <a:t>l</a:t>
            </a:r>
          </a:p>
        </p:txBody>
      </p:sp>
      <p:sp>
        <p:nvSpPr>
          <p:cNvPr id="1051" name="Rectangle 29"/>
          <p:cNvSpPr>
            <a:spLocks noChangeArrowheads="1"/>
          </p:cNvSpPr>
          <p:nvPr/>
        </p:nvSpPr>
        <p:spPr bwMode="auto">
          <a:xfrm>
            <a:off x="4716463"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a:solidFill>
                  <a:schemeClr val="hlink"/>
                </a:solidFill>
              </a:rPr>
              <a:t>V</a:t>
            </a:r>
            <a:endParaRPr lang="hu-HU" altLang="en-US" b="1">
              <a:solidFill>
                <a:schemeClr val="hlink"/>
              </a:solidFill>
            </a:endParaRPr>
          </a:p>
        </p:txBody>
      </p:sp>
      <p:sp>
        <p:nvSpPr>
          <p:cNvPr id="1052" name="Rectangle 30"/>
          <p:cNvSpPr>
            <a:spLocks noChangeArrowheads="1"/>
          </p:cNvSpPr>
          <p:nvPr/>
        </p:nvSpPr>
        <p:spPr bwMode="auto">
          <a:xfrm>
            <a:off x="6084888" y="29972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solidFill>
                  <a:srgbClr val="18E63A"/>
                </a:solidFill>
              </a:rPr>
              <a:t>N</a:t>
            </a:r>
          </a:p>
        </p:txBody>
      </p:sp>
      <p:sp>
        <p:nvSpPr>
          <p:cNvPr id="1053" name="Line 31"/>
          <p:cNvSpPr>
            <a:spLocks noChangeShapeType="1"/>
          </p:cNvSpPr>
          <p:nvPr/>
        </p:nvSpPr>
        <p:spPr bwMode="auto">
          <a:xfrm flipV="1">
            <a:off x="6084888" y="3068638"/>
            <a:ext cx="0" cy="6477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 name="Rectangle 33"/>
          <p:cNvSpPr>
            <a:spLocks noChangeArrowheads="1"/>
          </p:cNvSpPr>
          <p:nvPr/>
        </p:nvSpPr>
        <p:spPr bwMode="auto">
          <a:xfrm>
            <a:off x="5697538" y="2562225"/>
            <a:ext cx="5838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pitchFamily="18" charset="2"/>
              </a:rPr>
              <a:t></a:t>
            </a:r>
            <a:r>
              <a:rPr lang="hu-HU" altLang="en-US" sz="2800" baseline="40000" dirty="0" err="1" smtClean="0">
                <a:sym typeface="Symbol" pitchFamily="18" charset="2"/>
              </a:rPr>
              <a:t>in</a:t>
            </a:r>
            <a:endParaRPr lang="hu-HU" altLang="en-US" sz="2800" i="1" baseline="40000" dirty="0"/>
          </a:p>
        </p:txBody>
      </p:sp>
      <p:sp>
        <p:nvSpPr>
          <p:cNvPr id="1055" name="Rectangle 35"/>
          <p:cNvSpPr>
            <a:spLocks noChangeArrowheads="1"/>
          </p:cNvSpPr>
          <p:nvPr/>
        </p:nvSpPr>
        <p:spPr bwMode="auto">
          <a:xfrm>
            <a:off x="5753397" y="4437063"/>
            <a:ext cx="2587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baseline="-25000" dirty="0"/>
              <a:t>l</a:t>
            </a:r>
          </a:p>
        </p:txBody>
      </p:sp>
      <p:sp>
        <p:nvSpPr>
          <p:cNvPr id="1056" name="Rectangle 37"/>
          <p:cNvSpPr>
            <a:spLocks noChangeArrowheads="1"/>
          </p:cNvSpPr>
          <p:nvPr/>
        </p:nvSpPr>
        <p:spPr bwMode="auto">
          <a:xfrm>
            <a:off x="5897414" y="2728218"/>
            <a:ext cx="2587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baseline="-25000" dirty="0"/>
              <a:t>l</a:t>
            </a:r>
          </a:p>
        </p:txBody>
      </p:sp>
      <p:sp>
        <p:nvSpPr>
          <p:cNvPr id="1057" name="AutoShape 38"/>
          <p:cNvSpPr>
            <a:spLocks noChangeArrowheads="1"/>
          </p:cNvSpPr>
          <p:nvPr/>
        </p:nvSpPr>
        <p:spPr bwMode="auto">
          <a:xfrm>
            <a:off x="468313" y="5229225"/>
            <a:ext cx="7920037" cy="1368425"/>
          </a:xfrm>
          <a:prstGeom prst="wedgeRoundRectCallout">
            <a:avLst>
              <a:gd name="adj1" fmla="val -25788"/>
              <a:gd name="adj2" fmla="val -75456"/>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Absztrakt </a:t>
            </a:r>
            <a:r>
              <a:rPr lang="hu-HU" altLang="en-US" sz="2200">
                <a:latin typeface="+mn-lt"/>
              </a:rPr>
              <a:t>fényforrásokból származó megvilágítás.</a:t>
            </a:r>
          </a:p>
          <a:p>
            <a:pPr algn="ctr"/>
            <a:r>
              <a:rPr lang="hu-HU" altLang="en-US" sz="2200">
                <a:latin typeface="+mn-lt"/>
              </a:rPr>
              <a:t>(</a:t>
            </a:r>
            <a:r>
              <a:rPr lang="hu-HU" altLang="en-US" sz="2200" i="1">
                <a:latin typeface="+mn-lt"/>
              </a:rPr>
              <a:t>Irány</a:t>
            </a:r>
            <a:r>
              <a:rPr lang="en-GB" altLang="en-US" sz="2200" i="1">
                <a:latin typeface="+mn-lt"/>
              </a:rPr>
              <a:t>forr</a:t>
            </a:r>
            <a:r>
              <a:rPr lang="hu-HU" altLang="en-US" sz="2200" i="1">
                <a:latin typeface="+mn-lt"/>
              </a:rPr>
              <a:t>ás = konstans</a:t>
            </a:r>
            <a:r>
              <a:rPr lang="en-GB" altLang="en-US" sz="2200" i="1">
                <a:latin typeface="+mn-lt"/>
              </a:rPr>
              <a:t>;  </a:t>
            </a:r>
            <a:r>
              <a:rPr lang="hu-HU" altLang="en-US" sz="2200" i="1">
                <a:latin typeface="+mn-lt"/>
              </a:rPr>
              <a:t>Pontforrás = távolság négyzetével csökken</a:t>
            </a:r>
          </a:p>
          <a:p>
            <a:pPr algn="ctr"/>
            <a:r>
              <a:rPr lang="hu-HU" altLang="en-US" sz="2200" i="1">
                <a:latin typeface="+mn-lt"/>
              </a:rPr>
              <a:t>Ha takart, akkor zérus</a:t>
            </a:r>
            <a:r>
              <a:rPr lang="hu-HU" altLang="en-US" sz="2200">
                <a:latin typeface="+mn-lt"/>
              </a:rPr>
              <a:t>)</a:t>
            </a:r>
          </a:p>
        </p:txBody>
      </p:sp>
      <p:grpSp>
        <p:nvGrpSpPr>
          <p:cNvPr id="34" name="Csoportba foglalás 135"/>
          <p:cNvGrpSpPr>
            <a:grpSpLocks/>
          </p:cNvGrpSpPr>
          <p:nvPr/>
        </p:nvGrpSpPr>
        <p:grpSpPr bwMode="auto">
          <a:xfrm>
            <a:off x="3281362" y="2813050"/>
            <a:ext cx="833438" cy="820737"/>
            <a:chOff x="4933950" y="1860550"/>
            <a:chExt cx="833438" cy="820738"/>
          </a:xfrm>
        </p:grpSpPr>
        <p:sp>
          <p:nvSpPr>
            <p:cNvPr id="3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p:txBody>
          <a:bodyPr>
            <a:normAutofit fontScale="90000"/>
          </a:bodyPr>
          <a:lstStyle/>
          <a:p>
            <a:r>
              <a:rPr lang="hu-HU" dirty="0" smtClean="0">
                <a:solidFill>
                  <a:srgbClr val="FF0000"/>
                </a:solidFill>
              </a:rPr>
              <a:t>Lokális illumináció: rücskös felületek, absztrakt fényforrások</a:t>
            </a:r>
            <a:endParaRPr lang="en-US" dirty="0">
              <a:solidFill>
                <a:srgbClr val="FF0000"/>
              </a:solidFill>
            </a:endParaRPr>
          </a:p>
        </p:txBody>
      </p:sp>
      <p:sp>
        <p:nvSpPr>
          <p:cNvPr id="4" name="Téglalap 3"/>
          <p:cNvSpPr/>
          <p:nvPr/>
        </p:nvSpPr>
        <p:spPr>
          <a:xfrm>
            <a:off x="5368740" y="3091159"/>
            <a:ext cx="516488" cy="461665"/>
          </a:xfrm>
          <a:prstGeom prst="rect">
            <a:avLst/>
          </a:prstGeom>
        </p:spPr>
        <p:txBody>
          <a:bodyPr wrap="none">
            <a:spAutoFit/>
          </a:bodyPr>
          <a:lstStyle/>
          <a:p>
            <a:r>
              <a:rPr lang="hu-HU" altLang="en-US" i="1" dirty="0" err="1"/>
              <a:t>L</a:t>
            </a:r>
            <a:r>
              <a:rPr lang="hu-HU" altLang="en-US" baseline="30000" dirty="0" err="1">
                <a:sym typeface="Symbol" pitchFamily="18" charset="2"/>
              </a:rPr>
              <a:t>in</a:t>
            </a:r>
            <a:endParaRPr lang="en-US" dirty="0"/>
          </a:p>
        </p:txBody>
      </p:sp>
      <p:sp>
        <p:nvSpPr>
          <p:cNvPr id="5" name="Téglalap 4"/>
          <p:cNvSpPr/>
          <p:nvPr/>
        </p:nvSpPr>
        <p:spPr>
          <a:xfrm>
            <a:off x="5568722" y="3232944"/>
            <a:ext cx="242374" cy="338554"/>
          </a:xfrm>
          <a:prstGeom prst="rect">
            <a:avLst/>
          </a:prstGeom>
        </p:spPr>
        <p:txBody>
          <a:bodyPr wrap="none">
            <a:spAutoFit/>
          </a:bodyPr>
          <a:lstStyle/>
          <a:p>
            <a:r>
              <a:rPr lang="hu-HU" altLang="en-US" i="1" baseline="-25000" dirty="0"/>
              <a:t>l</a:t>
            </a:r>
          </a:p>
        </p:txBody>
      </p:sp>
      <p:sp>
        <p:nvSpPr>
          <p:cNvPr id="6" name="Téglalap 5"/>
          <p:cNvSpPr/>
          <p:nvPr/>
        </p:nvSpPr>
        <p:spPr>
          <a:xfrm>
            <a:off x="2385410" y="4417948"/>
            <a:ext cx="250390" cy="523220"/>
          </a:xfrm>
          <a:prstGeom prst="rect">
            <a:avLst/>
          </a:prstGeom>
        </p:spPr>
        <p:txBody>
          <a:bodyPr wrap="none">
            <a:spAutoFit/>
          </a:bodyPr>
          <a:lstStyle/>
          <a:p>
            <a:r>
              <a:rPr lang="hu-HU" altLang="en-US" sz="2800" i="1" baseline="-25000" dirty="0"/>
              <a:t>l</a:t>
            </a:r>
            <a:endParaRPr lang="en-US" sz="2800"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ChangeArrowheads="1"/>
          </p:cNvSpPr>
          <p:nvPr/>
        </p:nvSpPr>
        <p:spPr bwMode="auto">
          <a:xfrm>
            <a:off x="-36512" y="1196752"/>
            <a:ext cx="9721080" cy="5737468"/>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a:solidFill>
                  <a:srgbClr val="C00000"/>
                </a:solidFill>
                <a:latin typeface="Courier New" pitchFamily="49" charset="0"/>
                <a:cs typeface="Courier New" pitchFamily="49" charset="0"/>
              </a:rPr>
              <a:t>trace</a:t>
            </a:r>
            <a:r>
              <a:rPr lang="en-US" sz="1700" b="1" dirty="0">
                <a:latin typeface="Courier New" pitchFamily="49" charset="0"/>
                <a:cs typeface="Courier New" pitchFamily="49" charset="0"/>
              </a:rPr>
              <a:t>(Ray </a:t>
            </a:r>
            <a:r>
              <a:rPr lang="en-US" sz="1700" b="1" dirty="0" err="1" smtClean="0">
                <a:latin typeface="Courier New" pitchFamily="49" charset="0"/>
                <a:cs typeface="Courier New" pitchFamily="49" charset="0"/>
              </a:rPr>
              <a:t>ray</a:t>
            </a:r>
            <a:r>
              <a:rPr lang="hu-HU" sz="1700" b="1" dirty="0" smtClean="0">
                <a:latin typeface="Courier New" pitchFamily="49" charset="0"/>
                <a:cs typeface="Courier New" pitchFamily="49" charset="0"/>
              </a:rPr>
              <a:t>, </a:t>
            </a:r>
            <a:r>
              <a:rPr lang="hu-HU" sz="1700" b="1" dirty="0" smtClean="0">
                <a:solidFill>
                  <a:srgbClr val="FF0000"/>
                </a:solidFill>
                <a:latin typeface="Courier New" pitchFamily="49" charset="0"/>
                <a:cs typeface="Courier New" pitchFamily="49" charset="0"/>
              </a:rPr>
              <a:t>int d</a:t>
            </a:r>
            <a:r>
              <a:rPr lang="en-US" sz="1700" b="1" dirty="0" smtClean="0">
                <a:solidFill>
                  <a:srgbClr val="FF0000"/>
                </a:solidFill>
                <a:latin typeface="Courier New" pitchFamily="49" charset="0"/>
                <a:cs typeface="Courier New" pitchFamily="49" charset="0"/>
              </a:rPr>
              <a:t>=0</a:t>
            </a:r>
            <a:r>
              <a:rPr lang="en-US" sz="1700" b="1" dirty="0" smtClean="0">
                <a:latin typeface="Courier New" pitchFamily="49" charset="0"/>
                <a:cs typeface="Courier New" pitchFamily="49" charset="0"/>
              </a:rPr>
              <a:t>)</a:t>
            </a: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a:t>
            </a:r>
          </a:p>
          <a:p>
            <a:pPr>
              <a:defRPr/>
            </a:pPr>
            <a:r>
              <a:rPr lang="en-US" sz="1700" b="1" dirty="0" smtClean="0">
                <a:solidFill>
                  <a:srgbClr val="FF0000"/>
                </a:solidFill>
                <a:latin typeface="Courier New" pitchFamily="49" charset="0"/>
                <a:cs typeface="Courier New" pitchFamily="49" charset="0"/>
              </a:rPr>
              <a:t>  if (d &gt; </a:t>
            </a:r>
            <a:r>
              <a:rPr lang="en-US" sz="1700" b="1" dirty="0" err="1" smtClean="0">
                <a:solidFill>
                  <a:srgbClr val="FF0000"/>
                </a:solidFill>
                <a:latin typeface="Courier New" pitchFamily="49" charset="0"/>
                <a:cs typeface="Courier New" pitchFamily="49" charset="0"/>
              </a:rPr>
              <a:t>maxdepth</a:t>
            </a:r>
            <a:r>
              <a:rPr lang="en-US" sz="1700" b="1" dirty="0" smtClean="0">
                <a:solidFill>
                  <a:srgbClr val="FF0000"/>
                </a:solidFill>
                <a:latin typeface="Courier New" pitchFamily="49" charset="0"/>
                <a:cs typeface="Courier New" pitchFamily="49" charset="0"/>
              </a:rPr>
              <a:t>) return </a:t>
            </a:r>
            <a:r>
              <a:rPr lang="hu-HU" sz="1700" i="1" dirty="0">
                <a:solidFill>
                  <a:srgbClr val="FF0000"/>
                </a:solidFill>
                <a:cs typeface="Times New Roman" panose="02020603050405020304" pitchFamily="18" charset="0"/>
              </a:rPr>
              <a:t>L</a:t>
            </a:r>
            <a:r>
              <a:rPr lang="hu-HU" sz="1700" baseline="-25000" dirty="0">
                <a:solidFill>
                  <a:srgbClr val="FF0000"/>
                </a:solidFill>
                <a:cs typeface="Times New Roman" panose="02020603050405020304" pitchFamily="18" charset="0"/>
              </a:rPr>
              <a:t>a</a:t>
            </a:r>
            <a:r>
              <a:rPr lang="en-US" sz="1700" b="1" dirty="0">
                <a:solidFill>
                  <a:srgbClr val="FF0000"/>
                </a:solidFill>
                <a:latin typeface="Courier New" pitchFamily="49" charset="0"/>
                <a:cs typeface="Courier New" pitchFamily="49" charset="0"/>
              </a:rPr>
              <a:t>;</a:t>
            </a:r>
          </a:p>
          <a:p>
            <a:pPr>
              <a:defRPr/>
            </a:pP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Hit </a:t>
            </a:r>
            <a:r>
              <a:rPr lang="en-US" sz="1700" b="1" dirty="0" err="1">
                <a:solidFill>
                  <a:srgbClr val="C00000"/>
                </a:solidFill>
                <a:latin typeface="Courier New" pitchFamily="49" charset="0"/>
                <a:cs typeface="Courier New" pitchFamily="49" charset="0"/>
              </a:rPr>
              <a:t>hit</a:t>
            </a:r>
            <a:r>
              <a:rPr lang="en-US" sz="1700" b="1" dirty="0">
                <a:latin typeface="Courier New" pitchFamily="49" charset="0"/>
                <a:cs typeface="Courier New" pitchFamily="49" charset="0"/>
              </a:rPr>
              <a:t> = </a:t>
            </a:r>
            <a:r>
              <a:rPr lang="en-US" sz="1700" b="1" dirty="0" err="1">
                <a:solidFill>
                  <a:srgbClr val="C00000"/>
                </a:solidFill>
                <a:latin typeface="Courier New" pitchFamily="49" charset="0"/>
                <a:cs typeface="Courier New" pitchFamily="49" charset="0"/>
              </a:rPr>
              <a:t>firstIntersect</a:t>
            </a:r>
            <a:r>
              <a:rPr lang="en-US" sz="1700" b="1" dirty="0">
                <a:latin typeface="Courier New" pitchFamily="49" charset="0"/>
                <a:cs typeface="Courier New" pitchFamily="49" charset="0"/>
              </a:rPr>
              <a:t>(ray);</a:t>
            </a:r>
            <a:endParaRPr lang="hu-HU" sz="1700" dirty="0"/>
          </a:p>
          <a:p>
            <a:pPr>
              <a:defRPr/>
            </a:pPr>
            <a:r>
              <a:rPr lang="en-US" sz="1700" b="1" dirty="0">
                <a:latin typeface="Courier New" pitchFamily="49" charset="0"/>
                <a:cs typeface="Courier New" pitchFamily="49" charset="0"/>
              </a:rPr>
              <a:t>  if(</a:t>
            </a:r>
            <a:r>
              <a:rPr lang="en-US" sz="1700" b="1" dirty="0" err="1">
                <a:solidFill>
                  <a:srgbClr val="C00000"/>
                </a:solidFill>
                <a:latin typeface="Courier New" pitchFamily="49" charset="0"/>
                <a:cs typeface="Courier New" pitchFamily="49" charset="0"/>
              </a:rPr>
              <a:t>hit.t</a:t>
            </a:r>
            <a:r>
              <a:rPr lang="en-US" sz="1700" b="1" dirty="0">
                <a:latin typeface="Courier New" pitchFamily="49" charset="0"/>
                <a:cs typeface="Courier New" pitchFamily="49" charset="0"/>
              </a:rPr>
              <a:t> &lt; 0)</a:t>
            </a: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i="1" dirty="0">
                <a:cs typeface="Times New Roman" panose="02020603050405020304" pitchFamily="18" charset="0"/>
              </a:rPr>
              <a:t>L</a:t>
            </a:r>
            <a:r>
              <a:rPr lang="hu-HU" sz="1700" baseline="-25000" dirty="0">
                <a:cs typeface="Times New Roman" panose="02020603050405020304" pitchFamily="18" charset="0"/>
              </a:rPr>
              <a:t>a</a:t>
            </a:r>
            <a:r>
              <a:rPr lang="en-US" sz="1700" b="1" dirty="0">
                <a:latin typeface="Courier New" pitchFamily="49" charset="0"/>
                <a:cs typeface="Courier New" pitchFamily="49" charset="0"/>
              </a:rPr>
              <a:t>;</a:t>
            </a:r>
            <a:r>
              <a:rPr lang="hu-HU" sz="1700" b="1" dirty="0">
                <a:latin typeface="Courier New" pitchFamily="49" charset="0"/>
                <a:cs typeface="Courier New" pitchFamily="49" charset="0"/>
              </a:rPr>
              <a:t> </a:t>
            </a:r>
            <a:r>
              <a:rPr lang="en-US" sz="1700" dirty="0">
                <a:latin typeface="+mn-lt"/>
                <a:cs typeface="Courier New" pitchFamily="49" charset="0"/>
              </a:rPr>
              <a:t>// </a:t>
            </a:r>
            <a:r>
              <a:rPr lang="en-US" sz="1700" dirty="0" smtClean="0">
                <a:latin typeface="+mn-lt"/>
                <a:cs typeface="Courier New" pitchFamily="49" charset="0"/>
              </a:rPr>
              <a:t>nothing</a:t>
            </a:r>
            <a:endParaRPr lang="hu-HU" sz="500" b="1" dirty="0">
              <a:solidFill>
                <a:srgbClr val="00B050"/>
              </a:solidFill>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vec3 </a:t>
            </a:r>
            <a:r>
              <a:rPr lang="hu-HU" sz="1700" b="1" dirty="0" err="1" smtClean="0">
                <a:latin typeface="Courier New" pitchFamily="49" charset="0"/>
                <a:cs typeface="Courier New" pitchFamily="49" charset="0"/>
              </a:rPr>
              <a:t>outRad</a:t>
            </a:r>
            <a:r>
              <a:rPr lang="hu-HU" sz="1700" b="1" dirty="0" smtClean="0">
                <a:latin typeface="Courier New" pitchFamily="49" charset="0"/>
                <a:cs typeface="Courier New" pitchFamily="49" charset="0"/>
              </a:rPr>
              <a:t>(</a:t>
            </a:r>
            <a:r>
              <a:rPr lang="en-US" sz="1700" b="1" dirty="0" smtClean="0">
                <a:latin typeface="Courier New" pitchFamily="49" charset="0"/>
                <a:cs typeface="Courier New" pitchFamily="49" charset="0"/>
              </a:rPr>
              <a:t>0, 0, 0);</a:t>
            </a: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a:t>
            </a:r>
            <a:r>
              <a:rPr lang="en-US" sz="1700" b="1" dirty="0">
                <a:latin typeface="Courier New" pitchFamily="49" charset="0"/>
                <a:cs typeface="Courier New" pitchFamily="49" charset="0"/>
              </a:rPr>
              <a:t>&gt;</a:t>
            </a:r>
            <a:r>
              <a:rPr lang="en-US" sz="1700" b="1" dirty="0" smtClean="0">
                <a:latin typeface="Courier New" pitchFamily="49" charset="0"/>
                <a:cs typeface="Courier New" pitchFamily="49" charset="0"/>
              </a:rPr>
              <a:t>rough)</a:t>
            </a:r>
            <a:r>
              <a:rPr lang="en-US" sz="1700" b="1" dirty="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i="1" dirty="0" smtClean="0">
                <a:cs typeface="Times New Roman" panose="02020603050405020304" pitchFamily="18" charset="0"/>
              </a:rPr>
              <a:t>  </a:t>
            </a:r>
            <a:r>
              <a:rPr lang="en-US" sz="1700" b="1" dirty="0" smtClean="0">
                <a:latin typeface="Courier New" pitchFamily="49" charset="0"/>
                <a:cs typeface="Courier New" pitchFamily="49" charset="0"/>
              </a:rPr>
              <a:t>=</a:t>
            </a:r>
            <a:r>
              <a:rPr lang="en-US" sz="1700" b="1" i="1" dirty="0" smtClean="0">
                <a:cs typeface="Times New Roman" panose="02020603050405020304" pitchFamily="18" charset="0"/>
              </a:rPr>
              <a:t>  </a:t>
            </a:r>
            <a:r>
              <a:rPr lang="en-US" sz="1700" b="1" dirty="0" err="1" smtClean="0">
                <a:solidFill>
                  <a:srgbClr val="00B050"/>
                </a:solidFill>
                <a:latin typeface="Courier New" panose="02070309020205020404" pitchFamily="49" charset="0"/>
                <a:cs typeface="Courier New" panose="02070309020205020404" pitchFamily="49" charset="0"/>
              </a:rPr>
              <a:t>DirectLight</a:t>
            </a:r>
            <a:r>
              <a:rPr lang="en-US" sz="1700" b="1" dirty="0" smtClean="0">
                <a:solidFill>
                  <a:srgbClr val="00B050"/>
                </a:solidFill>
                <a:latin typeface="Courier New" panose="02070309020205020404" pitchFamily="49" charset="0"/>
                <a:cs typeface="Courier New" panose="02070309020205020404" pitchFamily="49" charset="0"/>
              </a:rPr>
              <a:t>(hit)</a:t>
            </a:r>
            <a:r>
              <a:rPr lang="en-US" sz="1600" b="1" dirty="0" smtClean="0">
                <a:solidFill>
                  <a:srgbClr val="00B050"/>
                </a:solidFill>
                <a:latin typeface="Courier New" pitchFamily="49" charset="0"/>
                <a:cs typeface="Courier New" pitchFamily="49" charset="0"/>
              </a:rPr>
              <a:t>;</a:t>
            </a:r>
            <a:endParaRPr lang="en-US" sz="1700" b="1" dirty="0">
              <a:solidFill>
                <a:srgbClr val="00B050"/>
              </a:solidFill>
              <a:latin typeface="Courier New" pitchFamily="49" charset="0"/>
              <a:cs typeface="Courier New" pitchFamily="49" charset="0"/>
            </a:endParaRPr>
          </a:p>
          <a:p>
            <a:pPr>
              <a:defRPr/>
            </a:pPr>
            <a:endParaRPr lang="hu-HU" sz="900" b="1" dirty="0" smtClean="0">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-&gt;reflective){</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a:t>
            </a:r>
            <a:r>
              <a:rPr lang="hu-HU" sz="1700" b="1" dirty="0" smtClean="0">
                <a:solidFill>
                  <a:srgbClr val="C00000"/>
                </a:solidFill>
                <a:latin typeface="Courier New" pitchFamily="49" charset="0"/>
                <a:cs typeface="Courier New" pitchFamily="49" charset="0"/>
              </a:rPr>
              <a:t>le</a:t>
            </a:r>
            <a:r>
              <a:rPr lang="en-US" sz="1700" b="1" dirty="0" err="1" smtClean="0">
                <a:solidFill>
                  <a:srgbClr val="C00000"/>
                </a:solidFill>
                <a:latin typeface="Courier New" pitchFamily="49" charset="0"/>
                <a:cs typeface="Courier New" pitchFamily="49" charset="0"/>
              </a:rPr>
              <a:t>ct</a:t>
            </a:r>
            <a:r>
              <a:rPr lang="en-US" sz="1700" b="1" dirty="0" smtClean="0">
                <a:latin typeface="Courier New" pitchFamily="49" charset="0"/>
                <a:cs typeface="Courier New" pitchFamily="49" charset="0"/>
              </a:rPr>
              <a:t>(</a:t>
            </a:r>
            <a:r>
              <a:rPr lang="hu-HU" sz="1700" b="1" dirty="0" err="1">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Ray </a:t>
            </a:r>
            <a:r>
              <a:rPr lang="en-US" sz="1700" b="1" dirty="0" err="1" smtClean="0">
                <a:solidFill>
                  <a:srgbClr val="0000FF"/>
                </a:solidFill>
                <a:latin typeface="Courier New" pitchFamily="49" charset="0"/>
                <a:cs typeface="Courier New" pitchFamily="49" charset="0"/>
              </a:rPr>
              <a:t>reflectRay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solidFill>
                  <a:srgbClr val="7030A0"/>
                </a:solidFill>
                <a:cs typeface="Times New Roman" panose="02020603050405020304" pitchFamily="18" charset="0"/>
              </a:rPr>
              <a:t> + </a:t>
            </a:r>
            <a:r>
              <a:rPr lang="en-US" sz="1700" b="1" dirty="0" smtClean="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a:t>
            </a:r>
            <a:r>
              <a:rPr lang="en-US" sz="1700" b="1" dirty="0">
                <a:solidFill>
                  <a:srgbClr val="0000FF"/>
                </a:solidFill>
                <a:latin typeface="Courier New" pitchFamily="49" charset="0"/>
                <a:cs typeface="Courier New" pitchFamily="49" charset="0"/>
              </a:rPr>
              <a:t>reflectRay</a:t>
            </a:r>
            <a:r>
              <a:rPr lang="en-US" sz="1700" b="1" dirty="0" smtClean="0">
                <a:solidFill>
                  <a:srgbClr val="FF0000"/>
                </a:solidFill>
                <a:latin typeface="Courier New" pitchFamily="49" charset="0"/>
                <a:cs typeface="Courier New" pitchFamily="49" charset="0"/>
              </a:rPr>
              <a:t>,d+1</a:t>
            </a:r>
            <a:r>
              <a:rPr lang="en-US" sz="1700" b="1" dirty="0" smtClean="0">
                <a:latin typeface="Courier New" pitchFamily="49" charset="0"/>
                <a:cs typeface="Courier New" pitchFamily="49" charset="0"/>
              </a:rPr>
              <a:t>)*</a:t>
            </a:r>
            <a:r>
              <a:rPr lang="hu-HU" sz="1800" b="1" dirty="0" err="1" smtClean="0">
                <a:solidFill>
                  <a:srgbClr val="C00000"/>
                </a:solidFill>
                <a:latin typeface="Courier New" pitchFamily="49" charset="0"/>
                <a:cs typeface="Courier New" pitchFamily="49" charset="0"/>
              </a:rPr>
              <a:t>Fresnel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a:latin typeface="Courier New" pitchFamily="49" charset="0"/>
                <a:cs typeface="Courier New" pitchFamily="49" charset="0"/>
              </a:rPr>
              <a:t>);</a:t>
            </a:r>
            <a:endParaRPr lang="en-US"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-&gt;refractive)</a:t>
            </a: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en-US"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 : 1/</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err="1">
                <a:latin typeface="Courier New" pitchFamily="49" charset="0"/>
                <a:cs typeface="Courier New" pitchFamily="49" charset="0"/>
              </a:rPr>
              <a:t>refractionDir</a:t>
            </a:r>
            <a:r>
              <a:rPr lang="en-US" sz="1700" b="1" dirty="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refract</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err="1" smtClean="0">
                <a:cs typeface="Times New Roman" panose="02020603050405020304" pitchFamily="18" charset="0"/>
              </a:rPr>
              <a:t>N</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a:t>
            </a:r>
          </a:p>
          <a:p>
            <a:pPr>
              <a:defRPr/>
            </a:pPr>
            <a:r>
              <a:rPr lang="en-US" sz="1700" b="1" dirty="0" smtClean="0">
                <a:latin typeface="Courier New" pitchFamily="49" charset="0"/>
                <a:cs typeface="Courier New" pitchFamily="49" charset="0"/>
              </a:rPr>
              <a:t>    if (length(</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&gt; 0) {</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Ray </a:t>
            </a:r>
            <a:r>
              <a:rPr lang="en-US" sz="1700" b="1" dirty="0" err="1" smtClean="0">
                <a:solidFill>
                  <a:srgbClr val="0000FF"/>
                </a:solidFill>
                <a:latin typeface="Courier New" pitchFamily="49" charset="0"/>
                <a:cs typeface="Courier New" pitchFamily="49" charset="0"/>
              </a:rPr>
              <a:t>refractRay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cs typeface="Times New Roman" panose="02020603050405020304" pitchFamily="18" charset="0"/>
              </a:rPr>
              <a:t> </a:t>
            </a:r>
            <a:r>
              <a:rPr lang="hu-HU" sz="1700" b="1" i="1" dirty="0">
                <a:solidFill>
                  <a:srgbClr val="7030A0"/>
                </a:solidFill>
                <a:cs typeface="Times New Roman" panose="02020603050405020304" pitchFamily="18" charset="0"/>
              </a:rPr>
              <a:t>- </a:t>
            </a:r>
            <a:r>
              <a:rPr lang="en-US" sz="1700" b="1" dirty="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a:t>
            </a:r>
            <a:r>
              <a:rPr lang="en-US" sz="1700" b="1" dirty="0">
                <a:solidFill>
                  <a:srgbClr val="0000FF"/>
                </a:solidFill>
                <a:latin typeface="Courier New" pitchFamily="49" charset="0"/>
                <a:cs typeface="Courier New" pitchFamily="49" charset="0"/>
              </a:rPr>
              <a:t>refractRay</a:t>
            </a:r>
            <a:r>
              <a:rPr lang="en-US" sz="1700" b="1" dirty="0" smtClean="0">
                <a:solidFill>
                  <a:srgbClr val="FF0000"/>
                </a:solidFill>
                <a:latin typeface="Courier New" pitchFamily="49" charset="0"/>
                <a:cs typeface="Courier New" pitchFamily="49" charset="0"/>
              </a:rPr>
              <a:t>,d+1</a:t>
            </a:r>
            <a:r>
              <a:rPr lang="en-US" sz="1700" b="1" dirty="0" smtClean="0">
                <a:latin typeface="Courier New" pitchFamily="49" charset="0"/>
                <a:cs typeface="Courier New" pitchFamily="49" charset="0"/>
              </a:rPr>
              <a:t>)*(vec3(1,1,1)–</a:t>
            </a:r>
            <a:r>
              <a:rPr lang="en-US" sz="1700" b="1" dirty="0" smtClean="0">
                <a:solidFill>
                  <a:srgbClr val="C00000"/>
                </a:solidFill>
                <a:latin typeface="Courier New" pitchFamily="49" charset="0"/>
                <a:cs typeface="Courier New" pitchFamily="49" charset="0"/>
              </a:rPr>
              <a:t>F</a:t>
            </a:r>
            <a:r>
              <a:rPr lang="hu-HU" sz="1700" b="1" dirty="0" err="1" smtClean="0">
                <a:solidFill>
                  <a:srgbClr val="C00000"/>
                </a:solidFill>
                <a:latin typeface="Courier New" pitchFamily="49" charset="0"/>
                <a:cs typeface="Courier New" pitchFamily="49" charset="0"/>
              </a:rPr>
              <a:t>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a:cs typeface="Times New Roman" pitchFamily="18" charset="0"/>
              </a:rPr>
              <a:t>N</a:t>
            </a:r>
            <a:r>
              <a:rPr lang="en-US" sz="1700" b="1" dirty="0" smtClean="0">
                <a:latin typeface="Courier New" pitchFamily="49" charset="0"/>
                <a:cs typeface="Courier New" pitchFamily="49" charset="0"/>
              </a:rPr>
              <a:t>));</a:t>
            </a:r>
          </a:p>
          <a:p>
            <a:pPr marL="0" lvl="1">
              <a:defRPr/>
            </a:pPr>
            <a:r>
              <a:rPr lang="en-US" sz="1700" b="1" dirty="0" smtClean="0">
                <a:latin typeface="Courier New" pitchFamily="49" charset="0"/>
                <a:cs typeface="Courier New" pitchFamily="49" charset="0"/>
              </a:rPr>
              <a:t>    }</a:t>
            </a:r>
            <a:endParaRPr lang="en-US" sz="1700" b="1" dirty="0">
              <a:latin typeface="Courier New" pitchFamily="49" charset="0"/>
              <a:cs typeface="Courier New" pitchFamily="49" charset="0"/>
            </a:endParaRPr>
          </a:p>
          <a:p>
            <a:pPr>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a:defRPr/>
            </a:pPr>
            <a:r>
              <a:rPr lang="en-US" sz="1700" b="1" dirty="0">
                <a:latin typeface="Courier New" pitchFamily="49" charset="0"/>
                <a:cs typeface="Courier New" pitchFamily="49" charset="0"/>
              </a:rPr>
              <a:t>}</a:t>
            </a:r>
            <a:endParaRPr lang="hu-HU" sz="1700" dirty="0"/>
          </a:p>
        </p:txBody>
      </p:sp>
      <p:sp>
        <p:nvSpPr>
          <p:cNvPr id="3" name="Oval 5"/>
          <p:cNvSpPr>
            <a:spLocks noChangeArrowheads="1"/>
          </p:cNvSpPr>
          <p:nvPr/>
        </p:nvSpPr>
        <p:spPr bwMode="auto">
          <a:xfrm rot="2315074">
            <a:off x="7575550" y="1797472"/>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 name="Freeform 6"/>
          <p:cNvSpPr>
            <a:spLocks/>
          </p:cNvSpPr>
          <p:nvPr/>
        </p:nvSpPr>
        <p:spPr bwMode="auto">
          <a:xfrm rot="18974213">
            <a:off x="7270750" y="2635672"/>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Line 7"/>
          <p:cNvSpPr>
            <a:spLocks noChangeShapeType="1"/>
          </p:cNvSpPr>
          <p:nvPr/>
        </p:nvSpPr>
        <p:spPr bwMode="auto">
          <a:xfrm flipH="1">
            <a:off x="7313613" y="1111672"/>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8"/>
          <p:cNvSpPr>
            <a:spLocks noChangeArrowheads="1"/>
          </p:cNvSpPr>
          <p:nvPr/>
        </p:nvSpPr>
        <p:spPr bwMode="auto">
          <a:xfrm>
            <a:off x="8243888" y="1268834"/>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7" name="Group 12"/>
          <p:cNvGrpSpPr>
            <a:grpSpLocks/>
          </p:cNvGrpSpPr>
          <p:nvPr/>
        </p:nvGrpSpPr>
        <p:grpSpPr bwMode="auto">
          <a:xfrm>
            <a:off x="7770813" y="1340273"/>
            <a:ext cx="625475" cy="995363"/>
            <a:chOff x="4512" y="1296"/>
            <a:chExt cx="394" cy="627"/>
          </a:xfrm>
        </p:grpSpPr>
        <p:sp>
          <p:nvSpPr>
            <p:cNvPr id="8"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 name="Rectangle 14"/>
            <p:cNvSpPr>
              <a:spLocks noChangeArrowheads="1"/>
            </p:cNvSpPr>
            <p:nvPr/>
          </p:nvSpPr>
          <p:spPr bwMode="auto">
            <a:xfrm>
              <a:off x="4704" y="1632"/>
              <a:ext cx="2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t>r</a:t>
              </a:r>
              <a:endParaRPr lang="hu-HU" altLang="en-US" b="1" dirty="0"/>
            </a:p>
          </p:txBody>
        </p:sp>
        <p:sp>
          <p:nvSpPr>
            <p:cNvPr id="10"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 name="Line 16"/>
          <p:cNvSpPr>
            <a:spLocks noChangeShapeType="1"/>
          </p:cNvSpPr>
          <p:nvPr/>
        </p:nvSpPr>
        <p:spPr bwMode="auto">
          <a:xfrm flipH="1" flipV="1">
            <a:off x="6932613" y="1416472"/>
            <a:ext cx="1066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7"/>
          <p:cNvSpPr>
            <a:spLocks noChangeShapeType="1"/>
          </p:cNvSpPr>
          <p:nvPr/>
        </p:nvSpPr>
        <p:spPr bwMode="auto">
          <a:xfrm>
            <a:off x="8032750" y="1949872"/>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églalap 12"/>
          <p:cNvSpPr>
            <a:spLocks noChangeArrowheads="1"/>
          </p:cNvSpPr>
          <p:nvPr/>
        </p:nvSpPr>
        <p:spPr bwMode="auto">
          <a:xfrm>
            <a:off x="7667625" y="908472"/>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N</a:t>
            </a:r>
            <a:endParaRPr lang="hu-HU" altLang="en-US" dirty="0"/>
          </a:p>
        </p:txBody>
      </p:sp>
      <p:sp>
        <p:nvSpPr>
          <p:cNvPr id="14" name="Line 7"/>
          <p:cNvSpPr>
            <a:spLocks noChangeShapeType="1"/>
          </p:cNvSpPr>
          <p:nvPr/>
        </p:nvSpPr>
        <p:spPr bwMode="auto">
          <a:xfrm flipV="1">
            <a:off x="8388350" y="548109"/>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églalap 14"/>
          <p:cNvSpPr>
            <a:spLocks noChangeArrowheads="1"/>
          </p:cNvSpPr>
          <p:nvPr/>
        </p:nvSpPr>
        <p:spPr bwMode="auto">
          <a:xfrm>
            <a:off x="8243888" y="476672"/>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V</a:t>
            </a:r>
            <a:endParaRPr lang="hu-HU" altLang="en-US" dirty="0"/>
          </a:p>
        </p:txBody>
      </p:sp>
      <p:grpSp>
        <p:nvGrpSpPr>
          <p:cNvPr id="16" name="Csoportba foglalás 22"/>
          <p:cNvGrpSpPr>
            <a:grpSpLocks/>
          </p:cNvGrpSpPr>
          <p:nvPr/>
        </p:nvGrpSpPr>
        <p:grpSpPr bwMode="auto">
          <a:xfrm>
            <a:off x="5724525" y="1197396"/>
            <a:ext cx="2274888" cy="1037122"/>
            <a:chOff x="5724128" y="1556792"/>
            <a:chExt cx="2275285" cy="1038215"/>
          </a:xfrm>
        </p:grpSpPr>
        <p:graphicFrame>
          <p:nvGraphicFramePr>
            <p:cNvPr id="17" name="Object 2"/>
            <p:cNvGraphicFramePr>
              <a:graphicFrameLocks noChangeAspect="1"/>
            </p:cNvGraphicFramePr>
            <p:nvPr/>
          </p:nvGraphicFramePr>
          <p:xfrm>
            <a:off x="5724128" y="1556792"/>
            <a:ext cx="607695" cy="859309"/>
          </p:xfrm>
          <a:graphic>
            <a:graphicData uri="http://schemas.openxmlformats.org/presentationml/2006/ole">
              <mc:AlternateContent xmlns:mc="http://schemas.openxmlformats.org/markup-compatibility/2006">
                <mc:Choice xmlns:v="urn:schemas-microsoft-com:vml" Requires="v">
                  <p:oleObj spid="_x0000_s14431"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11"/>
            <p:cNvSpPr>
              <a:spLocks noChangeShapeType="1"/>
            </p:cNvSpPr>
            <p:nvPr/>
          </p:nvSpPr>
          <p:spPr bwMode="auto">
            <a:xfrm flipH="1" flipV="1">
              <a:off x="6420984" y="2081213"/>
              <a:ext cx="1578429" cy="228600"/>
            </a:xfrm>
            <a:prstGeom prst="line">
              <a:avLst/>
            </a:prstGeom>
            <a:noFill/>
            <a:ln w="38100">
              <a:no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églalap 16"/>
            <p:cNvSpPr>
              <a:spLocks noChangeArrowheads="1"/>
            </p:cNvSpPr>
            <p:nvPr/>
          </p:nvSpPr>
          <p:spPr bwMode="auto">
            <a:xfrm>
              <a:off x="6372200" y="1556792"/>
              <a:ext cx="396331" cy="4621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smtClean="0">
                  <a:cs typeface="Times New Roman" pitchFamily="18" charset="0"/>
                </a:rPr>
                <a:t>y</a:t>
              </a:r>
              <a:r>
                <a:rPr lang="en-US" altLang="en-US" b="1" i="1" baseline="-25000" dirty="0" smtClean="0">
                  <a:cs typeface="Times New Roman" pitchFamily="18" charset="0"/>
                </a:rPr>
                <a:t>l</a:t>
              </a:r>
              <a:endParaRPr lang="hu-HU" altLang="en-US" dirty="0"/>
            </a:p>
          </p:txBody>
        </p:sp>
        <p:sp>
          <p:nvSpPr>
            <p:cNvPr id="20" name="Téglalap 20"/>
            <p:cNvSpPr>
              <a:spLocks noChangeArrowheads="1"/>
            </p:cNvSpPr>
            <p:nvPr/>
          </p:nvSpPr>
          <p:spPr bwMode="auto">
            <a:xfrm>
              <a:off x="6732240" y="2132856"/>
              <a:ext cx="447636" cy="462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err="1" smtClean="0">
                  <a:cs typeface="Times New Roman" pitchFamily="18" charset="0"/>
                </a:rPr>
                <a:t>L</a:t>
              </a:r>
              <a:r>
                <a:rPr lang="en-US" altLang="en-US" b="1" i="1" baseline="-25000" dirty="0" err="1" smtClean="0">
                  <a:cs typeface="Times New Roman" pitchFamily="18" charset="0"/>
                </a:rPr>
                <a:t>l</a:t>
              </a:r>
              <a:endParaRPr lang="hu-HU" altLang="en-US" dirty="0"/>
            </a:p>
          </p:txBody>
        </p:sp>
      </p:grpSp>
      <p:sp>
        <p:nvSpPr>
          <p:cNvPr id="21" name="Line 11"/>
          <p:cNvSpPr>
            <a:spLocks noChangeShapeType="1"/>
          </p:cNvSpPr>
          <p:nvPr/>
        </p:nvSpPr>
        <p:spPr bwMode="auto">
          <a:xfrm flipH="1" flipV="1">
            <a:off x="6293465" y="1721265"/>
            <a:ext cx="1578154" cy="228359"/>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Cím 4"/>
          <p:cNvSpPr txBox="1">
            <a:spLocks/>
          </p:cNvSpPr>
          <p:nvPr/>
        </p:nvSpPr>
        <p:spPr>
          <a:xfrm>
            <a:off x="0" y="341784"/>
            <a:ext cx="915045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smtClean="0">
                <a:solidFill>
                  <a:srgbClr val="FF0000"/>
                </a:solidFill>
              </a:rPr>
              <a:t>trace</a:t>
            </a:r>
            <a:endParaRPr lang="en-US" dirty="0">
              <a:solidFill>
                <a:srgbClr val="FF0000"/>
              </a:solidFill>
            </a:endParaRPr>
          </a:p>
        </p:txBody>
      </p:sp>
    </p:spTree>
    <p:extLst>
      <p:ext uri="{BB962C8B-B14F-4D97-AF65-F5344CB8AC3E}">
        <p14:creationId xmlns:p14="http://schemas.microsoft.com/office/powerpoint/2010/main" val="3539380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50825" y="609600"/>
            <a:ext cx="6481763" cy="1143000"/>
          </a:xfrm>
        </p:spPr>
        <p:txBody>
          <a:bodyPr>
            <a:normAutofit fontScale="90000"/>
          </a:bodyPr>
          <a:lstStyle/>
          <a:p>
            <a:pPr>
              <a:defRPr/>
            </a:pPr>
            <a:r>
              <a:rPr lang="hu-HU" dirty="0" err="1" smtClean="0">
                <a:solidFill>
                  <a:srgbClr val="FF0000"/>
                </a:solidFill>
              </a:rPr>
              <a:t>Heckbert</a:t>
            </a:r>
            <a:r>
              <a:rPr lang="hu-HU" dirty="0" smtClean="0">
                <a:solidFill>
                  <a:srgbClr val="FF0000"/>
                </a:solidFill>
              </a:rPr>
              <a:t> Palika házija a névjegyén</a:t>
            </a:r>
            <a:endParaRPr lang="en-US" dirty="0" smtClean="0">
              <a:solidFill>
                <a:srgbClr val="FF0000"/>
              </a:solidFill>
            </a:endParaRPr>
          </a:p>
        </p:txBody>
      </p:sp>
      <p:sp>
        <p:nvSpPr>
          <p:cNvPr id="35843" name="Text Box 3"/>
          <p:cNvSpPr txBox="1">
            <a:spLocks noChangeArrowheads="1"/>
          </p:cNvSpPr>
          <p:nvPr/>
        </p:nvSpPr>
        <p:spPr bwMode="auto">
          <a:xfrm>
            <a:off x="0" y="2492375"/>
            <a:ext cx="92138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err="1"/>
              <a:t>typedef</a:t>
            </a:r>
            <a:r>
              <a:rPr lang="en-US" altLang="en-US" sz="1400" dirty="0"/>
              <a:t> </a:t>
            </a:r>
            <a:r>
              <a:rPr lang="en-US" altLang="en-US" sz="1400" dirty="0" err="1"/>
              <a:t>struct</a:t>
            </a:r>
            <a:r>
              <a:rPr lang="en-US" altLang="en-US" sz="1400" dirty="0"/>
              <a:t>{double </a:t>
            </a:r>
            <a:r>
              <a:rPr lang="en-US" altLang="en-US" sz="1400" dirty="0" err="1"/>
              <a:t>x,y,z</a:t>
            </a:r>
            <a:r>
              <a:rPr lang="en-US" altLang="en-US" sz="1400" dirty="0"/>
              <a:t>}</a:t>
            </a:r>
            <a:r>
              <a:rPr lang="en-US" altLang="en-US" sz="1400" dirty="0" err="1"/>
              <a:t>vec;vec</a:t>
            </a:r>
            <a:r>
              <a:rPr lang="en-US" altLang="en-US" sz="1400" dirty="0"/>
              <a:t> </a:t>
            </a:r>
            <a:r>
              <a:rPr lang="en-US" altLang="en-US" sz="1400" dirty="0" err="1"/>
              <a:t>U,black,amb</a:t>
            </a:r>
            <a:r>
              <a:rPr lang="en-US" altLang="en-US" sz="1400" dirty="0"/>
              <a:t>={.02,.02,.02};</a:t>
            </a:r>
            <a:r>
              <a:rPr lang="hu-HU" altLang="en-US" sz="1400" dirty="0"/>
              <a:t> </a:t>
            </a:r>
            <a:r>
              <a:rPr lang="en-US" altLang="en-US" sz="1400" dirty="0" err="1"/>
              <a:t>struct</a:t>
            </a:r>
            <a:r>
              <a:rPr lang="en-US" altLang="en-US" sz="1400" dirty="0"/>
              <a:t> sphere{ </a:t>
            </a:r>
            <a:r>
              <a:rPr lang="en-US" altLang="en-US" sz="1400" dirty="0" err="1"/>
              <a:t>vec</a:t>
            </a:r>
            <a:r>
              <a:rPr lang="en-US" altLang="en-US" sz="1400" dirty="0"/>
              <a:t> </a:t>
            </a:r>
            <a:r>
              <a:rPr lang="en-US" altLang="en-US" sz="1400" dirty="0" err="1"/>
              <a:t>cen,color;double</a:t>
            </a:r>
            <a:r>
              <a:rPr lang="en-US" altLang="en-US" sz="1400" dirty="0"/>
              <a:t> </a:t>
            </a:r>
            <a:r>
              <a:rPr lang="en-US" altLang="en-US" sz="1400" dirty="0" err="1"/>
              <a:t>rad,kd,ks,kt,kl,ir</a:t>
            </a:r>
            <a:r>
              <a:rPr lang="en-US" altLang="en-US" sz="1400" dirty="0"/>
              <a:t>}*s,</a:t>
            </a:r>
            <a:endParaRPr lang="hu-HU" altLang="en-US" sz="1400" dirty="0"/>
          </a:p>
          <a:p>
            <a:r>
              <a:rPr lang="en-US" altLang="en-US" sz="1400" dirty="0"/>
              <a:t>*</a:t>
            </a:r>
            <a:r>
              <a:rPr lang="en-US" altLang="en-US" sz="1400" dirty="0" err="1"/>
              <a:t>best,sph</a:t>
            </a:r>
            <a:r>
              <a:rPr lang="en-US" altLang="en-US" sz="1400" dirty="0"/>
              <a:t>[]={0.,6.,.5,1.,1.,1.,.9, .05,.2,.85,0.,1.7,-1.,8.,-.5,1.,.5,.2,1.,.7,.3,0.,.05,1.2,1.,8.,-.5,.1,.8,.8, 1.,.3,.7,0.,0.,1.2,3.,-6.,15.,1.,</a:t>
            </a:r>
            <a:endParaRPr lang="hu-HU" altLang="en-US" sz="1400" dirty="0"/>
          </a:p>
          <a:p>
            <a:r>
              <a:rPr lang="en-US" altLang="en-US" sz="1400" dirty="0"/>
              <a:t>.8,1.,7.,0.,0.,0.,.6,1.5,-3.,-3.,12.,.8,1., 1.,5.,0.,0.,0.,.5,1.5,};</a:t>
            </a:r>
            <a:r>
              <a:rPr lang="en-US" altLang="en-US" sz="1400" dirty="0" err="1"/>
              <a:t>yx</a:t>
            </a:r>
            <a:r>
              <a:rPr lang="en-US" altLang="en-US" sz="1400" dirty="0"/>
              <a:t>;</a:t>
            </a:r>
            <a:r>
              <a:rPr lang="hu-HU" altLang="en-US" sz="1400" dirty="0"/>
              <a:t> </a:t>
            </a:r>
            <a:r>
              <a:rPr lang="en-US" altLang="en-US" sz="1400" dirty="0"/>
              <a:t>double </a:t>
            </a:r>
            <a:r>
              <a:rPr lang="en-US" altLang="en-US" sz="1400" dirty="0" err="1"/>
              <a:t>u,b,tmin,sqrt</a:t>
            </a:r>
            <a:r>
              <a:rPr lang="en-US" altLang="en-US" sz="1400" dirty="0"/>
              <a:t>(),tan();double </a:t>
            </a:r>
            <a:r>
              <a:rPr lang="en-US" altLang="en-US" sz="1400" dirty="0" err="1"/>
              <a:t>vdot</a:t>
            </a:r>
            <a:r>
              <a:rPr lang="en-US" altLang="en-US" sz="1400" dirty="0"/>
              <a:t>(A,B)</a:t>
            </a:r>
            <a:r>
              <a:rPr lang="en-US" altLang="en-US" sz="1400" dirty="0" err="1"/>
              <a:t>vec</a:t>
            </a:r>
            <a:r>
              <a:rPr lang="en-US" altLang="en-US" sz="1400" dirty="0"/>
              <a:t> A ,B;</a:t>
            </a:r>
            <a:endParaRPr lang="hu-HU" altLang="en-US" sz="1400" dirty="0"/>
          </a:p>
          <a:p>
            <a:r>
              <a:rPr lang="en-US" altLang="en-US" sz="1400" dirty="0"/>
              <a:t>{return </a:t>
            </a:r>
            <a:r>
              <a:rPr lang="en-US" altLang="en-US" sz="1400" dirty="0" err="1"/>
              <a:t>A.x</a:t>
            </a:r>
            <a:r>
              <a:rPr lang="en-US" altLang="en-US" sz="1400" dirty="0"/>
              <a:t>*</a:t>
            </a:r>
            <a:r>
              <a:rPr lang="en-US" altLang="en-US" sz="1400" dirty="0" err="1"/>
              <a:t>B.x+A.y</a:t>
            </a:r>
            <a:r>
              <a:rPr lang="en-US" altLang="en-US" sz="1400" dirty="0"/>
              <a:t>*</a:t>
            </a:r>
            <a:r>
              <a:rPr lang="en-US" altLang="en-US" sz="1400" dirty="0" err="1"/>
              <a:t>B.y+A.z</a:t>
            </a:r>
            <a:r>
              <a:rPr lang="en-US" altLang="en-US" sz="1400" dirty="0"/>
              <a:t>*</a:t>
            </a:r>
            <a:r>
              <a:rPr lang="en-US" altLang="en-US" sz="1400" dirty="0" err="1"/>
              <a:t>B.z</a:t>
            </a:r>
            <a:r>
              <a:rPr lang="en-US" altLang="en-US" sz="1400" dirty="0"/>
              <a:t>;}</a:t>
            </a:r>
            <a:r>
              <a:rPr lang="en-US" altLang="en-US" sz="1400" dirty="0" err="1"/>
              <a:t>vec</a:t>
            </a:r>
            <a:r>
              <a:rPr lang="en-US" altLang="en-US" sz="1400" dirty="0"/>
              <a:t> </a:t>
            </a:r>
            <a:r>
              <a:rPr lang="en-US" altLang="en-US" sz="1400" dirty="0" err="1"/>
              <a:t>vcomb</a:t>
            </a:r>
            <a:r>
              <a:rPr lang="en-US" altLang="en-US" sz="1400" dirty="0"/>
              <a:t>(</a:t>
            </a:r>
            <a:r>
              <a:rPr lang="en-US" altLang="en-US" sz="1400" dirty="0" err="1"/>
              <a:t>a,A,B</a:t>
            </a:r>
            <a:r>
              <a:rPr lang="en-US" altLang="en-US" sz="1400" dirty="0"/>
              <a:t>)double </a:t>
            </a:r>
            <a:r>
              <a:rPr lang="en-US" altLang="en-US" sz="1400" dirty="0" err="1"/>
              <a:t>a;vec</a:t>
            </a:r>
            <a:r>
              <a:rPr lang="en-US" altLang="en-US" sz="1400" dirty="0"/>
              <a:t> A,B;</a:t>
            </a:r>
            <a:r>
              <a:rPr lang="hu-HU" altLang="en-US" sz="1400" dirty="0"/>
              <a:t> </a:t>
            </a:r>
            <a:r>
              <a:rPr lang="en-US" altLang="en-US" sz="1400" dirty="0"/>
              <a:t>{</a:t>
            </a:r>
            <a:r>
              <a:rPr lang="en-US" altLang="en-US" sz="1400" dirty="0" err="1"/>
              <a:t>B.x</a:t>
            </a:r>
            <a:r>
              <a:rPr lang="en-US" altLang="en-US" sz="1400" dirty="0"/>
              <a:t>+=a* </a:t>
            </a:r>
            <a:r>
              <a:rPr lang="en-US" altLang="en-US" sz="1400" dirty="0" err="1"/>
              <a:t>A.x;B.y</a:t>
            </a:r>
            <a:r>
              <a:rPr lang="en-US" altLang="en-US" sz="1400" dirty="0"/>
              <a:t>+=a*</a:t>
            </a:r>
            <a:r>
              <a:rPr lang="en-US" altLang="en-US" sz="1400" dirty="0" err="1"/>
              <a:t>A.y;B.z</a:t>
            </a:r>
            <a:r>
              <a:rPr lang="en-US" altLang="en-US" sz="1400" dirty="0"/>
              <a:t>+=a*</a:t>
            </a:r>
            <a:r>
              <a:rPr lang="en-US" altLang="en-US" sz="1400" dirty="0" err="1"/>
              <a:t>A.z;return</a:t>
            </a:r>
            <a:r>
              <a:rPr lang="en-US" altLang="en-US" sz="1400" dirty="0"/>
              <a:t> B;}</a:t>
            </a:r>
            <a:endParaRPr lang="hu-HU" altLang="en-US" sz="1400" dirty="0"/>
          </a:p>
          <a:p>
            <a:r>
              <a:rPr lang="en-US" altLang="en-US" sz="1400" dirty="0" err="1"/>
              <a:t>vec</a:t>
            </a:r>
            <a:r>
              <a:rPr lang="en-US" altLang="en-US" sz="1400" dirty="0"/>
              <a:t> </a:t>
            </a:r>
            <a:r>
              <a:rPr lang="en-US" altLang="en-US" sz="1400" dirty="0" err="1"/>
              <a:t>vunit</a:t>
            </a:r>
            <a:r>
              <a:rPr lang="en-US" altLang="en-US" sz="1400" dirty="0"/>
              <a:t>(A)</a:t>
            </a:r>
            <a:r>
              <a:rPr lang="en-US" altLang="en-US" sz="1400" dirty="0" err="1"/>
              <a:t>vec</a:t>
            </a:r>
            <a:r>
              <a:rPr lang="en-US" altLang="en-US" sz="1400" dirty="0"/>
              <a:t> A;{return </a:t>
            </a:r>
            <a:r>
              <a:rPr lang="en-US" altLang="en-US" sz="1400" dirty="0" err="1"/>
              <a:t>vcomb</a:t>
            </a:r>
            <a:r>
              <a:rPr lang="en-US" altLang="en-US" sz="1400" dirty="0"/>
              <a:t>(1./</a:t>
            </a:r>
            <a:r>
              <a:rPr lang="en-US" altLang="en-US" sz="1400" dirty="0" err="1"/>
              <a:t>sqrt</a:t>
            </a:r>
            <a:r>
              <a:rPr lang="en-US" altLang="en-US" sz="1400" dirty="0"/>
              <a:t>( </a:t>
            </a:r>
            <a:r>
              <a:rPr lang="en-US" altLang="en-US" sz="1400" dirty="0" err="1"/>
              <a:t>vdot</a:t>
            </a:r>
            <a:r>
              <a:rPr lang="en-US" altLang="en-US" sz="1400" dirty="0"/>
              <a:t>(A,A)),</a:t>
            </a:r>
            <a:r>
              <a:rPr lang="en-US" altLang="en-US" sz="1400" dirty="0" err="1"/>
              <a:t>A,black</a:t>
            </a:r>
            <a:r>
              <a:rPr lang="en-US" altLang="en-US" sz="1400" dirty="0"/>
              <a:t>);}</a:t>
            </a:r>
            <a:r>
              <a:rPr lang="en-US" altLang="en-US" sz="1400" dirty="0" err="1"/>
              <a:t>struct</a:t>
            </a:r>
            <a:r>
              <a:rPr lang="en-US" altLang="en-US" sz="1400" dirty="0"/>
              <a:t> sphere</a:t>
            </a:r>
            <a:r>
              <a:rPr lang="hu-HU" altLang="en-US" sz="1400" dirty="0"/>
              <a:t> </a:t>
            </a:r>
            <a:r>
              <a:rPr lang="en-US" altLang="en-US" sz="1400" dirty="0"/>
              <a:t>*intersect(P,D)</a:t>
            </a:r>
            <a:r>
              <a:rPr lang="en-US" altLang="en-US" sz="1400" dirty="0" err="1"/>
              <a:t>vec</a:t>
            </a:r>
            <a:r>
              <a:rPr lang="en-US" altLang="en-US" sz="1400" dirty="0"/>
              <a:t> P,D;{best=0;tmin=1e30;</a:t>
            </a:r>
            <a:endParaRPr lang="hu-HU" altLang="en-US" sz="1400" dirty="0"/>
          </a:p>
          <a:p>
            <a:r>
              <a:rPr lang="en-US" altLang="en-US" sz="1400" dirty="0"/>
              <a:t>s= sph+5;while(s--&gt;</a:t>
            </a:r>
            <a:r>
              <a:rPr lang="en-US" altLang="en-US" sz="1400" dirty="0" err="1"/>
              <a:t>sph</a:t>
            </a:r>
            <a:r>
              <a:rPr lang="en-US" altLang="en-US" sz="1400" dirty="0"/>
              <a:t>)b=</a:t>
            </a:r>
            <a:r>
              <a:rPr lang="en-US" altLang="en-US" sz="1400" dirty="0" err="1"/>
              <a:t>vdot</a:t>
            </a:r>
            <a:r>
              <a:rPr lang="en-US" altLang="en-US" sz="1400" dirty="0"/>
              <a:t>(D,U=</a:t>
            </a:r>
            <a:r>
              <a:rPr lang="en-US" altLang="en-US" sz="1400" dirty="0" err="1"/>
              <a:t>vcomb</a:t>
            </a:r>
            <a:r>
              <a:rPr lang="en-US" altLang="en-US" sz="1400" dirty="0"/>
              <a:t>(-1.,P,s-&gt;</a:t>
            </a:r>
            <a:r>
              <a:rPr lang="en-US" altLang="en-US" sz="1400" dirty="0" err="1"/>
              <a:t>cen</a:t>
            </a:r>
            <a:r>
              <a:rPr lang="en-US" altLang="en-US" sz="1400" dirty="0"/>
              <a:t>)),u=b*b-</a:t>
            </a:r>
            <a:r>
              <a:rPr lang="en-US" altLang="en-US" sz="1400" dirty="0" err="1"/>
              <a:t>vdot</a:t>
            </a:r>
            <a:r>
              <a:rPr lang="en-US" altLang="en-US" sz="1400" dirty="0"/>
              <a:t>(U,U)+s-&gt;</a:t>
            </a:r>
            <a:r>
              <a:rPr lang="en-US" altLang="en-US" sz="1400" dirty="0" err="1"/>
              <a:t>rad</a:t>
            </a:r>
            <a:r>
              <a:rPr lang="en-US" altLang="en-US" sz="1400" dirty="0"/>
              <a:t>*s -&gt;</a:t>
            </a:r>
            <a:r>
              <a:rPr lang="en-US" altLang="en-US" sz="1400" dirty="0" err="1"/>
              <a:t>rad,u</a:t>
            </a:r>
            <a:r>
              <a:rPr lang="en-US" altLang="en-US" sz="1400" dirty="0"/>
              <a:t>=u&gt;0?sqrt(u):1e31,u=b-u&gt;</a:t>
            </a:r>
            <a:endParaRPr lang="hu-HU" altLang="en-US" sz="1400" dirty="0"/>
          </a:p>
          <a:p>
            <a:r>
              <a:rPr lang="en-US" altLang="en-US" sz="1400" dirty="0"/>
              <a:t>1e-7?b-u:b+u,tmin=u&gt;=1e-7&amp;&amp;u&lt;</a:t>
            </a:r>
            <a:r>
              <a:rPr lang="en-US" altLang="en-US" sz="1400" dirty="0" err="1"/>
              <a:t>tmin?best</a:t>
            </a:r>
            <a:r>
              <a:rPr lang="en-US" altLang="en-US" sz="1400" dirty="0"/>
              <a:t>=</a:t>
            </a:r>
            <a:r>
              <a:rPr lang="en-US" altLang="en-US" sz="1400" dirty="0" err="1"/>
              <a:t>s,u</a:t>
            </a:r>
            <a:r>
              <a:rPr lang="en-US" altLang="en-US" sz="1400" dirty="0"/>
              <a:t>: </a:t>
            </a:r>
            <a:r>
              <a:rPr lang="en-US" altLang="en-US" sz="1400" dirty="0" err="1"/>
              <a:t>tmin;return</a:t>
            </a:r>
            <a:r>
              <a:rPr lang="en-US" altLang="en-US" sz="1400" dirty="0"/>
              <a:t> best;}</a:t>
            </a:r>
            <a:r>
              <a:rPr lang="en-US" altLang="en-US" sz="1400" dirty="0" err="1"/>
              <a:t>vec</a:t>
            </a:r>
            <a:r>
              <a:rPr lang="en-US" altLang="en-US" sz="1400" dirty="0"/>
              <a:t> trace(</a:t>
            </a:r>
            <a:r>
              <a:rPr lang="en-US" altLang="en-US" sz="1400" dirty="0" err="1"/>
              <a:t>level,P,D</a:t>
            </a:r>
            <a:r>
              <a:rPr lang="en-US" altLang="en-US" sz="1400" dirty="0"/>
              <a:t>)</a:t>
            </a:r>
            <a:r>
              <a:rPr lang="en-US" altLang="en-US" sz="1400" dirty="0" err="1"/>
              <a:t>vec</a:t>
            </a:r>
            <a:r>
              <a:rPr lang="en-US" altLang="en-US" sz="1400" dirty="0"/>
              <a:t> P,D;{double </a:t>
            </a:r>
            <a:r>
              <a:rPr lang="en-US" altLang="en-US" sz="1400" dirty="0" err="1"/>
              <a:t>d,eta,e;vec</a:t>
            </a:r>
            <a:r>
              <a:rPr lang="en-US" altLang="en-US" sz="1400" dirty="0"/>
              <a:t> </a:t>
            </a:r>
            <a:r>
              <a:rPr lang="en-US" altLang="en-US" sz="1400" dirty="0" err="1"/>
              <a:t>N,color</a:t>
            </a:r>
            <a:r>
              <a:rPr lang="en-US" altLang="en-US" sz="1400" dirty="0"/>
              <a:t>; </a:t>
            </a:r>
            <a:endParaRPr lang="hu-HU" altLang="en-US" sz="1400" dirty="0"/>
          </a:p>
          <a:p>
            <a:r>
              <a:rPr lang="en-US" altLang="en-US" sz="1400" dirty="0" err="1"/>
              <a:t>struct</a:t>
            </a:r>
            <a:r>
              <a:rPr lang="en-US" altLang="en-US" sz="1400" dirty="0"/>
              <a:t> sphere*s,*</a:t>
            </a:r>
            <a:r>
              <a:rPr lang="en-US" altLang="en-US" sz="1400" dirty="0" err="1"/>
              <a:t>l;if</a:t>
            </a:r>
            <a:r>
              <a:rPr lang="en-US" altLang="en-US" sz="1400" dirty="0"/>
              <a:t>(!level--)return </a:t>
            </a:r>
            <a:r>
              <a:rPr lang="en-US" altLang="en-US" sz="1400" dirty="0" err="1"/>
              <a:t>black;if</a:t>
            </a:r>
            <a:r>
              <a:rPr lang="en-US" altLang="en-US" sz="1400" dirty="0"/>
              <a:t>(s=intersect(P,D));else return </a:t>
            </a:r>
            <a:r>
              <a:rPr lang="en-US" altLang="en-US" sz="1400" dirty="0" err="1"/>
              <a:t>amb;color</a:t>
            </a:r>
            <a:r>
              <a:rPr lang="en-US" altLang="en-US" sz="1400" dirty="0"/>
              <a:t>=</a:t>
            </a:r>
            <a:r>
              <a:rPr lang="en-US" altLang="en-US" sz="1400" dirty="0" err="1"/>
              <a:t>amb;eta</a:t>
            </a:r>
            <a:r>
              <a:rPr lang="en-US" altLang="en-US" sz="1400" dirty="0"/>
              <a:t>=s-&gt;</a:t>
            </a:r>
            <a:r>
              <a:rPr lang="en-US" altLang="en-US" sz="1400" dirty="0" err="1"/>
              <a:t>ir;d</a:t>
            </a:r>
            <a:r>
              <a:rPr lang="en-US" altLang="en-US" sz="1400" dirty="0"/>
              <a:t>= -</a:t>
            </a:r>
            <a:r>
              <a:rPr lang="en-US" altLang="en-US" sz="1400" dirty="0" err="1"/>
              <a:t>vdot</a:t>
            </a:r>
            <a:r>
              <a:rPr lang="en-US" altLang="en-US" sz="1400" dirty="0"/>
              <a:t>(D,N=</a:t>
            </a:r>
            <a:r>
              <a:rPr lang="en-US" altLang="en-US" sz="1400" dirty="0" err="1"/>
              <a:t>vunit</a:t>
            </a:r>
            <a:r>
              <a:rPr lang="en-US" altLang="en-US" sz="1400" dirty="0"/>
              <a:t>(</a:t>
            </a:r>
            <a:r>
              <a:rPr lang="en-US" altLang="en-US" sz="1400" dirty="0" err="1"/>
              <a:t>vcomb</a:t>
            </a:r>
            <a:endParaRPr lang="hu-HU" altLang="en-US" sz="1400" dirty="0"/>
          </a:p>
          <a:p>
            <a:r>
              <a:rPr lang="en-US" altLang="en-US" sz="1400" dirty="0"/>
              <a:t>(-1.,P=</a:t>
            </a:r>
            <a:r>
              <a:rPr lang="en-US" altLang="en-US" sz="1400" dirty="0" err="1"/>
              <a:t>vcomb</a:t>
            </a:r>
            <a:r>
              <a:rPr lang="en-US" altLang="en-US" sz="1400" dirty="0"/>
              <a:t>(</a:t>
            </a:r>
            <a:r>
              <a:rPr lang="en-US" altLang="en-US" sz="1400" dirty="0" err="1"/>
              <a:t>tmin,D,P</a:t>
            </a:r>
            <a:r>
              <a:rPr lang="en-US" altLang="en-US" sz="1400" dirty="0"/>
              <a:t>),s-&gt;</a:t>
            </a:r>
            <a:r>
              <a:rPr lang="en-US" altLang="en-US" sz="1400" dirty="0" err="1"/>
              <a:t>cen</a:t>
            </a:r>
            <a:r>
              <a:rPr lang="en-US" altLang="en-US" sz="1400" dirty="0"/>
              <a:t> )));if(d&lt;0)N=</a:t>
            </a:r>
            <a:r>
              <a:rPr lang="en-US" altLang="en-US" sz="1400" dirty="0" err="1"/>
              <a:t>vcomb</a:t>
            </a:r>
            <a:r>
              <a:rPr lang="en-US" altLang="en-US" sz="1400" dirty="0"/>
              <a:t>(-1.,N,black),eta=1/</a:t>
            </a:r>
            <a:r>
              <a:rPr lang="en-US" altLang="en-US" sz="1400" dirty="0" err="1"/>
              <a:t>eta,d</a:t>
            </a:r>
            <a:r>
              <a:rPr lang="en-US" altLang="en-US" sz="1400" dirty="0"/>
              <a:t>= -</a:t>
            </a:r>
            <a:r>
              <a:rPr lang="en-US" altLang="en-US" sz="1400" dirty="0" err="1"/>
              <a:t>d;l</a:t>
            </a:r>
            <a:r>
              <a:rPr lang="en-US" altLang="en-US" sz="1400" dirty="0"/>
              <a:t>=sph+5;while(l--&gt;</a:t>
            </a:r>
            <a:r>
              <a:rPr lang="en-US" altLang="en-US" sz="1400" dirty="0" err="1"/>
              <a:t>sph</a:t>
            </a:r>
            <a:r>
              <a:rPr lang="en-US" altLang="en-US" sz="1400" dirty="0"/>
              <a:t>)if((e=l -&gt;</a:t>
            </a:r>
            <a:r>
              <a:rPr lang="en-US" altLang="en-US" sz="1400" dirty="0" err="1"/>
              <a:t>kl</a:t>
            </a:r>
            <a:r>
              <a:rPr lang="en-US" altLang="en-US" sz="1400" dirty="0"/>
              <a:t>*</a:t>
            </a:r>
            <a:r>
              <a:rPr lang="en-US" altLang="en-US" sz="1400" dirty="0" err="1"/>
              <a:t>vdot</a:t>
            </a:r>
            <a:r>
              <a:rPr lang="en-US" altLang="en-US" sz="1400" dirty="0"/>
              <a:t>(N,</a:t>
            </a:r>
            <a:endParaRPr lang="hu-HU" altLang="en-US" sz="1400" dirty="0"/>
          </a:p>
          <a:p>
            <a:r>
              <a:rPr lang="en-US" altLang="en-US" sz="1400" dirty="0"/>
              <a:t>U=</a:t>
            </a:r>
            <a:r>
              <a:rPr lang="en-US" altLang="en-US" sz="1400" dirty="0" err="1"/>
              <a:t>vunit</a:t>
            </a:r>
            <a:r>
              <a:rPr lang="en-US" altLang="en-US" sz="1400" dirty="0"/>
              <a:t>(</a:t>
            </a:r>
            <a:r>
              <a:rPr lang="en-US" altLang="en-US" sz="1400" dirty="0" err="1"/>
              <a:t>vcomb</a:t>
            </a:r>
            <a:r>
              <a:rPr lang="en-US" altLang="en-US" sz="1400" dirty="0"/>
              <a:t>(-1.,P,l-&gt;</a:t>
            </a:r>
            <a:r>
              <a:rPr lang="en-US" altLang="en-US" sz="1400" dirty="0" err="1"/>
              <a:t>cen</a:t>
            </a:r>
            <a:r>
              <a:rPr lang="en-US" altLang="en-US" sz="1400" dirty="0"/>
              <a:t>))))&gt;0&amp;&amp;intersect(P,U)==l)color=</a:t>
            </a:r>
            <a:r>
              <a:rPr lang="en-US" altLang="en-US" sz="1400" dirty="0" err="1"/>
              <a:t>vcomb</a:t>
            </a:r>
            <a:r>
              <a:rPr lang="en-US" altLang="en-US" sz="1400" dirty="0"/>
              <a:t>(e ,l-&gt;</a:t>
            </a:r>
            <a:r>
              <a:rPr lang="en-US" altLang="en-US" sz="1400" dirty="0" err="1"/>
              <a:t>color,color</a:t>
            </a:r>
            <a:r>
              <a:rPr lang="en-US" altLang="en-US" sz="1400" dirty="0"/>
              <a:t>);U=s-&gt;</a:t>
            </a:r>
            <a:r>
              <a:rPr lang="en-US" altLang="en-US" sz="1400" dirty="0" err="1"/>
              <a:t>color;color.x</a:t>
            </a:r>
            <a:r>
              <a:rPr lang="en-US" altLang="en-US" sz="1400" dirty="0"/>
              <a:t>*=</a:t>
            </a:r>
            <a:r>
              <a:rPr lang="en-US" altLang="en-US" sz="1400" dirty="0" err="1"/>
              <a:t>U.x;color.y</a:t>
            </a:r>
            <a:r>
              <a:rPr lang="en-US" altLang="en-US" sz="1400" dirty="0"/>
              <a:t>*=</a:t>
            </a:r>
            <a:endParaRPr lang="hu-HU" altLang="en-US" sz="1400" dirty="0"/>
          </a:p>
          <a:p>
            <a:r>
              <a:rPr lang="en-US" altLang="en-US" sz="1400" dirty="0" err="1"/>
              <a:t>U.y;color.z</a:t>
            </a:r>
            <a:r>
              <a:rPr lang="en-US" altLang="en-US" sz="1400" dirty="0"/>
              <a:t>*=</a:t>
            </a:r>
            <a:r>
              <a:rPr lang="en-US" altLang="en-US" sz="1400" dirty="0" err="1"/>
              <a:t>U.z;e</a:t>
            </a:r>
            <a:r>
              <a:rPr lang="en-US" altLang="en-US" sz="1400" dirty="0"/>
              <a:t>=1-eta* eta*(1-d*d);return </a:t>
            </a:r>
            <a:r>
              <a:rPr lang="en-US" altLang="en-US" sz="1400" dirty="0" err="1"/>
              <a:t>vcomb</a:t>
            </a:r>
            <a:r>
              <a:rPr lang="en-US" altLang="en-US" sz="1400" dirty="0"/>
              <a:t>(s-&gt;</a:t>
            </a:r>
            <a:r>
              <a:rPr lang="en-US" altLang="en-US" sz="1400" dirty="0" err="1"/>
              <a:t>kt,e</a:t>
            </a:r>
            <a:r>
              <a:rPr lang="en-US" altLang="en-US" sz="1400" dirty="0"/>
              <a:t>&gt;0?trace(</a:t>
            </a:r>
            <a:r>
              <a:rPr lang="en-US" altLang="en-US" sz="1400" dirty="0" err="1"/>
              <a:t>level,P,vcomb</a:t>
            </a:r>
            <a:r>
              <a:rPr lang="en-US" altLang="en-US" sz="1400" dirty="0"/>
              <a:t>(</a:t>
            </a:r>
            <a:r>
              <a:rPr lang="en-US" altLang="en-US" sz="1400" dirty="0" err="1"/>
              <a:t>eta,D,vcomb</a:t>
            </a:r>
            <a:r>
              <a:rPr lang="en-US" altLang="en-US" sz="1400" dirty="0"/>
              <a:t>(eta*d-</a:t>
            </a:r>
            <a:r>
              <a:rPr lang="en-US" altLang="en-US" sz="1400" dirty="0" err="1"/>
              <a:t>sqrt</a:t>
            </a:r>
            <a:r>
              <a:rPr lang="en-US" altLang="en-US" sz="1400" dirty="0"/>
              <a:t> (e),</a:t>
            </a:r>
            <a:r>
              <a:rPr lang="en-US" altLang="en-US" sz="1400" dirty="0" err="1"/>
              <a:t>N,black</a:t>
            </a:r>
            <a:r>
              <a:rPr lang="en-US" altLang="en-US" sz="1400" dirty="0"/>
              <a:t>))):</a:t>
            </a:r>
            <a:endParaRPr lang="hu-HU" altLang="en-US" sz="1400" dirty="0"/>
          </a:p>
          <a:p>
            <a:r>
              <a:rPr lang="en-US" altLang="en-US" sz="1400" dirty="0" err="1"/>
              <a:t>black,vcomb</a:t>
            </a:r>
            <a:r>
              <a:rPr lang="en-US" altLang="en-US" sz="1400" dirty="0"/>
              <a:t>(s-&gt;</a:t>
            </a:r>
            <a:r>
              <a:rPr lang="en-US" altLang="en-US" sz="1400" dirty="0" err="1"/>
              <a:t>ks,trace</a:t>
            </a:r>
            <a:r>
              <a:rPr lang="en-US" altLang="en-US" sz="1400" dirty="0"/>
              <a:t>(</a:t>
            </a:r>
            <a:r>
              <a:rPr lang="en-US" altLang="en-US" sz="1400" dirty="0" err="1"/>
              <a:t>level,P,vcomb</a:t>
            </a:r>
            <a:r>
              <a:rPr lang="en-US" altLang="en-US" sz="1400" dirty="0"/>
              <a:t>(2*</a:t>
            </a:r>
            <a:r>
              <a:rPr lang="en-US" altLang="en-US" sz="1400" dirty="0" err="1"/>
              <a:t>d,N,D</a:t>
            </a:r>
            <a:r>
              <a:rPr lang="en-US" altLang="en-US" sz="1400" dirty="0"/>
              <a:t>)),</a:t>
            </a:r>
            <a:r>
              <a:rPr lang="en-US" altLang="en-US" sz="1400" dirty="0" err="1"/>
              <a:t>vcomb</a:t>
            </a:r>
            <a:r>
              <a:rPr lang="en-US" altLang="en-US" sz="1400" dirty="0"/>
              <a:t>(s-&gt;</a:t>
            </a:r>
            <a:r>
              <a:rPr lang="en-US" altLang="en-US" sz="1400" dirty="0" err="1"/>
              <a:t>kd</a:t>
            </a:r>
            <a:r>
              <a:rPr lang="en-US" altLang="en-US" sz="1400" dirty="0"/>
              <a:t>, </a:t>
            </a:r>
            <a:r>
              <a:rPr lang="en-US" altLang="en-US" sz="1400" dirty="0" err="1"/>
              <a:t>color,vcomb</a:t>
            </a:r>
            <a:r>
              <a:rPr lang="en-US" altLang="en-US" sz="1400" dirty="0"/>
              <a:t>(s-&gt;</a:t>
            </a:r>
            <a:r>
              <a:rPr lang="en-US" altLang="en-US" sz="1400" dirty="0" err="1"/>
              <a:t>kl,U,black</a:t>
            </a:r>
            <a:r>
              <a:rPr lang="en-US" altLang="en-US" sz="1400" dirty="0"/>
              <a:t>))));}</a:t>
            </a:r>
            <a:endParaRPr lang="hu-HU" altLang="en-US" sz="1400" dirty="0"/>
          </a:p>
          <a:p>
            <a:endParaRPr lang="hu-HU" altLang="en-US" sz="1400" dirty="0"/>
          </a:p>
          <a:p>
            <a:r>
              <a:rPr lang="en-US" altLang="en-US" sz="1400" dirty="0"/>
              <a:t>main(){</a:t>
            </a:r>
            <a:r>
              <a:rPr lang="en-US" altLang="en-US" sz="1400" dirty="0" err="1"/>
              <a:t>printf</a:t>
            </a:r>
            <a:r>
              <a:rPr lang="en-US" altLang="en-US" sz="1400" dirty="0"/>
              <a:t>("%d %d\n",32,32);while(</a:t>
            </a:r>
            <a:r>
              <a:rPr lang="en-US" altLang="en-US" sz="1400" dirty="0" err="1"/>
              <a:t>yx</a:t>
            </a:r>
            <a:r>
              <a:rPr lang="en-US" altLang="en-US" sz="1400" dirty="0"/>
              <a:t>&lt;32*32) </a:t>
            </a:r>
            <a:r>
              <a:rPr lang="en-US" altLang="en-US" sz="1400" dirty="0" err="1"/>
              <a:t>U.x</a:t>
            </a:r>
            <a:r>
              <a:rPr lang="en-US" altLang="en-US" sz="1400" dirty="0"/>
              <a:t>=yx%32-32/2,U.z=32/2-yx++/32,U.y=32/2/tan(25/114.5915590261),</a:t>
            </a:r>
            <a:endParaRPr lang="hu-HU" altLang="en-US" sz="1400" dirty="0"/>
          </a:p>
          <a:p>
            <a:r>
              <a:rPr lang="en-US" altLang="en-US" sz="1400" dirty="0"/>
              <a:t>U=</a:t>
            </a:r>
            <a:r>
              <a:rPr lang="en-US" altLang="en-US" sz="1400" dirty="0" err="1"/>
              <a:t>vcomb</a:t>
            </a:r>
            <a:r>
              <a:rPr lang="en-US" altLang="en-US" sz="1400" dirty="0"/>
              <a:t>(255., trace(3,black,vunit(U)),black),</a:t>
            </a:r>
            <a:r>
              <a:rPr lang="en-US" altLang="en-US" sz="1400" dirty="0" err="1"/>
              <a:t>printf</a:t>
            </a:r>
            <a:r>
              <a:rPr lang="en-US" altLang="en-US" sz="1400" dirty="0"/>
              <a:t>("%.0f %.0f %.0f\</a:t>
            </a:r>
            <a:r>
              <a:rPr lang="en-US" altLang="en-US" sz="1400" dirty="0" err="1"/>
              <a:t>n",U</a:t>
            </a:r>
            <a:r>
              <a:rPr lang="en-US" altLang="en-US" sz="1400" dirty="0"/>
              <a:t>);}/*</a:t>
            </a:r>
            <a:r>
              <a:rPr lang="en-US" altLang="en-US" sz="1400" dirty="0" err="1"/>
              <a:t>minray</a:t>
            </a:r>
            <a:r>
              <a:rPr lang="en-US" altLang="en-US" sz="1400" dirty="0"/>
              <a:t>!*/</a:t>
            </a:r>
            <a:r>
              <a:rPr lang="en-US" altLang="en-US" sz="1400" b="1" dirty="0"/>
              <a:t> </a:t>
            </a:r>
          </a:p>
        </p:txBody>
      </p:sp>
      <p:pic>
        <p:nvPicPr>
          <p:cNvPr id="35844" name="Picture 4" descr="sprr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0"/>
            <a:ext cx="22669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6866" name="Egyenes összekötő 17"/>
          <p:cNvCxnSpPr>
            <a:cxnSpLocks noChangeShapeType="1"/>
            <a:stCxn id="36879" idx="6"/>
          </p:cNvCxnSpPr>
          <p:nvPr/>
        </p:nvCxnSpPr>
        <p:spPr bwMode="auto">
          <a:xfrm flipV="1">
            <a:off x="4427984" y="2636838"/>
            <a:ext cx="1655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Cím 1"/>
          <p:cNvSpPr>
            <a:spLocks noGrp="1"/>
          </p:cNvSpPr>
          <p:nvPr>
            <p:ph type="title"/>
          </p:nvPr>
        </p:nvSpPr>
        <p:spPr>
          <a:xfrm>
            <a:off x="1907034" y="260648"/>
            <a:ext cx="6407150" cy="1143000"/>
          </a:xfrm>
        </p:spPr>
        <p:txBody>
          <a:bodyPr/>
          <a:lstStyle/>
          <a:p>
            <a:pPr>
              <a:defRPr/>
            </a:pPr>
            <a:r>
              <a:rPr lang="hu-HU" dirty="0" smtClean="0">
                <a:solidFill>
                  <a:srgbClr val="FF0000"/>
                </a:solidFill>
                <a:latin typeface="+mn-lt"/>
              </a:rPr>
              <a:t>OO </a:t>
            </a:r>
            <a:r>
              <a:rPr lang="hu-HU" dirty="0" err="1" smtClean="0">
                <a:solidFill>
                  <a:srgbClr val="FF0000"/>
                </a:solidFill>
                <a:latin typeface="+mn-lt"/>
              </a:rPr>
              <a:t>dekompozíció</a:t>
            </a:r>
            <a:endParaRPr lang="hu-HU" dirty="0">
              <a:solidFill>
                <a:srgbClr val="FF0000"/>
              </a:solidFill>
              <a:latin typeface="+mn-lt"/>
            </a:endParaRPr>
          </a:p>
        </p:txBody>
      </p:sp>
      <p:sp>
        <p:nvSpPr>
          <p:cNvPr id="23555" name="Téglalap 2"/>
          <p:cNvSpPr>
            <a:spLocks noChangeArrowheads="1"/>
          </p:cNvSpPr>
          <p:nvPr/>
        </p:nvSpPr>
        <p:spPr bwMode="auto">
          <a:xfrm>
            <a:off x="6228209" y="1700808"/>
            <a:ext cx="2520950" cy="2304455"/>
          </a:xfrm>
          <a:prstGeom prst="rect">
            <a:avLst/>
          </a:prstGeom>
          <a:noFill/>
          <a:ln w="28575" algn="ctr">
            <a:solidFill>
              <a:schemeClr val="tx1"/>
            </a:solidFill>
            <a:round/>
            <a:headEnd/>
            <a:tailEnd/>
          </a:ln>
        </p:spPr>
        <p:txBody>
          <a:bodyPr/>
          <a:lstStyle/>
          <a:p>
            <a:pPr algn="ctr">
              <a:defRPr/>
            </a:pPr>
            <a:r>
              <a:rPr lang="en-US" u="sng" dirty="0" smtClean="0">
                <a:latin typeface="+mn-lt"/>
              </a:rPr>
              <a:t>Scene</a:t>
            </a:r>
          </a:p>
          <a:p>
            <a:pPr algn="ctr">
              <a:defRPr/>
            </a:pPr>
            <a:r>
              <a:rPr lang="en-US" dirty="0" smtClean="0">
                <a:latin typeface="+mn-lt"/>
              </a:rPr>
              <a:t>La</a:t>
            </a:r>
            <a:endParaRPr lang="en-US" dirty="0">
              <a:latin typeface="+mn-lt"/>
            </a:endParaRPr>
          </a:p>
          <a:p>
            <a:pPr algn="ctr">
              <a:defRPr/>
            </a:pPr>
            <a:r>
              <a:rPr lang="hu-HU" altLang="en-US" dirty="0">
                <a:latin typeface="+mn-lt"/>
              </a:rPr>
              <a:t>b</a:t>
            </a:r>
            <a:r>
              <a:rPr lang="en-US" altLang="en-US" dirty="0" err="1">
                <a:latin typeface="+mn-lt"/>
              </a:rPr>
              <a:t>uild</a:t>
            </a:r>
            <a:r>
              <a:rPr lang="en-US" altLang="en-US" dirty="0" smtClean="0">
                <a:latin typeface="+mn-lt"/>
              </a:rPr>
              <a:t>()</a:t>
            </a:r>
          </a:p>
          <a:p>
            <a:pPr algn="ctr">
              <a:defRPr/>
            </a:pPr>
            <a:r>
              <a:rPr lang="en-US" altLang="en-US" dirty="0" smtClean="0">
                <a:latin typeface="+mn-lt"/>
              </a:rPr>
              <a:t>render()</a:t>
            </a:r>
            <a:endParaRPr lang="en-US" altLang="en-US" dirty="0">
              <a:latin typeface="+mn-lt"/>
            </a:endParaRPr>
          </a:p>
          <a:p>
            <a:pPr algn="ctr">
              <a:defRPr/>
            </a:pPr>
            <a:r>
              <a:rPr lang="hu-HU" altLang="en-US" dirty="0">
                <a:latin typeface="+mn-lt"/>
              </a:rPr>
              <a:t>f</a:t>
            </a:r>
            <a:r>
              <a:rPr lang="en-US" altLang="en-US" dirty="0" err="1">
                <a:latin typeface="+mn-lt"/>
              </a:rPr>
              <a:t>irstIntersect</a:t>
            </a:r>
            <a:r>
              <a:rPr lang="en-US" altLang="en-US" dirty="0">
                <a:latin typeface="+mn-lt"/>
              </a:rPr>
              <a:t>()</a:t>
            </a:r>
          </a:p>
          <a:p>
            <a:pPr algn="ctr">
              <a:defRPr/>
            </a:pPr>
            <a:r>
              <a:rPr lang="hu-HU" altLang="en-US" dirty="0">
                <a:latin typeface="+mn-lt"/>
              </a:rPr>
              <a:t>t</a:t>
            </a:r>
            <a:r>
              <a:rPr lang="en-US" altLang="en-US" dirty="0">
                <a:latin typeface="+mn-lt"/>
              </a:rPr>
              <a:t>race()</a:t>
            </a:r>
          </a:p>
          <a:p>
            <a:pPr>
              <a:defRPr/>
            </a:pPr>
            <a:endParaRPr lang="hu-HU" dirty="0">
              <a:latin typeface="+mn-lt"/>
            </a:endParaRPr>
          </a:p>
        </p:txBody>
      </p:sp>
      <p:sp>
        <p:nvSpPr>
          <p:cNvPr id="36869" name="Téglalap 3"/>
          <p:cNvSpPr>
            <a:spLocks noChangeArrowheads="1"/>
          </p:cNvSpPr>
          <p:nvPr/>
        </p:nvSpPr>
        <p:spPr bwMode="auto">
          <a:xfrm>
            <a:off x="2340422" y="2349500"/>
            <a:ext cx="1943100" cy="9350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err="1">
                <a:latin typeface="+mn-lt"/>
              </a:rPr>
              <a:t>Intersectable</a:t>
            </a:r>
            <a:endParaRPr lang="en-US" altLang="en-US" u="sng" dirty="0">
              <a:latin typeface="+mn-lt"/>
            </a:endParaRPr>
          </a:p>
          <a:p>
            <a:pPr algn="ctr"/>
            <a:r>
              <a:rPr lang="en-US" altLang="en-US" dirty="0">
                <a:latin typeface="+mn-lt"/>
              </a:rPr>
              <a:t>Hit</a:t>
            </a:r>
            <a:r>
              <a:rPr lang="en-US" altLang="en-US" i="1" dirty="0">
                <a:latin typeface="+mn-lt"/>
              </a:rPr>
              <a:t> intersect</a:t>
            </a:r>
            <a:r>
              <a:rPr lang="en-US" altLang="en-US" dirty="0">
                <a:latin typeface="+mn-lt"/>
              </a:rPr>
              <a:t>()</a:t>
            </a:r>
          </a:p>
        </p:txBody>
      </p:sp>
      <p:sp>
        <p:nvSpPr>
          <p:cNvPr id="36870" name="Téglalap 4"/>
          <p:cNvSpPr>
            <a:spLocks noChangeArrowheads="1"/>
          </p:cNvSpPr>
          <p:nvPr/>
        </p:nvSpPr>
        <p:spPr bwMode="auto">
          <a:xfrm>
            <a:off x="5075684" y="4581525"/>
            <a:ext cx="1728788" cy="20161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a:latin typeface="+mn-lt"/>
              </a:rPr>
              <a:t>Camera</a:t>
            </a:r>
          </a:p>
          <a:p>
            <a:pPr algn="ctr"/>
            <a:r>
              <a:rPr lang="en-US" altLang="en-US" dirty="0">
                <a:latin typeface="+mn-lt"/>
              </a:rPr>
              <a:t>eye, </a:t>
            </a:r>
            <a:r>
              <a:rPr lang="en-US" altLang="en-US" dirty="0" err="1">
                <a:latin typeface="+mn-lt"/>
              </a:rPr>
              <a:t>lookat</a:t>
            </a:r>
            <a:r>
              <a:rPr lang="en-US" altLang="en-US" dirty="0">
                <a:latin typeface="+mn-lt"/>
              </a:rPr>
              <a:t>, up, right, XM,YM</a:t>
            </a:r>
          </a:p>
          <a:p>
            <a:pPr algn="ctr"/>
            <a:r>
              <a:rPr lang="en-US" altLang="en-US" dirty="0" err="1" smtClean="0">
                <a:latin typeface="+mn-lt"/>
              </a:rPr>
              <a:t>getRay</a:t>
            </a:r>
            <a:r>
              <a:rPr lang="en-US" altLang="en-US" dirty="0">
                <a:latin typeface="+mn-lt"/>
              </a:rPr>
              <a:t>()</a:t>
            </a:r>
          </a:p>
          <a:p>
            <a:endParaRPr lang="hu-HU" altLang="en-US" dirty="0">
              <a:latin typeface="+mn-lt"/>
            </a:endParaRPr>
          </a:p>
        </p:txBody>
      </p:sp>
      <p:sp>
        <p:nvSpPr>
          <p:cNvPr id="23558" name="Téglalap 5"/>
          <p:cNvSpPr>
            <a:spLocks noChangeArrowheads="1"/>
          </p:cNvSpPr>
          <p:nvPr/>
        </p:nvSpPr>
        <p:spPr bwMode="auto">
          <a:xfrm>
            <a:off x="6948934" y="4581525"/>
            <a:ext cx="2014538" cy="2016125"/>
          </a:xfrm>
          <a:prstGeom prst="rect">
            <a:avLst/>
          </a:prstGeom>
          <a:noFill/>
          <a:ln w="12700" algn="ctr">
            <a:solidFill>
              <a:schemeClr val="tx1"/>
            </a:solidFill>
            <a:round/>
            <a:headEnd/>
            <a:tailEnd/>
          </a:ln>
        </p:spPr>
        <p:txBody>
          <a:bodyPr/>
          <a:lstStyle/>
          <a:p>
            <a:pPr algn="ctr">
              <a:defRPr/>
            </a:pPr>
            <a:r>
              <a:rPr lang="en-US" u="sng" dirty="0">
                <a:latin typeface="+mn-lt"/>
              </a:rPr>
              <a:t>Light</a:t>
            </a:r>
          </a:p>
          <a:p>
            <a:pPr algn="ctr">
              <a:defRPr/>
            </a:pPr>
            <a:r>
              <a:rPr lang="hu-HU" dirty="0">
                <a:latin typeface="+mn-lt"/>
              </a:rPr>
              <a:t>p, </a:t>
            </a:r>
            <a:r>
              <a:rPr lang="hu-HU" dirty="0" err="1">
                <a:latin typeface="+mn-lt"/>
              </a:rPr>
              <a:t>Lout</a:t>
            </a:r>
            <a:r>
              <a:rPr lang="hu-HU" dirty="0">
                <a:latin typeface="+mn-lt"/>
              </a:rPr>
              <a:t>, </a:t>
            </a:r>
            <a:r>
              <a:rPr lang="hu-HU" dirty="0" err="1">
                <a:latin typeface="+mn-lt"/>
              </a:rPr>
              <a:t>type</a:t>
            </a:r>
            <a:endParaRPr lang="en-US" dirty="0">
              <a:latin typeface="+mn-lt"/>
            </a:endParaRPr>
          </a:p>
          <a:p>
            <a:pPr algn="ctr">
              <a:defRPr/>
            </a:pPr>
            <a:r>
              <a:rPr lang="hu-HU" altLang="en-US" dirty="0">
                <a:latin typeface="+mn-lt"/>
              </a:rPr>
              <a:t>g</a:t>
            </a:r>
            <a:r>
              <a:rPr lang="en-US" altLang="en-US" dirty="0">
                <a:latin typeface="+mn-lt"/>
              </a:rPr>
              <a:t>et</a:t>
            </a:r>
            <a:r>
              <a:rPr lang="hu-HU" altLang="en-US" dirty="0" err="1">
                <a:latin typeface="+mn-lt"/>
              </a:rPr>
              <a:t>LightDir</a:t>
            </a:r>
            <a:r>
              <a:rPr lang="en-US" altLang="en-US" dirty="0">
                <a:latin typeface="+mn-lt"/>
              </a:rPr>
              <a:t>()</a:t>
            </a:r>
          </a:p>
          <a:p>
            <a:pPr algn="ctr">
              <a:defRPr/>
            </a:pPr>
            <a:r>
              <a:rPr lang="hu-HU" altLang="en-US" dirty="0">
                <a:latin typeface="+mn-lt"/>
              </a:rPr>
              <a:t>g</a:t>
            </a:r>
            <a:r>
              <a:rPr lang="en-US" altLang="en-US" dirty="0" err="1">
                <a:latin typeface="+mn-lt"/>
              </a:rPr>
              <a:t>etInRad</a:t>
            </a:r>
            <a:r>
              <a:rPr lang="en-US" altLang="en-US" dirty="0">
                <a:latin typeface="+mn-lt"/>
              </a:rPr>
              <a:t>()</a:t>
            </a:r>
            <a:endParaRPr lang="hu-HU" altLang="en-US" dirty="0">
              <a:latin typeface="+mn-lt"/>
            </a:endParaRPr>
          </a:p>
          <a:p>
            <a:pPr algn="ctr">
              <a:defRPr/>
            </a:pPr>
            <a:r>
              <a:rPr lang="hu-HU" altLang="en-US" dirty="0" err="1">
                <a:latin typeface="+mn-lt"/>
              </a:rPr>
              <a:t>getDist</a:t>
            </a:r>
            <a:r>
              <a:rPr lang="hu-HU" altLang="en-US" dirty="0">
                <a:latin typeface="+mn-lt"/>
              </a:rPr>
              <a:t>()</a:t>
            </a:r>
            <a:endParaRPr lang="en-US" altLang="en-US" dirty="0">
              <a:latin typeface="+mn-lt"/>
            </a:endParaRPr>
          </a:p>
          <a:p>
            <a:pPr algn="ctr">
              <a:defRPr/>
            </a:pPr>
            <a:endParaRPr lang="en-US" dirty="0">
              <a:latin typeface="+mn-lt"/>
            </a:endParaRPr>
          </a:p>
          <a:p>
            <a:pPr>
              <a:defRPr/>
            </a:pPr>
            <a:endParaRPr lang="hu-HU" dirty="0">
              <a:latin typeface="+mn-lt"/>
            </a:endParaRPr>
          </a:p>
        </p:txBody>
      </p:sp>
      <p:sp>
        <p:nvSpPr>
          <p:cNvPr id="36873" name="Téglalap 7"/>
          <p:cNvSpPr>
            <a:spLocks noChangeArrowheads="1"/>
          </p:cNvSpPr>
          <p:nvPr/>
        </p:nvSpPr>
        <p:spPr bwMode="auto">
          <a:xfrm>
            <a:off x="1187897" y="4508500"/>
            <a:ext cx="1800225" cy="129698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a:latin typeface="+mn-lt"/>
              </a:rPr>
              <a:t>Sphere</a:t>
            </a:r>
          </a:p>
          <a:p>
            <a:pPr algn="ctr"/>
            <a:r>
              <a:rPr lang="en-US" altLang="en-US" dirty="0">
                <a:latin typeface="+mn-lt"/>
              </a:rPr>
              <a:t>center, R</a:t>
            </a:r>
          </a:p>
          <a:p>
            <a:pPr algn="ctr"/>
            <a:r>
              <a:rPr lang="en-US" altLang="en-US" dirty="0">
                <a:latin typeface="+mn-lt"/>
              </a:rPr>
              <a:t>intersect()</a:t>
            </a:r>
          </a:p>
          <a:p>
            <a:endParaRPr lang="hu-HU" altLang="en-US" dirty="0">
              <a:latin typeface="+mn-lt"/>
            </a:endParaRPr>
          </a:p>
        </p:txBody>
      </p:sp>
      <p:sp>
        <p:nvSpPr>
          <p:cNvPr id="36874" name="Téglalap 8"/>
          <p:cNvSpPr>
            <a:spLocks noChangeArrowheads="1"/>
          </p:cNvSpPr>
          <p:nvPr/>
        </p:nvSpPr>
        <p:spPr bwMode="auto">
          <a:xfrm>
            <a:off x="3132584" y="4508500"/>
            <a:ext cx="1800225" cy="129698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a:latin typeface="+mn-lt"/>
              </a:rPr>
              <a:t>Mesh</a:t>
            </a:r>
          </a:p>
          <a:p>
            <a:pPr algn="ctr"/>
            <a:endParaRPr lang="en-US" altLang="en-US">
              <a:latin typeface="+mn-lt"/>
            </a:endParaRPr>
          </a:p>
          <a:p>
            <a:pPr algn="ctr"/>
            <a:r>
              <a:rPr lang="en-US" altLang="en-US">
                <a:latin typeface="+mn-lt"/>
              </a:rPr>
              <a:t>intersect()</a:t>
            </a:r>
          </a:p>
          <a:p>
            <a:endParaRPr lang="hu-HU" altLang="en-US">
              <a:latin typeface="+mn-lt"/>
            </a:endParaRPr>
          </a:p>
        </p:txBody>
      </p:sp>
      <p:sp>
        <p:nvSpPr>
          <p:cNvPr id="36875" name="Line 1067"/>
          <p:cNvSpPr>
            <a:spLocks noChangeShapeType="1"/>
          </p:cNvSpPr>
          <p:nvPr/>
        </p:nvSpPr>
        <p:spPr bwMode="auto">
          <a:xfrm flipH="1" flipV="1">
            <a:off x="4140647" y="3500438"/>
            <a:ext cx="0" cy="1009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76" name="Freeform 1059"/>
          <p:cNvSpPr>
            <a:spLocks/>
          </p:cNvSpPr>
          <p:nvPr/>
        </p:nvSpPr>
        <p:spPr bwMode="auto">
          <a:xfrm>
            <a:off x="2553147" y="3284538"/>
            <a:ext cx="290512" cy="215900"/>
          </a:xfrm>
          <a:custGeom>
            <a:avLst/>
            <a:gdLst>
              <a:gd name="T0" fmla="*/ 0 w 91"/>
              <a:gd name="T1" fmla="*/ 2147483647 h 136"/>
              <a:gd name="T2" fmla="*/ 2147483647 w 91"/>
              <a:gd name="T3" fmla="*/ 0 h 136"/>
              <a:gd name="T4" fmla="*/ 2147483647 w 91"/>
              <a:gd name="T5" fmla="*/ 2147483647 h 136"/>
              <a:gd name="T6" fmla="*/ 0 w 91"/>
              <a:gd name="T7" fmla="*/ 2147483647 h 136"/>
              <a:gd name="T8" fmla="*/ 0 60000 65536"/>
              <a:gd name="T9" fmla="*/ 0 60000 65536"/>
              <a:gd name="T10" fmla="*/ 0 60000 65536"/>
              <a:gd name="T11" fmla="*/ 0 60000 65536"/>
              <a:gd name="T12" fmla="*/ 0 w 91"/>
              <a:gd name="T13" fmla="*/ 0 h 136"/>
              <a:gd name="T14" fmla="*/ 91 w 91"/>
              <a:gd name="T15" fmla="*/ 136 h 136"/>
            </a:gdLst>
            <a:ahLst/>
            <a:cxnLst>
              <a:cxn ang="T8">
                <a:pos x="T0" y="T1"/>
              </a:cxn>
              <a:cxn ang="T9">
                <a:pos x="T2" y="T3"/>
              </a:cxn>
              <a:cxn ang="T10">
                <a:pos x="T4" y="T5"/>
              </a:cxn>
              <a:cxn ang="T11">
                <a:pos x="T6" y="T7"/>
              </a:cxn>
            </a:cxnLst>
            <a:rect l="T12" t="T13" r="T14" b="T15"/>
            <a:pathLst>
              <a:path w="91" h="136">
                <a:moveTo>
                  <a:pt x="0" y="136"/>
                </a:moveTo>
                <a:lnTo>
                  <a:pt x="46" y="0"/>
                </a:lnTo>
                <a:lnTo>
                  <a:pt x="91" y="136"/>
                </a:lnTo>
                <a:lnTo>
                  <a:pt x="0" y="136"/>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77" name="Line 1067"/>
          <p:cNvSpPr>
            <a:spLocks noChangeShapeType="1"/>
          </p:cNvSpPr>
          <p:nvPr/>
        </p:nvSpPr>
        <p:spPr bwMode="auto">
          <a:xfrm flipV="1">
            <a:off x="2699197" y="3500438"/>
            <a:ext cx="0" cy="10080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78" name="Freeform 1052"/>
          <p:cNvSpPr>
            <a:spLocks/>
          </p:cNvSpPr>
          <p:nvPr/>
        </p:nvSpPr>
        <p:spPr bwMode="auto">
          <a:xfrm>
            <a:off x="6012309" y="256540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79" name="Oval 1087"/>
          <p:cNvSpPr>
            <a:spLocks noChangeArrowheads="1"/>
          </p:cNvSpPr>
          <p:nvPr/>
        </p:nvSpPr>
        <p:spPr bwMode="auto">
          <a:xfrm>
            <a:off x="4285109" y="2565400"/>
            <a:ext cx="142875" cy="144463"/>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6880" name="Text Box 1094"/>
          <p:cNvSpPr txBox="1">
            <a:spLocks noChangeArrowheads="1"/>
          </p:cNvSpPr>
          <p:nvPr/>
        </p:nvSpPr>
        <p:spPr bwMode="auto">
          <a:xfrm>
            <a:off x="4356546" y="1743206"/>
            <a:ext cx="17581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dirty="0">
                <a:latin typeface="+mn-lt"/>
              </a:rPr>
              <a:t>heterogeneous</a:t>
            </a:r>
          </a:p>
          <a:p>
            <a:pPr algn="ctr"/>
            <a:r>
              <a:rPr lang="en-US" altLang="en-US" sz="2000" dirty="0">
                <a:latin typeface="+mn-lt"/>
              </a:rPr>
              <a:t>collection</a:t>
            </a:r>
            <a:endParaRPr lang="hu-HU" altLang="en-US" sz="2000" dirty="0">
              <a:latin typeface="+mn-lt"/>
            </a:endParaRPr>
          </a:p>
        </p:txBody>
      </p:sp>
      <p:sp>
        <p:nvSpPr>
          <p:cNvPr id="36881" name="Freeform 1056"/>
          <p:cNvSpPr>
            <a:spLocks/>
          </p:cNvSpPr>
          <p:nvPr/>
        </p:nvSpPr>
        <p:spPr bwMode="auto">
          <a:xfrm rot="-5552688">
            <a:off x="7772847" y="404495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82" name="Line 1066"/>
          <p:cNvSpPr>
            <a:spLocks noChangeShapeType="1"/>
          </p:cNvSpPr>
          <p:nvPr/>
        </p:nvSpPr>
        <p:spPr bwMode="auto">
          <a:xfrm flipH="1" flipV="1">
            <a:off x="7882384" y="4221163"/>
            <a:ext cx="0" cy="28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83" name="Oval 1086"/>
          <p:cNvSpPr>
            <a:spLocks noChangeArrowheads="1"/>
          </p:cNvSpPr>
          <p:nvPr/>
        </p:nvSpPr>
        <p:spPr bwMode="auto">
          <a:xfrm>
            <a:off x="7810947" y="4437063"/>
            <a:ext cx="142875" cy="144462"/>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6884" name="Freeform 1056"/>
          <p:cNvSpPr>
            <a:spLocks/>
          </p:cNvSpPr>
          <p:nvPr/>
        </p:nvSpPr>
        <p:spPr bwMode="auto">
          <a:xfrm rot="-5552688">
            <a:off x="6483797" y="404495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85" name="Line 1066"/>
          <p:cNvSpPr>
            <a:spLocks noChangeShapeType="1"/>
          </p:cNvSpPr>
          <p:nvPr/>
        </p:nvSpPr>
        <p:spPr bwMode="auto">
          <a:xfrm flipV="1">
            <a:off x="6588572" y="4221163"/>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87" name="Line 1065"/>
          <p:cNvSpPr>
            <a:spLocks noChangeShapeType="1"/>
          </p:cNvSpPr>
          <p:nvPr/>
        </p:nvSpPr>
        <p:spPr bwMode="auto">
          <a:xfrm flipH="1">
            <a:off x="1980059" y="2779713"/>
            <a:ext cx="217488"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88" name="Freeform 1059"/>
          <p:cNvSpPr>
            <a:spLocks/>
          </p:cNvSpPr>
          <p:nvPr/>
        </p:nvSpPr>
        <p:spPr bwMode="auto">
          <a:xfrm>
            <a:off x="3993009" y="3284538"/>
            <a:ext cx="290513" cy="215900"/>
          </a:xfrm>
          <a:custGeom>
            <a:avLst/>
            <a:gdLst>
              <a:gd name="T0" fmla="*/ 0 w 91"/>
              <a:gd name="T1" fmla="*/ 2147483647 h 136"/>
              <a:gd name="T2" fmla="*/ 2147483647 w 91"/>
              <a:gd name="T3" fmla="*/ 0 h 136"/>
              <a:gd name="T4" fmla="*/ 2147483647 w 91"/>
              <a:gd name="T5" fmla="*/ 2147483647 h 136"/>
              <a:gd name="T6" fmla="*/ 0 w 91"/>
              <a:gd name="T7" fmla="*/ 2147483647 h 136"/>
              <a:gd name="T8" fmla="*/ 0 60000 65536"/>
              <a:gd name="T9" fmla="*/ 0 60000 65536"/>
              <a:gd name="T10" fmla="*/ 0 60000 65536"/>
              <a:gd name="T11" fmla="*/ 0 60000 65536"/>
              <a:gd name="T12" fmla="*/ 0 w 91"/>
              <a:gd name="T13" fmla="*/ 0 h 136"/>
              <a:gd name="T14" fmla="*/ 91 w 91"/>
              <a:gd name="T15" fmla="*/ 136 h 136"/>
            </a:gdLst>
            <a:ahLst/>
            <a:cxnLst>
              <a:cxn ang="T8">
                <a:pos x="T0" y="T1"/>
              </a:cxn>
              <a:cxn ang="T9">
                <a:pos x="T2" y="T3"/>
              </a:cxn>
              <a:cxn ang="T10">
                <a:pos x="T4" y="T5"/>
              </a:cxn>
              <a:cxn ang="T11">
                <a:pos x="T6" y="T7"/>
              </a:cxn>
            </a:cxnLst>
            <a:rect l="T12" t="T13" r="T14" b="T15"/>
            <a:pathLst>
              <a:path w="91" h="136">
                <a:moveTo>
                  <a:pt x="0" y="136"/>
                </a:moveTo>
                <a:lnTo>
                  <a:pt x="46" y="0"/>
                </a:lnTo>
                <a:lnTo>
                  <a:pt x="91" y="136"/>
                </a:lnTo>
                <a:lnTo>
                  <a:pt x="0" y="136"/>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89" name="Text Box 1094"/>
          <p:cNvSpPr txBox="1">
            <a:spLocks noChangeArrowheads="1"/>
          </p:cNvSpPr>
          <p:nvPr/>
        </p:nvSpPr>
        <p:spPr bwMode="auto">
          <a:xfrm>
            <a:off x="4786024" y="2616964"/>
            <a:ext cx="939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000" dirty="0">
                <a:latin typeface="+mn-lt"/>
              </a:rPr>
              <a:t>o</a:t>
            </a:r>
            <a:r>
              <a:rPr lang="en-US" altLang="en-US" sz="2000" dirty="0" err="1" smtClean="0">
                <a:latin typeface="+mn-lt"/>
              </a:rPr>
              <a:t>bject</a:t>
            </a:r>
            <a:r>
              <a:rPr lang="hu-HU" altLang="en-US" sz="2000" dirty="0" smtClean="0">
                <a:latin typeface="+mn-lt"/>
              </a:rPr>
              <a:t>s</a:t>
            </a:r>
            <a:endParaRPr lang="hu-HU" altLang="en-US" sz="2000" dirty="0">
              <a:latin typeface="+mn-lt"/>
            </a:endParaRPr>
          </a:p>
        </p:txBody>
      </p:sp>
      <p:cxnSp>
        <p:nvCxnSpPr>
          <p:cNvPr id="28" name="Egyenes összekötő 27"/>
          <p:cNvCxnSpPr/>
          <p:nvPr/>
        </p:nvCxnSpPr>
        <p:spPr>
          <a:xfrm>
            <a:off x="1192841" y="5301208"/>
            <a:ext cx="17952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a:xfrm>
            <a:off x="5075684" y="6093296"/>
            <a:ext cx="1728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a:off x="6956277" y="5373216"/>
            <a:ext cx="200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6228184" y="2492896"/>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886" name="Freeform 1057"/>
          <p:cNvSpPr>
            <a:spLocks/>
          </p:cNvSpPr>
          <p:nvPr/>
        </p:nvSpPr>
        <p:spPr bwMode="auto">
          <a:xfrm>
            <a:off x="2124522" y="2708275"/>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3" name="Téglalap 6"/>
          <p:cNvSpPr>
            <a:spLocks noChangeArrowheads="1"/>
          </p:cNvSpPr>
          <p:nvPr/>
        </p:nvSpPr>
        <p:spPr bwMode="auto">
          <a:xfrm>
            <a:off x="107504" y="549275"/>
            <a:ext cx="1872555" cy="3456097"/>
          </a:xfrm>
          <a:prstGeom prst="rect">
            <a:avLst/>
          </a:prstGeom>
          <a:noFill/>
          <a:ln w="12700" algn="ctr">
            <a:solidFill>
              <a:schemeClr val="tx1"/>
            </a:solidFill>
            <a:round/>
            <a:headEnd/>
            <a:tailEnd/>
          </a:ln>
        </p:spPr>
        <p:txBody>
          <a:bodyPr/>
          <a:lstStyle/>
          <a:p>
            <a:pPr algn="ctr">
              <a:defRPr/>
            </a:pPr>
            <a:r>
              <a:rPr lang="hu-HU" u="sng" dirty="0" err="1">
                <a:latin typeface="+mn-lt"/>
              </a:rPr>
              <a:t>Material</a:t>
            </a:r>
            <a:endParaRPr lang="hu-HU" u="sng" dirty="0">
              <a:latin typeface="+mn-lt"/>
            </a:endParaRPr>
          </a:p>
          <a:p>
            <a:pPr algn="ctr">
              <a:defRPr/>
            </a:pPr>
            <a:r>
              <a:rPr lang="hu-HU" altLang="en-US" sz="2000" dirty="0" smtClean="0">
                <a:latin typeface="+mn-lt"/>
              </a:rPr>
              <a:t>n,</a:t>
            </a:r>
            <a:r>
              <a:rPr lang="en-US" altLang="en-US" sz="2000" dirty="0" smtClean="0">
                <a:latin typeface="+mn-lt"/>
              </a:rPr>
              <a:t> kappa</a:t>
            </a:r>
            <a:endParaRPr lang="hu-HU" altLang="en-US" sz="2000" dirty="0">
              <a:latin typeface="+mn-lt"/>
            </a:endParaRPr>
          </a:p>
          <a:p>
            <a:pPr algn="ctr">
              <a:defRPr/>
            </a:pPr>
            <a:r>
              <a:rPr lang="hu-HU" altLang="en-US" sz="2000" dirty="0" err="1">
                <a:latin typeface="+mn-lt"/>
              </a:rPr>
              <a:t>k</a:t>
            </a:r>
            <a:r>
              <a:rPr lang="hu-HU" altLang="en-US" sz="2000" dirty="0" err="1" smtClean="0">
                <a:latin typeface="+mn-lt"/>
              </a:rPr>
              <a:t>a</a:t>
            </a:r>
            <a:r>
              <a:rPr lang="hu-HU" altLang="en-US" sz="2000" dirty="0" smtClean="0">
                <a:latin typeface="+mn-lt"/>
              </a:rPr>
              <a:t>, </a:t>
            </a:r>
            <a:r>
              <a:rPr lang="en-US" altLang="en-US" sz="2000" dirty="0" smtClean="0">
                <a:latin typeface="+mn-lt"/>
              </a:rPr>
              <a:t>k</a:t>
            </a:r>
            <a:r>
              <a:rPr lang="hu-HU" altLang="en-US" sz="2000" dirty="0">
                <a:latin typeface="+mn-lt"/>
              </a:rPr>
              <a:t>d, </a:t>
            </a:r>
            <a:r>
              <a:rPr lang="hu-HU" altLang="en-US" sz="2000" dirty="0" err="1">
                <a:latin typeface="+mn-lt"/>
              </a:rPr>
              <a:t>ks</a:t>
            </a:r>
            <a:r>
              <a:rPr lang="hu-HU" altLang="en-US" sz="2000" dirty="0">
                <a:latin typeface="+mn-lt"/>
              </a:rPr>
              <a:t>, </a:t>
            </a:r>
            <a:r>
              <a:rPr lang="hu-HU" altLang="en-US" sz="2000" dirty="0" err="1" smtClean="0">
                <a:latin typeface="+mn-lt"/>
              </a:rPr>
              <a:t>shine</a:t>
            </a:r>
            <a:endParaRPr lang="en-US" altLang="en-US" sz="2000" dirty="0" smtClean="0">
              <a:latin typeface="+mn-lt"/>
            </a:endParaRPr>
          </a:p>
          <a:p>
            <a:pPr algn="ctr">
              <a:defRPr/>
            </a:pPr>
            <a:r>
              <a:rPr lang="en-US" altLang="en-US" sz="2000" dirty="0" smtClean="0">
                <a:latin typeface="+mn-lt"/>
              </a:rPr>
              <a:t>reflective</a:t>
            </a:r>
          </a:p>
          <a:p>
            <a:pPr algn="ctr">
              <a:defRPr/>
            </a:pPr>
            <a:r>
              <a:rPr lang="en-US" altLang="en-US" sz="2000" dirty="0" smtClean="0">
                <a:latin typeface="+mn-lt"/>
              </a:rPr>
              <a:t>refractive</a:t>
            </a:r>
          </a:p>
          <a:p>
            <a:pPr algn="ctr">
              <a:defRPr/>
            </a:pPr>
            <a:r>
              <a:rPr lang="en-US" altLang="en-US" sz="2000" dirty="0" smtClean="0">
                <a:latin typeface="+mn-lt"/>
              </a:rPr>
              <a:t>rough</a:t>
            </a:r>
            <a:endParaRPr lang="hu-HU" altLang="en-US" sz="2000" dirty="0">
              <a:latin typeface="+mn-lt"/>
            </a:endParaRPr>
          </a:p>
          <a:p>
            <a:pPr algn="ctr">
              <a:defRPr/>
            </a:pPr>
            <a:endParaRPr lang="hu-HU" altLang="en-US" sz="1000" dirty="0">
              <a:solidFill>
                <a:srgbClr val="FFFF00"/>
              </a:solidFill>
              <a:latin typeface="+mn-lt"/>
            </a:endParaRPr>
          </a:p>
          <a:p>
            <a:pPr algn="ctr">
              <a:defRPr/>
            </a:pPr>
            <a:r>
              <a:rPr lang="hu-HU" altLang="en-US" sz="2000" dirty="0" err="1" smtClean="0">
                <a:latin typeface="+mn-lt"/>
              </a:rPr>
              <a:t>reflect</a:t>
            </a:r>
            <a:r>
              <a:rPr lang="hu-HU" altLang="en-US" sz="2000" dirty="0">
                <a:latin typeface="+mn-lt"/>
              </a:rPr>
              <a:t>()</a:t>
            </a:r>
          </a:p>
          <a:p>
            <a:pPr algn="ctr">
              <a:defRPr/>
            </a:pPr>
            <a:r>
              <a:rPr lang="hu-HU" altLang="en-US" sz="2000" dirty="0" err="1">
                <a:latin typeface="+mn-lt"/>
              </a:rPr>
              <a:t>refract</a:t>
            </a:r>
            <a:r>
              <a:rPr lang="hu-HU" altLang="en-US" sz="2000" dirty="0">
                <a:latin typeface="+mn-lt"/>
              </a:rPr>
              <a:t>()</a:t>
            </a:r>
          </a:p>
          <a:p>
            <a:pPr algn="ctr">
              <a:defRPr/>
            </a:pPr>
            <a:r>
              <a:rPr lang="hu-HU" altLang="en-US" sz="2000" dirty="0" err="1" smtClean="0">
                <a:latin typeface="+mn-lt"/>
              </a:rPr>
              <a:t>Fresnel</a:t>
            </a:r>
            <a:r>
              <a:rPr lang="hu-HU" altLang="en-US" sz="2000" dirty="0" smtClean="0">
                <a:latin typeface="+mn-lt"/>
              </a:rPr>
              <a:t> ()</a:t>
            </a:r>
            <a:endParaRPr lang="hu-HU" altLang="en-US" sz="2000" dirty="0">
              <a:latin typeface="+mn-lt"/>
            </a:endParaRPr>
          </a:p>
          <a:p>
            <a:pPr algn="ctr">
              <a:defRPr/>
            </a:pPr>
            <a:r>
              <a:rPr lang="hu-HU" altLang="en-US" sz="2000" dirty="0" err="1" smtClean="0">
                <a:latin typeface="+mn-lt"/>
              </a:rPr>
              <a:t>shade</a:t>
            </a:r>
            <a:r>
              <a:rPr lang="hu-HU" altLang="en-US" sz="2000" dirty="0">
                <a:latin typeface="+mn-lt"/>
              </a:rPr>
              <a:t>()</a:t>
            </a:r>
            <a:endParaRPr lang="en-US" altLang="en-US" sz="2000" dirty="0">
              <a:latin typeface="+mn-lt"/>
            </a:endParaRPr>
          </a:p>
          <a:p>
            <a:pPr algn="ctr">
              <a:defRPr/>
            </a:pPr>
            <a:endParaRPr lang="en-US" dirty="0">
              <a:latin typeface="+mn-lt"/>
            </a:endParaRPr>
          </a:p>
          <a:p>
            <a:pPr>
              <a:defRPr/>
            </a:pPr>
            <a:endParaRPr lang="hu-HU" dirty="0">
              <a:latin typeface="+mn-lt"/>
            </a:endParaRPr>
          </a:p>
        </p:txBody>
      </p:sp>
      <p:cxnSp>
        <p:nvCxnSpPr>
          <p:cNvPr id="34" name="Egyenes összekötő 33"/>
          <p:cNvCxnSpPr/>
          <p:nvPr/>
        </p:nvCxnSpPr>
        <p:spPr>
          <a:xfrm>
            <a:off x="107504" y="2565400"/>
            <a:ext cx="18725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Akciógomb: Tovább vagy Következő 2">
            <a:hlinkClick r:id="rId3" action="ppaction://hlinkfile" highlightClick="1"/>
          </p:cNvPr>
          <p:cNvSpPr/>
          <p:nvPr/>
        </p:nvSpPr>
        <p:spPr>
          <a:xfrm>
            <a:off x="395536" y="6093296"/>
            <a:ext cx="1008112"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sp>
        <p:nvSpPr>
          <p:cNvPr id="35" name="Akciógomb: Tovább vagy Következő 34">
            <a:hlinkClick r:id="rId4" action="ppaction://hlinkfile" highlightClick="1"/>
          </p:cNvPr>
          <p:cNvSpPr/>
          <p:nvPr/>
        </p:nvSpPr>
        <p:spPr>
          <a:xfrm>
            <a:off x="1545035" y="6093296"/>
            <a:ext cx="1008112"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GPU</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hu-HU" dirty="0" err="1" smtClean="0">
                <a:solidFill>
                  <a:srgbClr val="FF0000"/>
                </a:solidFill>
              </a:rPr>
              <a:t>Térpartícionáló</a:t>
            </a:r>
            <a:r>
              <a:rPr lang="hu-HU" dirty="0" smtClean="0">
                <a:solidFill>
                  <a:srgbClr val="FF0000"/>
                </a:solidFill>
              </a:rPr>
              <a:t> módszerek</a:t>
            </a:r>
          </a:p>
        </p:txBody>
      </p:sp>
      <p:sp>
        <p:nvSpPr>
          <p:cNvPr id="37891" name="Oval 3"/>
          <p:cNvSpPr>
            <a:spLocks noChangeArrowheads="1"/>
          </p:cNvSpPr>
          <p:nvPr/>
        </p:nvSpPr>
        <p:spPr bwMode="auto">
          <a:xfrm rot="2315074">
            <a:off x="304800" y="1981200"/>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2" name="Freeform 4"/>
          <p:cNvSpPr>
            <a:spLocks/>
          </p:cNvSpPr>
          <p:nvPr/>
        </p:nvSpPr>
        <p:spPr bwMode="auto">
          <a:xfrm rot="-2625787">
            <a:off x="990600" y="32004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7893" name="Line 5"/>
          <p:cNvSpPr>
            <a:spLocks noChangeShapeType="1"/>
          </p:cNvSpPr>
          <p:nvPr/>
        </p:nvSpPr>
        <p:spPr bwMode="auto">
          <a:xfrm flipV="1">
            <a:off x="1981200" y="2667000"/>
            <a:ext cx="25146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4" name="Freeform 6"/>
          <p:cNvSpPr>
            <a:spLocks/>
          </p:cNvSpPr>
          <p:nvPr/>
        </p:nvSpPr>
        <p:spPr bwMode="auto">
          <a:xfrm rot="2774213">
            <a:off x="2514600" y="32004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7895" name="Oval 7"/>
          <p:cNvSpPr>
            <a:spLocks noChangeArrowheads="1"/>
          </p:cNvSpPr>
          <p:nvPr/>
        </p:nvSpPr>
        <p:spPr bwMode="auto">
          <a:xfrm rot="1357931">
            <a:off x="2209800" y="2209800"/>
            <a:ext cx="1524000" cy="838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6" name="Oval 8"/>
          <p:cNvSpPr>
            <a:spLocks noChangeArrowheads="1"/>
          </p:cNvSpPr>
          <p:nvPr/>
        </p:nvSpPr>
        <p:spPr bwMode="auto">
          <a:xfrm rot="1358199">
            <a:off x="2590800" y="2514600"/>
            <a:ext cx="762000" cy="228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7" name="Text Box 9"/>
          <p:cNvSpPr txBox="1">
            <a:spLocks noChangeArrowheads="1"/>
          </p:cNvSpPr>
          <p:nvPr/>
        </p:nvSpPr>
        <p:spPr bwMode="auto">
          <a:xfrm>
            <a:off x="228600" y="4648200"/>
            <a:ext cx="7788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Adatstruktúra:</a:t>
            </a:r>
          </a:p>
          <a:p>
            <a:pPr lvl="1">
              <a:buFontTx/>
              <a:buChar char="•"/>
            </a:pPr>
            <a:r>
              <a:rPr lang="hu-HU" altLang="en-US">
                <a:latin typeface="+mn-lt"/>
              </a:rPr>
              <a:t>	Ha ismert a sugár, akkor a potenciális metszett 		objektumok számát csökkenti</a:t>
            </a:r>
          </a:p>
          <a:p>
            <a:pPr lvl="1">
              <a:buFontTx/>
              <a:buChar char="•"/>
            </a:pPr>
            <a:r>
              <a:rPr lang="hu-HU" altLang="en-US">
                <a:latin typeface="+mn-lt"/>
              </a:rPr>
              <a:t>	Ha a potenciálisak közül találunk egyet, akkor a többi 	nem lehet közelebb</a:t>
            </a:r>
          </a:p>
        </p:txBody>
      </p:sp>
      <p:sp>
        <p:nvSpPr>
          <p:cNvPr id="37898" name="Oval 10"/>
          <p:cNvSpPr>
            <a:spLocks noChangeArrowheads="1"/>
          </p:cNvSpPr>
          <p:nvPr/>
        </p:nvSpPr>
        <p:spPr bwMode="auto">
          <a:xfrm>
            <a:off x="1828800" y="2971800"/>
            <a:ext cx="228600" cy="3048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9" name="Oval 11"/>
          <p:cNvSpPr>
            <a:spLocks noChangeArrowheads="1"/>
          </p:cNvSpPr>
          <p:nvPr/>
        </p:nvSpPr>
        <p:spPr bwMode="auto">
          <a:xfrm rot="2087329">
            <a:off x="4191000" y="2286000"/>
            <a:ext cx="457200" cy="1447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900" name="Oval 12"/>
          <p:cNvSpPr>
            <a:spLocks noChangeArrowheads="1"/>
          </p:cNvSpPr>
          <p:nvPr/>
        </p:nvSpPr>
        <p:spPr bwMode="auto">
          <a:xfrm>
            <a:off x="5334000" y="2514600"/>
            <a:ext cx="17526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Elő-</a:t>
            </a:r>
          </a:p>
          <a:p>
            <a:pPr algn="ctr"/>
            <a:r>
              <a:rPr lang="hu-HU" altLang="en-US">
                <a:latin typeface="+mn-lt"/>
              </a:rPr>
              <a:t>feldolgozás</a:t>
            </a:r>
          </a:p>
        </p:txBody>
      </p:sp>
      <p:sp>
        <p:nvSpPr>
          <p:cNvPr id="37901" name="Rectangle 13"/>
          <p:cNvSpPr>
            <a:spLocks noChangeArrowheads="1"/>
          </p:cNvSpPr>
          <p:nvPr/>
        </p:nvSpPr>
        <p:spPr bwMode="auto">
          <a:xfrm>
            <a:off x="6248400" y="1524000"/>
            <a:ext cx="19812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objektumok</a:t>
            </a:r>
          </a:p>
        </p:txBody>
      </p:sp>
      <p:sp>
        <p:nvSpPr>
          <p:cNvPr id="37902" name="Rectangle 14"/>
          <p:cNvSpPr>
            <a:spLocks noChangeArrowheads="1"/>
          </p:cNvSpPr>
          <p:nvPr/>
        </p:nvSpPr>
        <p:spPr bwMode="auto">
          <a:xfrm>
            <a:off x="5181600" y="3886200"/>
            <a:ext cx="19812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Térpartícionáló</a:t>
            </a:r>
          </a:p>
          <a:p>
            <a:pPr algn="ctr"/>
            <a:r>
              <a:rPr lang="hu-HU" altLang="en-US">
                <a:latin typeface="+mn-lt"/>
              </a:rPr>
              <a:t>adatstruktúra</a:t>
            </a:r>
          </a:p>
        </p:txBody>
      </p:sp>
      <p:sp>
        <p:nvSpPr>
          <p:cNvPr id="37903" name="Oval 15"/>
          <p:cNvSpPr>
            <a:spLocks noChangeArrowheads="1"/>
          </p:cNvSpPr>
          <p:nvPr/>
        </p:nvSpPr>
        <p:spPr bwMode="auto">
          <a:xfrm>
            <a:off x="7315200" y="2514600"/>
            <a:ext cx="1676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Sugár</a:t>
            </a:r>
          </a:p>
          <a:p>
            <a:pPr algn="ctr"/>
            <a:r>
              <a:rPr lang="hu-HU" altLang="en-US">
                <a:latin typeface="+mn-lt"/>
              </a:rPr>
              <a:t>követés</a:t>
            </a:r>
          </a:p>
        </p:txBody>
      </p:sp>
      <p:sp>
        <p:nvSpPr>
          <p:cNvPr id="37904" name="Line 16"/>
          <p:cNvSpPr>
            <a:spLocks noChangeShapeType="1"/>
          </p:cNvSpPr>
          <p:nvPr/>
        </p:nvSpPr>
        <p:spPr bwMode="auto">
          <a:xfrm flipH="1">
            <a:off x="6248400" y="1981200"/>
            <a:ext cx="8382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5" name="Line 17"/>
          <p:cNvSpPr>
            <a:spLocks noChangeShapeType="1"/>
          </p:cNvSpPr>
          <p:nvPr/>
        </p:nvSpPr>
        <p:spPr bwMode="auto">
          <a:xfrm>
            <a:off x="6172200" y="3352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6" name="Line 18"/>
          <p:cNvSpPr>
            <a:spLocks noChangeShapeType="1"/>
          </p:cNvSpPr>
          <p:nvPr/>
        </p:nvSpPr>
        <p:spPr bwMode="auto">
          <a:xfrm flipV="1">
            <a:off x="6477000" y="3200400"/>
            <a:ext cx="10668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7" name="Line 19"/>
          <p:cNvSpPr>
            <a:spLocks noChangeShapeType="1"/>
          </p:cNvSpPr>
          <p:nvPr/>
        </p:nvSpPr>
        <p:spPr bwMode="auto">
          <a:xfrm>
            <a:off x="7391400" y="1981200"/>
            <a:ext cx="762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8" name="Line 20"/>
          <p:cNvSpPr>
            <a:spLocks noChangeShapeType="1"/>
          </p:cNvSpPr>
          <p:nvPr/>
        </p:nvSpPr>
        <p:spPr bwMode="auto">
          <a:xfrm>
            <a:off x="8153400" y="3352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9" name="Text Box 21"/>
          <p:cNvSpPr txBox="1">
            <a:spLocks noChangeArrowheads="1"/>
          </p:cNvSpPr>
          <p:nvPr/>
        </p:nvSpPr>
        <p:spPr bwMode="auto">
          <a:xfrm>
            <a:off x="7454900" y="3962400"/>
            <a:ext cx="17767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Első</a:t>
            </a:r>
          </a:p>
          <a:p>
            <a:r>
              <a:rPr lang="hu-HU" altLang="en-US">
                <a:latin typeface="+mn-lt"/>
              </a:rPr>
              <a:t>metszéspont</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2"/>
          <p:cNvSpPr>
            <a:spLocks/>
          </p:cNvSpPr>
          <p:nvPr/>
        </p:nvSpPr>
        <p:spPr bwMode="auto">
          <a:xfrm>
            <a:off x="4257675" y="2392363"/>
            <a:ext cx="895350" cy="2051050"/>
          </a:xfrm>
          <a:custGeom>
            <a:avLst/>
            <a:gdLst>
              <a:gd name="T0" fmla="*/ 2147483647 w 564"/>
              <a:gd name="T1" fmla="*/ 2147483647 h 1292"/>
              <a:gd name="T2" fmla="*/ 2147483647 w 564"/>
              <a:gd name="T3" fmla="*/ 2147483647 h 1292"/>
              <a:gd name="T4" fmla="*/ 2147483647 w 564"/>
              <a:gd name="T5" fmla="*/ 2147483647 h 1292"/>
              <a:gd name="T6" fmla="*/ 2147483647 w 564"/>
              <a:gd name="T7" fmla="*/ 2147483647 h 1292"/>
              <a:gd name="T8" fmla="*/ 2147483647 w 564"/>
              <a:gd name="T9" fmla="*/ 2147483647 h 1292"/>
              <a:gd name="T10" fmla="*/ 2147483647 w 564"/>
              <a:gd name="T11" fmla="*/ 2147483647 h 1292"/>
              <a:gd name="T12" fmla="*/ 2147483647 w 564"/>
              <a:gd name="T13" fmla="*/ 2147483647 h 1292"/>
              <a:gd name="T14" fmla="*/ 2147483647 w 564"/>
              <a:gd name="T15" fmla="*/ 2147483647 h 1292"/>
              <a:gd name="T16" fmla="*/ 2147483647 w 564"/>
              <a:gd name="T17" fmla="*/ 2147483647 h 1292"/>
              <a:gd name="T18" fmla="*/ 2147483647 w 564"/>
              <a:gd name="T19" fmla="*/ 2147483647 h 1292"/>
              <a:gd name="T20" fmla="*/ 2147483647 w 564"/>
              <a:gd name="T21" fmla="*/ 2147483647 h 1292"/>
              <a:gd name="T22" fmla="*/ 2147483647 w 564"/>
              <a:gd name="T23" fmla="*/ 2147483647 h 1292"/>
              <a:gd name="T24" fmla="*/ 2147483647 w 564"/>
              <a:gd name="T25" fmla="*/ 2147483647 h 1292"/>
              <a:gd name="T26" fmla="*/ 2147483647 w 564"/>
              <a:gd name="T27" fmla="*/ 2147483647 h 1292"/>
              <a:gd name="T28" fmla="*/ 2147483647 w 564"/>
              <a:gd name="T29" fmla="*/ 2147483647 h 1292"/>
              <a:gd name="T30" fmla="*/ 2147483647 w 564"/>
              <a:gd name="T31" fmla="*/ 2147483647 h 1292"/>
              <a:gd name="T32" fmla="*/ 2147483647 w 564"/>
              <a:gd name="T33" fmla="*/ 2147483647 h 1292"/>
              <a:gd name="T34" fmla="*/ 2147483647 w 564"/>
              <a:gd name="T35" fmla="*/ 2147483647 h 1292"/>
              <a:gd name="T36" fmla="*/ 2147483647 w 564"/>
              <a:gd name="T37" fmla="*/ 2147483647 h 1292"/>
              <a:gd name="T38" fmla="*/ 2147483647 w 564"/>
              <a:gd name="T39" fmla="*/ 2147483647 h 1292"/>
              <a:gd name="T40" fmla="*/ 2147483647 w 564"/>
              <a:gd name="T41" fmla="*/ 2147483647 h 1292"/>
              <a:gd name="T42" fmla="*/ 2147483647 w 564"/>
              <a:gd name="T43" fmla="*/ 2147483647 h 1292"/>
              <a:gd name="T44" fmla="*/ 2147483647 w 564"/>
              <a:gd name="T45" fmla="*/ 2147483647 h 1292"/>
              <a:gd name="T46" fmla="*/ 2147483647 w 564"/>
              <a:gd name="T47" fmla="*/ 2147483647 h 1292"/>
              <a:gd name="T48" fmla="*/ 2147483647 w 564"/>
              <a:gd name="T49" fmla="*/ 2147483647 h 1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4"/>
              <a:gd name="T76" fmla="*/ 0 h 1292"/>
              <a:gd name="T77" fmla="*/ 564 w 564"/>
              <a:gd name="T78" fmla="*/ 1292 h 12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4" h="1292">
                <a:moveTo>
                  <a:pt x="156" y="560"/>
                </a:moveTo>
                <a:cubicBezTo>
                  <a:pt x="156" y="505"/>
                  <a:pt x="46" y="413"/>
                  <a:pt x="41" y="322"/>
                </a:cubicBezTo>
                <a:cubicBezTo>
                  <a:pt x="36" y="231"/>
                  <a:pt x="92" y="34"/>
                  <a:pt x="127" y="17"/>
                </a:cubicBezTo>
                <a:cubicBezTo>
                  <a:pt x="162" y="0"/>
                  <a:pt x="237" y="125"/>
                  <a:pt x="251" y="217"/>
                </a:cubicBezTo>
                <a:cubicBezTo>
                  <a:pt x="265" y="309"/>
                  <a:pt x="204" y="507"/>
                  <a:pt x="213" y="570"/>
                </a:cubicBezTo>
                <a:cubicBezTo>
                  <a:pt x="222" y="633"/>
                  <a:pt x="292" y="627"/>
                  <a:pt x="308" y="598"/>
                </a:cubicBezTo>
                <a:cubicBezTo>
                  <a:pt x="324" y="569"/>
                  <a:pt x="303" y="477"/>
                  <a:pt x="308" y="398"/>
                </a:cubicBezTo>
                <a:cubicBezTo>
                  <a:pt x="313" y="319"/>
                  <a:pt x="320" y="184"/>
                  <a:pt x="336" y="122"/>
                </a:cubicBezTo>
                <a:cubicBezTo>
                  <a:pt x="352" y="60"/>
                  <a:pt x="376" y="6"/>
                  <a:pt x="403" y="27"/>
                </a:cubicBezTo>
                <a:cubicBezTo>
                  <a:pt x="430" y="48"/>
                  <a:pt x="484" y="170"/>
                  <a:pt x="498" y="246"/>
                </a:cubicBezTo>
                <a:cubicBezTo>
                  <a:pt x="512" y="322"/>
                  <a:pt x="503" y="422"/>
                  <a:pt x="489" y="484"/>
                </a:cubicBezTo>
                <a:cubicBezTo>
                  <a:pt x="475" y="546"/>
                  <a:pt x="415" y="577"/>
                  <a:pt x="413" y="617"/>
                </a:cubicBezTo>
                <a:cubicBezTo>
                  <a:pt x="411" y="657"/>
                  <a:pt x="465" y="694"/>
                  <a:pt x="479" y="722"/>
                </a:cubicBezTo>
                <a:cubicBezTo>
                  <a:pt x="493" y="750"/>
                  <a:pt x="507" y="759"/>
                  <a:pt x="498" y="789"/>
                </a:cubicBezTo>
                <a:cubicBezTo>
                  <a:pt x="489" y="819"/>
                  <a:pt x="425" y="868"/>
                  <a:pt x="422" y="903"/>
                </a:cubicBezTo>
                <a:cubicBezTo>
                  <a:pt x="419" y="938"/>
                  <a:pt x="457" y="965"/>
                  <a:pt x="479" y="998"/>
                </a:cubicBezTo>
                <a:cubicBezTo>
                  <a:pt x="501" y="1031"/>
                  <a:pt x="564" y="1059"/>
                  <a:pt x="556" y="1103"/>
                </a:cubicBezTo>
                <a:cubicBezTo>
                  <a:pt x="548" y="1147"/>
                  <a:pt x="499" y="1238"/>
                  <a:pt x="432" y="1265"/>
                </a:cubicBezTo>
                <a:cubicBezTo>
                  <a:pt x="365" y="1292"/>
                  <a:pt x="226" y="1289"/>
                  <a:pt x="156" y="1265"/>
                </a:cubicBezTo>
                <a:cubicBezTo>
                  <a:pt x="86" y="1241"/>
                  <a:pt x="24" y="1165"/>
                  <a:pt x="13" y="1122"/>
                </a:cubicBezTo>
                <a:cubicBezTo>
                  <a:pt x="2" y="1079"/>
                  <a:pt x="76" y="1051"/>
                  <a:pt x="89" y="1008"/>
                </a:cubicBezTo>
                <a:cubicBezTo>
                  <a:pt x="102" y="965"/>
                  <a:pt x="100" y="905"/>
                  <a:pt x="89" y="865"/>
                </a:cubicBezTo>
                <a:cubicBezTo>
                  <a:pt x="78" y="825"/>
                  <a:pt x="33" y="799"/>
                  <a:pt x="22" y="770"/>
                </a:cubicBezTo>
                <a:cubicBezTo>
                  <a:pt x="11" y="741"/>
                  <a:pt x="0" y="728"/>
                  <a:pt x="22" y="693"/>
                </a:cubicBezTo>
                <a:cubicBezTo>
                  <a:pt x="44" y="658"/>
                  <a:pt x="128" y="588"/>
                  <a:pt x="156" y="560"/>
                </a:cubicBezTo>
                <a:close/>
              </a:path>
            </a:pathLst>
          </a:custGeom>
          <a:solidFill>
            <a:srgbClr val="837B71"/>
          </a:solidFill>
          <a:ln w="12700" cap="flat" cmpd="sng">
            <a:solidFill>
              <a:schemeClr val="tx1"/>
            </a:solidFill>
            <a:prstDash val="solid"/>
            <a:round/>
            <a:headEnd/>
            <a:tailEnd/>
          </a:ln>
        </p:spPr>
        <p:txBody>
          <a:bodyPr wrap="none" anchor="ctr"/>
          <a:lstStyle/>
          <a:p>
            <a:endParaRPr lang="en-US"/>
          </a:p>
        </p:txBody>
      </p:sp>
      <p:sp>
        <p:nvSpPr>
          <p:cNvPr id="36867" name="Oval 3"/>
          <p:cNvSpPr>
            <a:spLocks noChangeArrowheads="1"/>
          </p:cNvSpPr>
          <p:nvPr/>
        </p:nvSpPr>
        <p:spPr bwMode="auto">
          <a:xfrm>
            <a:off x="5943600" y="1905000"/>
            <a:ext cx="1066800" cy="838200"/>
          </a:xfrm>
          <a:prstGeom prst="ellipse">
            <a:avLst/>
          </a:prstGeom>
          <a:solidFill>
            <a:srgbClr val="00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8596" name="Rectangle 4"/>
          <p:cNvSpPr>
            <a:spLocks noGrp="1" noChangeArrowheads="1"/>
          </p:cNvSpPr>
          <p:nvPr>
            <p:ph type="title"/>
          </p:nvPr>
        </p:nvSpPr>
        <p:spPr/>
        <p:txBody>
          <a:bodyPr>
            <a:normAutofit fontScale="90000"/>
          </a:bodyPr>
          <a:lstStyle/>
          <a:p>
            <a:pPr>
              <a:defRPr/>
            </a:pPr>
            <a:r>
              <a:rPr lang="hu-HU" dirty="0" smtClean="0">
                <a:solidFill>
                  <a:srgbClr val="FF0000"/>
                </a:solidFill>
              </a:rPr>
              <a:t>Befoglaló térfogat (</a:t>
            </a:r>
            <a:r>
              <a:rPr lang="hu-HU" dirty="0" err="1" smtClean="0">
                <a:solidFill>
                  <a:srgbClr val="FF0000"/>
                </a:solidFill>
              </a:rPr>
              <a:t>Bounding</a:t>
            </a:r>
            <a:r>
              <a:rPr lang="hu-HU" dirty="0" smtClean="0">
                <a:solidFill>
                  <a:srgbClr val="FF0000"/>
                </a:solidFill>
              </a:rPr>
              <a:t> </a:t>
            </a:r>
            <a:r>
              <a:rPr lang="hu-HU" dirty="0" err="1" smtClean="0">
                <a:solidFill>
                  <a:srgbClr val="FF0000"/>
                </a:solidFill>
              </a:rPr>
              <a:t>Volume</a:t>
            </a:r>
            <a:r>
              <a:rPr lang="hu-HU" dirty="0" smtClean="0">
                <a:solidFill>
                  <a:srgbClr val="FF0000"/>
                </a:solidFill>
              </a:rPr>
              <a:t>)</a:t>
            </a:r>
          </a:p>
        </p:txBody>
      </p:sp>
      <p:sp>
        <p:nvSpPr>
          <p:cNvPr id="36869" name="Rectangle 5"/>
          <p:cNvSpPr>
            <a:spLocks noChangeArrowheads="1"/>
          </p:cNvSpPr>
          <p:nvPr/>
        </p:nvSpPr>
        <p:spPr bwMode="auto">
          <a:xfrm>
            <a:off x="6324600" y="3332163"/>
            <a:ext cx="2225676" cy="12430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Line 6"/>
          <p:cNvSpPr>
            <a:spLocks noChangeShapeType="1"/>
          </p:cNvSpPr>
          <p:nvPr/>
        </p:nvSpPr>
        <p:spPr bwMode="auto">
          <a:xfrm flipV="1">
            <a:off x="990600" y="2057400"/>
            <a:ext cx="6324600" cy="1219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1" name="Oval 7"/>
          <p:cNvSpPr>
            <a:spLocks noChangeArrowheads="1"/>
          </p:cNvSpPr>
          <p:nvPr/>
        </p:nvSpPr>
        <p:spPr bwMode="auto">
          <a:xfrm>
            <a:off x="3581400" y="2392362"/>
            <a:ext cx="2214736" cy="217963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2" name="Freeform 8"/>
          <p:cNvSpPr>
            <a:spLocks/>
          </p:cNvSpPr>
          <p:nvPr/>
        </p:nvSpPr>
        <p:spPr bwMode="auto">
          <a:xfrm rot="-2625787">
            <a:off x="1905000" y="2133600"/>
            <a:ext cx="1066800" cy="17526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3" name="Text Box 9"/>
          <p:cNvSpPr txBox="1">
            <a:spLocks noChangeArrowheads="1"/>
          </p:cNvSpPr>
          <p:nvPr/>
        </p:nvSpPr>
        <p:spPr bwMode="auto">
          <a:xfrm>
            <a:off x="609600" y="5105400"/>
            <a:ext cx="7940675" cy="1444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a:t>double IntersectBV( ray, object )</a:t>
            </a:r>
            <a:r>
              <a:rPr lang="en-US" altLang="en-US" sz="2200"/>
              <a:t> 	//  &lt; 0 ha nincs</a:t>
            </a:r>
          </a:p>
          <a:p>
            <a:r>
              <a:rPr lang="en-US" altLang="en-US" sz="2200"/>
              <a:t>      IF ( Intersect( ray, bounding volume of object) &lt; 0) RETURN -1;</a:t>
            </a:r>
          </a:p>
          <a:p>
            <a:r>
              <a:rPr lang="en-US" altLang="en-US" sz="2200"/>
              <a:t>      RETURN Intersect( ray, object );</a:t>
            </a:r>
          </a:p>
          <a:p>
            <a:r>
              <a:rPr lang="hu-HU" altLang="en-US" sz="2200"/>
              <a:t>END</a:t>
            </a:r>
          </a:p>
        </p:txBody>
      </p:sp>
      <p:sp>
        <p:nvSpPr>
          <p:cNvPr id="36874" name="Freeform 10"/>
          <p:cNvSpPr>
            <a:spLocks/>
          </p:cNvSpPr>
          <p:nvPr/>
        </p:nvSpPr>
        <p:spPr bwMode="auto">
          <a:xfrm>
            <a:off x="6324600" y="3332163"/>
            <a:ext cx="2254250" cy="1243012"/>
          </a:xfrm>
          <a:custGeom>
            <a:avLst/>
            <a:gdLst>
              <a:gd name="T0" fmla="*/ 2147483647 w 1420"/>
              <a:gd name="T1" fmla="*/ 2147483647 h 783"/>
              <a:gd name="T2" fmla="*/ 2147483647 w 1420"/>
              <a:gd name="T3" fmla="*/ 2147483647 h 783"/>
              <a:gd name="T4" fmla="*/ 2147483647 w 1420"/>
              <a:gd name="T5" fmla="*/ 2147483647 h 783"/>
              <a:gd name="T6" fmla="*/ 2147483647 w 1420"/>
              <a:gd name="T7" fmla="*/ 2147483647 h 783"/>
              <a:gd name="T8" fmla="*/ 2147483647 w 1420"/>
              <a:gd name="T9" fmla="*/ 2147483647 h 783"/>
              <a:gd name="T10" fmla="*/ 2147483647 w 1420"/>
              <a:gd name="T11" fmla="*/ 2147483647 h 783"/>
              <a:gd name="T12" fmla="*/ 2147483647 w 1420"/>
              <a:gd name="T13" fmla="*/ 2147483647 h 783"/>
              <a:gd name="T14" fmla="*/ 2147483647 w 1420"/>
              <a:gd name="T15" fmla="*/ 2147483647 h 783"/>
              <a:gd name="T16" fmla="*/ 2147483647 w 1420"/>
              <a:gd name="T17" fmla="*/ 2147483647 h 783"/>
              <a:gd name="T18" fmla="*/ 2147483647 w 1420"/>
              <a:gd name="T19" fmla="*/ 2147483647 h 783"/>
              <a:gd name="T20" fmla="*/ 2147483647 w 1420"/>
              <a:gd name="T21" fmla="*/ 2147483647 h 783"/>
              <a:gd name="T22" fmla="*/ 2147483647 w 1420"/>
              <a:gd name="T23" fmla="*/ 2147483647 h 783"/>
              <a:gd name="T24" fmla="*/ 2147483647 w 1420"/>
              <a:gd name="T25" fmla="*/ 2147483647 h 783"/>
              <a:gd name="T26" fmla="*/ 2147483647 w 1420"/>
              <a:gd name="T27" fmla="*/ 2147483647 h 783"/>
              <a:gd name="T28" fmla="*/ 2147483647 w 1420"/>
              <a:gd name="T29" fmla="*/ 2147483647 h 783"/>
              <a:gd name="T30" fmla="*/ 2147483647 w 1420"/>
              <a:gd name="T31" fmla="*/ 2147483647 h 783"/>
              <a:gd name="T32" fmla="*/ 2147483647 w 1420"/>
              <a:gd name="T33" fmla="*/ 2147483647 h 783"/>
              <a:gd name="T34" fmla="*/ 2147483647 w 1420"/>
              <a:gd name="T35" fmla="*/ 2147483647 h 783"/>
              <a:gd name="T36" fmla="*/ 2147483647 w 1420"/>
              <a:gd name="T37" fmla="*/ 2147483647 h 783"/>
              <a:gd name="T38" fmla="*/ 2147483647 w 1420"/>
              <a:gd name="T39" fmla="*/ 2147483647 h 783"/>
              <a:gd name="T40" fmla="*/ 2147483647 w 1420"/>
              <a:gd name="T41" fmla="*/ 2147483647 h 783"/>
              <a:gd name="T42" fmla="*/ 2147483647 w 1420"/>
              <a:gd name="T43" fmla="*/ 2147483647 h 783"/>
              <a:gd name="T44" fmla="*/ 2147483647 w 1420"/>
              <a:gd name="T45" fmla="*/ 2147483647 h 783"/>
              <a:gd name="T46" fmla="*/ 2147483647 w 1420"/>
              <a:gd name="T47" fmla="*/ 2147483647 h 783"/>
              <a:gd name="T48" fmla="*/ 2147483647 w 1420"/>
              <a:gd name="T49" fmla="*/ 2147483647 h 7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0"/>
              <a:gd name="T76" fmla="*/ 0 h 783"/>
              <a:gd name="T77" fmla="*/ 1420 w 1420"/>
              <a:gd name="T78" fmla="*/ 783 h 7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0" h="783">
                <a:moveTo>
                  <a:pt x="6" y="330"/>
                </a:moveTo>
                <a:cubicBezTo>
                  <a:pt x="0" y="303"/>
                  <a:pt x="180" y="279"/>
                  <a:pt x="225" y="225"/>
                </a:cubicBezTo>
                <a:cubicBezTo>
                  <a:pt x="270" y="171"/>
                  <a:pt x="256" y="7"/>
                  <a:pt x="273" y="6"/>
                </a:cubicBezTo>
                <a:cubicBezTo>
                  <a:pt x="290" y="5"/>
                  <a:pt x="314" y="216"/>
                  <a:pt x="330" y="216"/>
                </a:cubicBezTo>
                <a:cubicBezTo>
                  <a:pt x="346" y="216"/>
                  <a:pt x="352" y="0"/>
                  <a:pt x="368" y="6"/>
                </a:cubicBezTo>
                <a:cubicBezTo>
                  <a:pt x="384" y="12"/>
                  <a:pt x="352" y="202"/>
                  <a:pt x="425" y="254"/>
                </a:cubicBezTo>
                <a:cubicBezTo>
                  <a:pt x="498" y="306"/>
                  <a:pt x="703" y="312"/>
                  <a:pt x="806" y="320"/>
                </a:cubicBezTo>
                <a:cubicBezTo>
                  <a:pt x="909" y="328"/>
                  <a:pt x="992" y="336"/>
                  <a:pt x="1044" y="301"/>
                </a:cubicBezTo>
                <a:cubicBezTo>
                  <a:pt x="1096" y="266"/>
                  <a:pt x="1064" y="159"/>
                  <a:pt x="1120" y="111"/>
                </a:cubicBezTo>
                <a:cubicBezTo>
                  <a:pt x="1176" y="63"/>
                  <a:pt x="1334" y="15"/>
                  <a:pt x="1377" y="16"/>
                </a:cubicBezTo>
                <a:cubicBezTo>
                  <a:pt x="1420" y="17"/>
                  <a:pt x="1401" y="85"/>
                  <a:pt x="1377" y="120"/>
                </a:cubicBezTo>
                <a:cubicBezTo>
                  <a:pt x="1353" y="155"/>
                  <a:pt x="1285" y="169"/>
                  <a:pt x="1234" y="225"/>
                </a:cubicBezTo>
                <a:cubicBezTo>
                  <a:pt x="1183" y="281"/>
                  <a:pt x="1105" y="362"/>
                  <a:pt x="1072" y="454"/>
                </a:cubicBezTo>
                <a:cubicBezTo>
                  <a:pt x="1039" y="546"/>
                  <a:pt x="1048" y="773"/>
                  <a:pt x="1034" y="778"/>
                </a:cubicBezTo>
                <a:cubicBezTo>
                  <a:pt x="1020" y="783"/>
                  <a:pt x="1003" y="484"/>
                  <a:pt x="987" y="482"/>
                </a:cubicBezTo>
                <a:cubicBezTo>
                  <a:pt x="971" y="480"/>
                  <a:pt x="953" y="766"/>
                  <a:pt x="939" y="768"/>
                </a:cubicBezTo>
                <a:cubicBezTo>
                  <a:pt x="925" y="770"/>
                  <a:pt x="942" y="524"/>
                  <a:pt x="901" y="492"/>
                </a:cubicBezTo>
                <a:cubicBezTo>
                  <a:pt x="860" y="460"/>
                  <a:pt x="755" y="581"/>
                  <a:pt x="692" y="578"/>
                </a:cubicBezTo>
                <a:cubicBezTo>
                  <a:pt x="629" y="575"/>
                  <a:pt x="552" y="446"/>
                  <a:pt x="520" y="473"/>
                </a:cubicBezTo>
                <a:cubicBezTo>
                  <a:pt x="488" y="500"/>
                  <a:pt x="515" y="745"/>
                  <a:pt x="501" y="739"/>
                </a:cubicBezTo>
                <a:cubicBezTo>
                  <a:pt x="487" y="733"/>
                  <a:pt x="451" y="429"/>
                  <a:pt x="434" y="435"/>
                </a:cubicBezTo>
                <a:cubicBezTo>
                  <a:pt x="417" y="441"/>
                  <a:pt x="410" y="773"/>
                  <a:pt x="396" y="778"/>
                </a:cubicBezTo>
                <a:cubicBezTo>
                  <a:pt x="382" y="783"/>
                  <a:pt x="371" y="528"/>
                  <a:pt x="349" y="463"/>
                </a:cubicBezTo>
                <a:cubicBezTo>
                  <a:pt x="327" y="398"/>
                  <a:pt x="319" y="411"/>
                  <a:pt x="263" y="387"/>
                </a:cubicBezTo>
                <a:cubicBezTo>
                  <a:pt x="207" y="363"/>
                  <a:pt x="12" y="357"/>
                  <a:pt x="6" y="330"/>
                </a:cubicBezTo>
                <a:close/>
              </a:path>
            </a:pathLst>
          </a:custGeom>
          <a:solidFill>
            <a:srgbClr val="3C0000"/>
          </a:solidFill>
          <a:ln w="12700" cap="flat" cmpd="sng">
            <a:solidFill>
              <a:srgbClr val="902A45"/>
            </a:solidFill>
            <a:prstDash val="solid"/>
            <a:round/>
            <a:headEnd/>
            <a:tailEnd/>
          </a:ln>
        </p:spPr>
        <p:txBody>
          <a:bodyPr wrap="none" anchor="ctr"/>
          <a:lstStyle/>
          <a:p>
            <a:endParaRPr lang="en-US"/>
          </a:p>
        </p:txBody>
      </p:sp>
      <p:sp>
        <p:nvSpPr>
          <p:cNvPr id="11" name="Rectangle 5"/>
          <p:cNvSpPr>
            <a:spLocks noChangeArrowheads="1"/>
          </p:cNvSpPr>
          <p:nvPr/>
        </p:nvSpPr>
        <p:spPr bwMode="auto">
          <a:xfrm>
            <a:off x="8028383" y="3314596"/>
            <a:ext cx="521891" cy="697115"/>
          </a:xfrm>
          <a:prstGeom prst="rect">
            <a:avLst/>
          </a:prstGeom>
          <a:noFill/>
          <a:ln w="28575">
            <a:solidFill>
              <a:srgbClr val="F608C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2" name="Rectangle 5"/>
          <p:cNvSpPr>
            <a:spLocks noChangeArrowheads="1"/>
          </p:cNvSpPr>
          <p:nvPr/>
        </p:nvSpPr>
        <p:spPr bwMode="auto">
          <a:xfrm>
            <a:off x="6876257" y="3746298"/>
            <a:ext cx="1279414" cy="825701"/>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3" name="Rectangle 5"/>
          <p:cNvSpPr>
            <a:spLocks noChangeArrowheads="1"/>
          </p:cNvSpPr>
          <p:nvPr/>
        </p:nvSpPr>
        <p:spPr bwMode="auto">
          <a:xfrm>
            <a:off x="6324600" y="3314596"/>
            <a:ext cx="685800" cy="69711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 name="Szövegdoboz 1"/>
          <p:cNvSpPr txBox="1"/>
          <p:nvPr/>
        </p:nvSpPr>
        <p:spPr>
          <a:xfrm>
            <a:off x="6376246" y="2836538"/>
            <a:ext cx="1040670" cy="461665"/>
          </a:xfrm>
          <a:prstGeom prst="rect">
            <a:avLst/>
          </a:prstGeom>
          <a:noFill/>
        </p:spPr>
        <p:txBody>
          <a:bodyPr wrap="none" rtlCol="0">
            <a:spAutoFit/>
          </a:bodyPr>
          <a:lstStyle/>
          <a:p>
            <a:r>
              <a:rPr lang="hu-HU" dirty="0" smtClean="0"/>
              <a:t>AABB</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793079" y="2236788"/>
            <a:ext cx="544513" cy="4208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1"/>
          <p:cNvSpPr>
            <a:spLocks noChangeArrowheads="1"/>
          </p:cNvSpPr>
          <p:nvPr/>
        </p:nvSpPr>
        <p:spPr bwMode="auto">
          <a:xfrm>
            <a:off x="2803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5" name="Rectangle 2"/>
          <p:cNvSpPr>
            <a:spLocks noGrp="1" noChangeArrowheads="1"/>
          </p:cNvSpPr>
          <p:nvPr>
            <p:ph type="title"/>
          </p:nvPr>
        </p:nvSpPr>
        <p:spPr>
          <a:xfrm>
            <a:off x="685800" y="400050"/>
            <a:ext cx="7772400" cy="1143000"/>
          </a:xfrm>
        </p:spPr>
        <p:txBody>
          <a:bodyPr/>
          <a:lstStyle/>
          <a:p>
            <a:pPr>
              <a:defRPr/>
            </a:pPr>
            <a:r>
              <a:rPr lang="hu-HU" dirty="0" smtClean="0">
                <a:solidFill>
                  <a:srgbClr val="FF0000"/>
                </a:solidFill>
              </a:rPr>
              <a:t>AABB </a:t>
            </a:r>
            <a:r>
              <a:rPr lang="hu-HU" dirty="0">
                <a:solidFill>
                  <a:srgbClr val="FF0000"/>
                </a:solidFill>
              </a:rPr>
              <a:t>m</a:t>
            </a:r>
            <a:r>
              <a:rPr lang="en-US" dirty="0" err="1" smtClean="0">
                <a:solidFill>
                  <a:srgbClr val="FF0000"/>
                </a:solidFill>
              </a:rPr>
              <a:t>ets</a:t>
            </a:r>
            <a:r>
              <a:rPr lang="hu-HU" dirty="0" err="1" smtClean="0">
                <a:solidFill>
                  <a:srgbClr val="FF0000"/>
                </a:solidFill>
              </a:rPr>
              <a:t>zés</a:t>
            </a:r>
            <a:r>
              <a:rPr lang="hu-HU" dirty="0" smtClean="0">
                <a:solidFill>
                  <a:srgbClr val="FF0000"/>
                </a:solidFill>
              </a:rPr>
              <a:t> vágással</a:t>
            </a:r>
          </a:p>
        </p:txBody>
      </p:sp>
      <p:sp>
        <p:nvSpPr>
          <p:cNvPr id="6"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7" name="Rectangle 9"/>
          <p:cNvSpPr>
            <a:spLocks noChangeArrowheads="1"/>
          </p:cNvSpPr>
          <p:nvPr/>
        </p:nvSpPr>
        <p:spPr bwMode="auto">
          <a:xfrm>
            <a:off x="2020887" y="4900612"/>
            <a:ext cx="715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err="1"/>
              <a:t>x</a:t>
            </a:r>
            <a:r>
              <a:rPr lang="hu-HU" altLang="hu-HU" sz="2800" baseline="-25000" dirty="0" err="1"/>
              <a:t>min</a:t>
            </a:r>
            <a:endParaRPr lang="hu-HU" altLang="hu-HU" sz="2800" baseline="-25000" dirty="0"/>
          </a:p>
        </p:txBody>
      </p:sp>
      <p:sp>
        <p:nvSpPr>
          <p:cNvPr id="11" name="Freeform 13"/>
          <p:cNvSpPr>
            <a:spLocks/>
          </p:cNvSpPr>
          <p:nvPr/>
        </p:nvSpPr>
        <p:spPr bwMode="auto">
          <a:xfrm>
            <a:off x="898525" y="2160588"/>
            <a:ext cx="1852613" cy="1684337"/>
          </a:xfrm>
          <a:custGeom>
            <a:avLst/>
            <a:gdLst>
              <a:gd name="T0" fmla="*/ 2147483647 w 656"/>
              <a:gd name="T1" fmla="*/ 0 h 672"/>
              <a:gd name="T2" fmla="*/ 2147483647 w 656"/>
              <a:gd name="T3" fmla="*/ 2147483647 h 672"/>
              <a:gd name="T4" fmla="*/ 2147483647 w 656"/>
              <a:gd name="T5" fmla="*/ 2147483647 h 672"/>
              <a:gd name="T6" fmla="*/ 0 60000 65536"/>
              <a:gd name="T7" fmla="*/ 0 60000 65536"/>
              <a:gd name="T8" fmla="*/ 0 60000 65536"/>
              <a:gd name="T9" fmla="*/ 0 w 656"/>
              <a:gd name="T10" fmla="*/ 0 h 672"/>
              <a:gd name="T11" fmla="*/ 656 w 656"/>
              <a:gd name="T12" fmla="*/ 672 h 672"/>
            </a:gdLst>
            <a:ahLst/>
            <a:cxnLst>
              <a:cxn ang="T6">
                <a:pos x="T0" y="T1"/>
              </a:cxn>
              <a:cxn ang="T7">
                <a:pos x="T2" y="T3"/>
              </a:cxn>
              <a:cxn ang="T8">
                <a:pos x="T4" y="T5"/>
              </a:cxn>
            </a:cxnLst>
            <a:rect l="T9" t="T10" r="T11" b="T12"/>
            <a:pathLst>
              <a:path w="656" h="672">
                <a:moveTo>
                  <a:pt x="176" y="0"/>
                </a:moveTo>
                <a:cubicBezTo>
                  <a:pt x="88" y="184"/>
                  <a:pt x="0" y="368"/>
                  <a:pt x="80" y="480"/>
                </a:cubicBezTo>
                <a:cubicBezTo>
                  <a:pt x="160" y="592"/>
                  <a:pt x="408" y="632"/>
                  <a:pt x="656" y="672"/>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 name="Rectangle 3"/>
          <p:cNvSpPr/>
          <p:nvPr/>
        </p:nvSpPr>
        <p:spPr>
          <a:xfrm>
            <a:off x="1" y="1638300"/>
            <a:ext cx="9159874" cy="867930"/>
          </a:xfrm>
          <a:prstGeom prst="rect">
            <a:avLst/>
          </a:prstGeom>
        </p:spPr>
        <p:txBody>
          <a:bodyPr wrap="square">
            <a:spAutoFit/>
          </a:bodyPr>
          <a:lstStyle/>
          <a:p>
            <a:pPr marL="742950" lvl="1" indent="-285750">
              <a:spcBef>
                <a:spcPct val="20000"/>
              </a:spcBef>
              <a:buClr>
                <a:srgbClr val="FFFFFF"/>
              </a:buClr>
              <a:buSzPct val="100000"/>
              <a:defRPr/>
            </a:pPr>
            <a:r>
              <a:rPr lang="hu-HU" sz="2800" i="1" kern="0" dirty="0">
                <a:latin typeface="Times New Roman"/>
              </a:rPr>
              <a:t>x &gt; </a:t>
            </a:r>
            <a:r>
              <a:rPr lang="hu-HU" sz="2800" i="1" kern="0" dirty="0" err="1" smtClean="0">
                <a:latin typeface="Times New Roman"/>
              </a:rPr>
              <a:t>x</a:t>
            </a:r>
            <a:r>
              <a:rPr lang="hu-HU" sz="2800" kern="0" baseline="-25000" dirty="0" err="1" smtClean="0">
                <a:latin typeface="Times New Roman"/>
              </a:rPr>
              <a:t>min</a:t>
            </a:r>
            <a:r>
              <a:rPr lang="hu-HU" sz="2800" i="1" kern="0" dirty="0" smtClean="0">
                <a:latin typeface="Times New Roman"/>
              </a:rPr>
              <a:t>   </a:t>
            </a:r>
            <a:r>
              <a:rPr lang="hu-HU" sz="2800" i="1" kern="0" dirty="0">
                <a:latin typeface="Times New Roman"/>
              </a:rPr>
              <a:t>x &lt; </a:t>
            </a:r>
            <a:r>
              <a:rPr lang="hu-HU" sz="2800" i="1" kern="0" dirty="0" err="1" smtClean="0">
                <a:latin typeface="Times New Roman"/>
              </a:rPr>
              <a:t>x</a:t>
            </a:r>
            <a:r>
              <a:rPr lang="hu-HU" sz="2800" kern="0" baseline="-25000" dirty="0" err="1" smtClean="0">
                <a:latin typeface="Times New Roman"/>
              </a:rPr>
              <a:t>max</a:t>
            </a:r>
            <a:r>
              <a:rPr lang="hu-HU" sz="2800" i="1" kern="0" dirty="0" smtClean="0">
                <a:latin typeface="Times New Roman"/>
              </a:rPr>
              <a:t>    </a:t>
            </a:r>
            <a:r>
              <a:rPr lang="hu-HU" sz="2800" i="1" kern="0" dirty="0">
                <a:latin typeface="Times New Roman"/>
              </a:rPr>
              <a:t>y &gt; </a:t>
            </a:r>
            <a:r>
              <a:rPr lang="hu-HU" sz="2800" i="1" kern="0" dirty="0" err="1" smtClean="0">
                <a:latin typeface="Times New Roman"/>
              </a:rPr>
              <a:t>y</a:t>
            </a:r>
            <a:r>
              <a:rPr lang="hu-HU" sz="2800" kern="0" baseline="-25000" dirty="0" err="1" smtClean="0">
                <a:latin typeface="Times New Roman"/>
              </a:rPr>
              <a:t>min</a:t>
            </a:r>
            <a:r>
              <a:rPr lang="hu-HU" sz="2800" i="1" kern="0" dirty="0" smtClean="0">
                <a:latin typeface="Times New Roman"/>
              </a:rPr>
              <a:t>     </a:t>
            </a:r>
            <a:r>
              <a:rPr lang="hu-HU" sz="2800" i="1" kern="0" dirty="0">
                <a:latin typeface="Times New Roman"/>
              </a:rPr>
              <a:t>y &lt; </a:t>
            </a:r>
            <a:r>
              <a:rPr lang="hu-HU" sz="2800" i="1" kern="0" dirty="0" err="1" smtClean="0">
                <a:latin typeface="Times New Roman"/>
              </a:rPr>
              <a:t>y</a:t>
            </a:r>
            <a:r>
              <a:rPr lang="hu-HU" sz="2800" kern="0" baseline="-25000" dirty="0" err="1" smtClean="0">
                <a:latin typeface="Times New Roman"/>
              </a:rPr>
              <a:t>max</a:t>
            </a:r>
            <a:r>
              <a:rPr lang="en-US" sz="2800" kern="0" baseline="-25000" dirty="0" smtClean="0">
                <a:latin typeface="Times New Roman"/>
              </a:rPr>
              <a:t>       </a:t>
            </a:r>
            <a:r>
              <a:rPr lang="en-US" sz="2800" i="1" kern="0" dirty="0" smtClean="0">
                <a:latin typeface="Times New Roman"/>
              </a:rPr>
              <a:t>z</a:t>
            </a:r>
            <a:r>
              <a:rPr lang="hu-HU" sz="2800" i="1" kern="0" dirty="0" smtClean="0">
                <a:latin typeface="Times New Roman"/>
              </a:rPr>
              <a:t> </a:t>
            </a:r>
            <a:r>
              <a:rPr lang="hu-HU" sz="2800" i="1" kern="0" dirty="0">
                <a:latin typeface="Times New Roman"/>
              </a:rPr>
              <a:t>&gt; </a:t>
            </a:r>
            <a:r>
              <a:rPr lang="en-US" sz="2800" i="1" kern="0" dirty="0" smtClean="0">
                <a:latin typeface="Times New Roman"/>
              </a:rPr>
              <a:t>z</a:t>
            </a:r>
            <a:r>
              <a:rPr lang="hu-HU" sz="2800" kern="0" baseline="-25000" dirty="0" smtClean="0">
                <a:latin typeface="Times New Roman"/>
              </a:rPr>
              <a:t>min</a:t>
            </a:r>
            <a:r>
              <a:rPr lang="hu-HU" sz="2800" i="1" kern="0" dirty="0" smtClean="0">
                <a:latin typeface="Times New Roman"/>
              </a:rPr>
              <a:t>   </a:t>
            </a:r>
            <a:r>
              <a:rPr lang="en-US" sz="2800" i="1" kern="0" dirty="0" smtClean="0">
                <a:latin typeface="Times New Roman"/>
              </a:rPr>
              <a:t>z</a:t>
            </a:r>
            <a:r>
              <a:rPr lang="hu-HU" sz="2800" i="1" kern="0" dirty="0" smtClean="0">
                <a:latin typeface="Times New Roman"/>
              </a:rPr>
              <a:t> </a:t>
            </a:r>
            <a:r>
              <a:rPr lang="hu-HU" sz="2800" i="1" kern="0" dirty="0">
                <a:latin typeface="Times New Roman"/>
              </a:rPr>
              <a:t>&lt; </a:t>
            </a:r>
            <a:r>
              <a:rPr lang="en-US" sz="2800" i="1" kern="0" dirty="0" smtClean="0">
                <a:latin typeface="Times New Roman"/>
              </a:rPr>
              <a:t>z</a:t>
            </a:r>
            <a:r>
              <a:rPr lang="hu-HU" sz="2800" kern="0" baseline="-25000" dirty="0" err="1" smtClean="0">
                <a:latin typeface="Times New Roman"/>
              </a:rPr>
              <a:t>max</a:t>
            </a:r>
            <a:endParaRPr lang="hu-HU" sz="2800" kern="0" baseline="-25000" dirty="0">
              <a:latin typeface="Times New Roman"/>
            </a:endParaRPr>
          </a:p>
          <a:p>
            <a:pPr marL="742950" lvl="1" indent="-285750">
              <a:spcBef>
                <a:spcPct val="20000"/>
              </a:spcBef>
              <a:buClr>
                <a:srgbClr val="FFFFFF"/>
              </a:buClr>
              <a:buSzPct val="100000"/>
              <a:defRPr/>
            </a:pPr>
            <a:endParaRPr lang="hu-HU" sz="2800" kern="0" baseline="-25000" dirty="0">
              <a:latin typeface="Times New Roman"/>
            </a:endParaRPr>
          </a:p>
        </p:txBody>
      </p:sp>
      <p:sp>
        <p:nvSpPr>
          <p:cNvPr id="15" name="Rectangle 34"/>
          <p:cNvSpPr>
            <a:spLocks noChangeArrowheads="1"/>
          </p:cNvSpPr>
          <p:nvPr/>
        </p:nvSpPr>
        <p:spPr bwMode="auto">
          <a:xfrm>
            <a:off x="4055870" y="3519010"/>
            <a:ext cx="1073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a:t>
            </a:r>
            <a:r>
              <a:rPr lang="en-US" altLang="hu-HU" i="1" dirty="0" smtClean="0"/>
              <a:t>y</a:t>
            </a:r>
            <a:r>
              <a:rPr lang="hu-HU" altLang="hu-HU" i="1" dirty="0" smtClean="0"/>
              <a:t>, z</a:t>
            </a:r>
            <a:r>
              <a:rPr lang="en-US" altLang="hu-HU" dirty="0" smtClean="0"/>
              <a:t>)</a:t>
            </a:r>
            <a:endParaRPr lang="hu-HU" altLang="hu-HU" dirty="0"/>
          </a:p>
        </p:txBody>
      </p:sp>
      <p:sp>
        <p:nvSpPr>
          <p:cNvPr id="16" name="Rectangle 5"/>
          <p:cNvSpPr>
            <a:spLocks noChangeArrowheads="1"/>
          </p:cNvSpPr>
          <p:nvPr/>
        </p:nvSpPr>
        <p:spPr bwMode="auto">
          <a:xfrm>
            <a:off x="3775075" y="4403726"/>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Belül</a:t>
            </a:r>
          </a:p>
        </p:txBody>
      </p:sp>
      <p:sp>
        <p:nvSpPr>
          <p:cNvPr id="17" name="Rectangle 24"/>
          <p:cNvSpPr>
            <a:spLocks noChangeArrowheads="1"/>
          </p:cNvSpPr>
          <p:nvPr/>
        </p:nvSpPr>
        <p:spPr bwMode="auto">
          <a:xfrm>
            <a:off x="1691680" y="5644357"/>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Kívül</a:t>
            </a:r>
          </a:p>
        </p:txBody>
      </p:sp>
      <p:cxnSp>
        <p:nvCxnSpPr>
          <p:cNvPr id="22" name="Straight Connector 10"/>
          <p:cNvCxnSpPr>
            <a:cxnSpLocks noChangeShapeType="1"/>
          </p:cNvCxnSpPr>
          <p:nvPr/>
        </p:nvCxnSpPr>
        <p:spPr bwMode="auto">
          <a:xfrm flipH="1" flipV="1">
            <a:off x="827586" y="4067177"/>
            <a:ext cx="7056782" cy="1882103"/>
          </a:xfrm>
          <a:prstGeom prst="line">
            <a:avLst/>
          </a:prstGeom>
          <a:noFill/>
          <a:ln w="57150" algn="ctr">
            <a:solidFill>
              <a:srgbClr val="00B050"/>
            </a:solidFill>
            <a:round/>
            <a:headEnd/>
            <a:tailEnd/>
          </a:ln>
          <a:extLst>
            <a:ext uri="{909E8E84-426E-40DD-AFC4-6F175D3DCCD1}">
              <a14:hiddenFill xmlns:a14="http://schemas.microsoft.com/office/drawing/2010/main">
                <a:noFill/>
              </a14:hiddenFill>
            </a:ext>
          </a:extLst>
        </p:spPr>
      </p:cxnSp>
      <p:sp>
        <p:nvSpPr>
          <p:cNvPr id="23" name="Rectangle 4"/>
          <p:cNvSpPr>
            <a:spLocks noChangeArrowheads="1"/>
          </p:cNvSpPr>
          <p:nvPr/>
        </p:nvSpPr>
        <p:spPr bwMode="auto">
          <a:xfrm>
            <a:off x="2800350" y="3371850"/>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24" name="Egyenes összekötő 23"/>
          <p:cNvCxnSpPr/>
          <p:nvPr/>
        </p:nvCxnSpPr>
        <p:spPr>
          <a:xfrm>
            <a:off x="2780634" y="2236788"/>
            <a:ext cx="0" cy="420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Csoportba foglalás 135"/>
          <p:cNvGrpSpPr>
            <a:grpSpLocks/>
          </p:cNvGrpSpPr>
          <p:nvPr/>
        </p:nvGrpSpPr>
        <p:grpSpPr bwMode="auto">
          <a:xfrm rot="1072405">
            <a:off x="104333" y="3537092"/>
            <a:ext cx="833438" cy="820737"/>
            <a:chOff x="4933950" y="1860550"/>
            <a:chExt cx="833438" cy="820738"/>
          </a:xfrm>
        </p:grpSpPr>
        <p:sp>
          <p:nvSpPr>
            <p:cNvPr id="32"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5"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6"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2" name="Oval 6"/>
          <p:cNvSpPr>
            <a:spLocks noChangeArrowheads="1"/>
          </p:cNvSpPr>
          <p:nvPr/>
        </p:nvSpPr>
        <p:spPr bwMode="auto">
          <a:xfrm>
            <a:off x="7873718" y="5875338"/>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3" name="Téglalap 42"/>
          <p:cNvSpPr/>
          <p:nvPr/>
        </p:nvSpPr>
        <p:spPr>
          <a:xfrm>
            <a:off x="373085" y="4510385"/>
            <a:ext cx="596638" cy="461665"/>
          </a:xfrm>
          <a:prstGeom prst="rect">
            <a:avLst/>
          </a:prstGeom>
        </p:spPr>
        <p:txBody>
          <a:bodyPr wrap="none">
            <a:spAutoFit/>
          </a:bodyPr>
          <a:lstStyle/>
          <a:p>
            <a:r>
              <a:rPr lang="en-US" i="1" kern="0" dirty="0">
                <a:latin typeface="Times New Roman"/>
              </a:rPr>
              <a:t>t</a:t>
            </a:r>
            <a:r>
              <a:rPr lang="en-US" kern="0" dirty="0" smtClean="0">
                <a:latin typeface="Times New Roman"/>
              </a:rPr>
              <a:t>=0</a:t>
            </a:r>
            <a:endParaRPr lang="en-US" dirty="0"/>
          </a:p>
        </p:txBody>
      </p:sp>
      <p:sp>
        <p:nvSpPr>
          <p:cNvPr id="44" name="Téglalap 43"/>
          <p:cNvSpPr/>
          <p:nvPr/>
        </p:nvSpPr>
        <p:spPr>
          <a:xfrm>
            <a:off x="7621142" y="5983380"/>
            <a:ext cx="657552" cy="461665"/>
          </a:xfrm>
          <a:prstGeom prst="rect">
            <a:avLst/>
          </a:prstGeom>
        </p:spPr>
        <p:txBody>
          <a:bodyPr wrap="none">
            <a:spAutoFit/>
          </a:bodyPr>
          <a:lstStyle/>
          <a:p>
            <a:r>
              <a:rPr lang="en-US" i="1" kern="0" dirty="0" smtClean="0">
                <a:latin typeface="Times New Roman"/>
              </a:rPr>
              <a:t>t</a:t>
            </a:r>
            <a:r>
              <a:rPr lang="en-US" kern="0" dirty="0">
                <a:latin typeface="Times New Roman"/>
                <a:sym typeface="Symbol"/>
              </a:rPr>
              <a:t></a:t>
            </a:r>
            <a:r>
              <a:rPr lang="en-US" kern="0" dirty="0" smtClean="0">
                <a:latin typeface="Times New Roman"/>
                <a:sym typeface="Symbol"/>
              </a:rPr>
              <a:t></a:t>
            </a:r>
            <a:endParaRPr lang="en-US" dirty="0"/>
          </a:p>
        </p:txBody>
      </p:sp>
      <p:sp>
        <p:nvSpPr>
          <p:cNvPr id="45" name="Oval 6"/>
          <p:cNvSpPr>
            <a:spLocks noChangeArrowheads="1"/>
          </p:cNvSpPr>
          <p:nvPr/>
        </p:nvSpPr>
        <p:spPr bwMode="auto">
          <a:xfrm>
            <a:off x="791936" y="399097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46" name="Straight Connector 10"/>
          <p:cNvCxnSpPr>
            <a:cxnSpLocks noChangeShapeType="1"/>
          </p:cNvCxnSpPr>
          <p:nvPr/>
        </p:nvCxnSpPr>
        <p:spPr bwMode="auto">
          <a:xfrm flipH="1">
            <a:off x="934534" y="4510385"/>
            <a:ext cx="541122" cy="170382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49" name="Straight Connector 10"/>
          <p:cNvCxnSpPr>
            <a:cxnSpLocks noChangeShapeType="1"/>
          </p:cNvCxnSpPr>
          <p:nvPr/>
        </p:nvCxnSpPr>
        <p:spPr bwMode="auto">
          <a:xfrm flipH="1">
            <a:off x="1691680" y="2780928"/>
            <a:ext cx="5328593" cy="30777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0"/>
          <p:cNvCxnSpPr>
            <a:cxnSpLocks noChangeShapeType="1"/>
          </p:cNvCxnSpPr>
          <p:nvPr/>
        </p:nvCxnSpPr>
        <p:spPr bwMode="auto">
          <a:xfrm flipH="1" flipV="1">
            <a:off x="7031202" y="2416182"/>
            <a:ext cx="1789270" cy="40288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53" name="Straight Connector 10"/>
          <p:cNvCxnSpPr>
            <a:cxnSpLocks noChangeShapeType="1"/>
          </p:cNvCxnSpPr>
          <p:nvPr/>
        </p:nvCxnSpPr>
        <p:spPr bwMode="auto">
          <a:xfrm flipH="1" flipV="1">
            <a:off x="491910" y="6445045"/>
            <a:ext cx="7968522" cy="224316"/>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26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3314700"/>
            <a:ext cx="8021638" cy="3157538"/>
            <a:chOff x="576" y="2088"/>
            <a:chExt cx="5053" cy="1989"/>
          </a:xfrm>
        </p:grpSpPr>
        <p:sp>
          <p:nvSpPr>
            <p:cNvPr id="38948" name="Rectangle 3"/>
            <p:cNvSpPr>
              <a:spLocks noChangeArrowheads="1"/>
            </p:cNvSpPr>
            <p:nvPr/>
          </p:nvSpPr>
          <p:spPr bwMode="auto">
            <a:xfrm>
              <a:off x="961" y="2088"/>
              <a:ext cx="982" cy="21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9" name="Rectangle 4"/>
            <p:cNvSpPr>
              <a:spLocks noChangeArrowheads="1"/>
            </p:cNvSpPr>
            <p:nvPr/>
          </p:nvSpPr>
          <p:spPr bwMode="auto">
            <a:xfrm>
              <a:off x="576" y="2298"/>
              <a:ext cx="598" cy="21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50" name="Line 5"/>
            <p:cNvSpPr>
              <a:spLocks noChangeShapeType="1"/>
            </p:cNvSpPr>
            <p:nvPr/>
          </p:nvSpPr>
          <p:spPr bwMode="auto">
            <a:xfrm flipV="1">
              <a:off x="647" y="2088"/>
              <a:ext cx="1399" cy="30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1" name="Rectangle 6"/>
            <p:cNvSpPr>
              <a:spLocks noChangeArrowheads="1"/>
            </p:cNvSpPr>
            <p:nvPr/>
          </p:nvSpPr>
          <p:spPr bwMode="auto">
            <a:xfrm>
              <a:off x="2160" y="2352"/>
              <a:ext cx="3469" cy="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dirty="0">
                  <a:latin typeface="+mn-lt"/>
                </a:rPr>
                <a:t>Sugárkövetés:</a:t>
              </a:r>
            </a:p>
            <a:p>
              <a:r>
                <a:rPr lang="hu-HU" altLang="en-US" b="1" dirty="0">
                  <a:latin typeface="+mn-lt"/>
                </a:rPr>
                <a:t>     </a:t>
              </a:r>
              <a:r>
                <a:rPr lang="hu-HU" altLang="en-US" dirty="0">
                  <a:latin typeface="+mn-lt"/>
                </a:rPr>
                <a:t>FOR </a:t>
              </a:r>
              <a:r>
                <a:rPr lang="hu-HU" altLang="en-US" dirty="0" err="1">
                  <a:latin typeface="+mn-lt"/>
                </a:rPr>
                <a:t>each</a:t>
              </a:r>
              <a:r>
                <a:rPr lang="hu-HU" altLang="en-US" dirty="0">
                  <a:latin typeface="+mn-lt"/>
                </a:rPr>
                <a:t> </a:t>
              </a:r>
              <a:r>
                <a:rPr lang="hu-HU" altLang="en-US" dirty="0" err="1">
                  <a:latin typeface="+mn-lt"/>
                </a:rPr>
                <a:t>cell</a:t>
              </a:r>
              <a:r>
                <a:rPr lang="hu-HU" altLang="en-US" dirty="0">
                  <a:latin typeface="+mn-lt"/>
                </a:rPr>
                <a:t> of </a:t>
              </a:r>
              <a:r>
                <a:rPr lang="hu-HU" altLang="en-US" dirty="0" err="1">
                  <a:latin typeface="+mn-lt"/>
                </a:rPr>
                <a:t>the</a:t>
              </a:r>
              <a:r>
                <a:rPr lang="hu-HU" altLang="en-US" dirty="0">
                  <a:latin typeface="+mn-lt"/>
                </a:rPr>
                <a:t> line  // </a:t>
              </a:r>
              <a:r>
                <a:rPr lang="hu-HU" altLang="en-US" dirty="0" err="1">
                  <a:latin typeface="+mn-lt"/>
                </a:rPr>
                <a:t>line</a:t>
              </a:r>
              <a:r>
                <a:rPr lang="hu-HU" altLang="en-US" dirty="0">
                  <a:latin typeface="+mn-lt"/>
                </a:rPr>
                <a:t> </a:t>
              </a:r>
              <a:r>
                <a:rPr lang="hu-HU" altLang="en-US" dirty="0" err="1">
                  <a:latin typeface="+mn-lt"/>
                </a:rPr>
                <a:t>drawing</a:t>
              </a:r>
              <a:endParaRPr lang="hu-HU" altLang="en-US" dirty="0">
                <a:latin typeface="+mn-lt"/>
              </a:endParaRPr>
            </a:p>
            <a:p>
              <a:r>
                <a:rPr lang="hu-HU" altLang="en-US" dirty="0">
                  <a:latin typeface="+mn-lt"/>
                </a:rPr>
                <a:t>	Metszés a cellában lévőkkel</a:t>
              </a:r>
            </a:p>
            <a:p>
              <a:r>
                <a:rPr lang="hu-HU" altLang="en-US" dirty="0">
                  <a:latin typeface="+mn-lt"/>
                </a:rPr>
                <a:t>	IF van metszés RETURN</a:t>
              </a:r>
            </a:p>
            <a:p>
              <a:r>
                <a:rPr lang="hu-HU" altLang="en-US" dirty="0">
                  <a:latin typeface="+mn-lt"/>
                </a:rPr>
                <a:t>     ENDFOR	</a:t>
              </a:r>
            </a:p>
            <a:p>
              <a:endParaRPr lang="hu-HU" altLang="en-US" dirty="0">
                <a:latin typeface="+mn-lt"/>
              </a:endParaRPr>
            </a:p>
            <a:p>
              <a:r>
                <a:rPr lang="hu-HU" altLang="en-US" dirty="0">
                  <a:latin typeface="+mn-lt"/>
                </a:rPr>
                <a:t>	 átlagos eset komplexitás: </a:t>
              </a:r>
              <a:r>
                <a:rPr lang="hu-HU" altLang="en-US" sz="2800" i="1" dirty="0">
                  <a:latin typeface="+mn-lt"/>
                </a:rPr>
                <a:t>O</a:t>
              </a:r>
              <a:r>
                <a:rPr lang="hu-HU" altLang="en-US" sz="2800" dirty="0">
                  <a:latin typeface="+mn-lt"/>
                </a:rPr>
                <a:t>(1</a:t>
              </a:r>
              <a:r>
                <a:rPr lang="hu-HU" altLang="en-US" sz="1200" i="1" dirty="0">
                  <a:latin typeface="+mn-lt"/>
                </a:rPr>
                <a:t> </a:t>
              </a:r>
              <a:r>
                <a:rPr lang="hu-HU" altLang="en-US" sz="2800" dirty="0">
                  <a:latin typeface="+mn-lt"/>
                </a:rPr>
                <a:t>)</a:t>
              </a:r>
            </a:p>
          </p:txBody>
        </p:sp>
      </p:grpSp>
      <p:sp>
        <p:nvSpPr>
          <p:cNvPr id="236551" name="Rectangle 7"/>
          <p:cNvSpPr>
            <a:spLocks noGrp="1" noChangeArrowheads="1"/>
          </p:cNvSpPr>
          <p:nvPr>
            <p:ph type="title"/>
          </p:nvPr>
        </p:nvSpPr>
        <p:spPr/>
        <p:txBody>
          <a:bodyPr/>
          <a:lstStyle/>
          <a:p>
            <a:pPr>
              <a:defRPr/>
            </a:pPr>
            <a:r>
              <a:rPr lang="hu-HU" dirty="0" smtClean="0">
                <a:solidFill>
                  <a:srgbClr val="FF0000"/>
                </a:solidFill>
              </a:rPr>
              <a:t>Reguláris térháló</a:t>
            </a:r>
          </a:p>
        </p:txBody>
      </p:sp>
      <p:sp>
        <p:nvSpPr>
          <p:cNvPr id="38916" name="Oval 8"/>
          <p:cNvSpPr>
            <a:spLocks noChangeArrowheads="1"/>
          </p:cNvSpPr>
          <p:nvPr/>
        </p:nvSpPr>
        <p:spPr bwMode="auto">
          <a:xfrm rot="2188803">
            <a:off x="2338388" y="3448050"/>
            <a:ext cx="387350" cy="1266825"/>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8917" name="Oval 9"/>
          <p:cNvSpPr>
            <a:spLocks noChangeArrowheads="1"/>
          </p:cNvSpPr>
          <p:nvPr/>
        </p:nvSpPr>
        <p:spPr bwMode="auto">
          <a:xfrm>
            <a:off x="2001838" y="2401888"/>
            <a:ext cx="438150" cy="473075"/>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8918" name="Oval 10"/>
          <p:cNvSpPr>
            <a:spLocks noChangeArrowheads="1"/>
          </p:cNvSpPr>
          <p:nvPr/>
        </p:nvSpPr>
        <p:spPr bwMode="auto">
          <a:xfrm>
            <a:off x="962025" y="2619375"/>
            <a:ext cx="582613" cy="760413"/>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19" name="Oval 11"/>
          <p:cNvSpPr>
            <a:spLocks noChangeArrowheads="1"/>
          </p:cNvSpPr>
          <p:nvPr/>
        </p:nvSpPr>
        <p:spPr bwMode="auto">
          <a:xfrm rot="2551557">
            <a:off x="2409825" y="2619375"/>
            <a:ext cx="465138" cy="8890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grpSp>
        <p:nvGrpSpPr>
          <p:cNvPr id="3" name="Group 23"/>
          <p:cNvGrpSpPr>
            <a:grpSpLocks/>
          </p:cNvGrpSpPr>
          <p:nvPr/>
        </p:nvGrpSpPr>
        <p:grpSpPr bwMode="auto">
          <a:xfrm>
            <a:off x="304800" y="2314575"/>
            <a:ext cx="2789238" cy="2667000"/>
            <a:chOff x="192" y="1458"/>
            <a:chExt cx="1757" cy="1680"/>
          </a:xfrm>
        </p:grpSpPr>
        <p:sp>
          <p:nvSpPr>
            <p:cNvPr id="38938" name="Rectangle 12"/>
            <p:cNvSpPr>
              <a:spLocks noChangeArrowheads="1"/>
            </p:cNvSpPr>
            <p:nvPr/>
          </p:nvSpPr>
          <p:spPr bwMode="auto">
            <a:xfrm>
              <a:off x="192" y="1458"/>
              <a:ext cx="196"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9" name="Rectangle 13"/>
            <p:cNvSpPr>
              <a:spLocks noChangeArrowheads="1"/>
            </p:cNvSpPr>
            <p:nvPr/>
          </p:nvSpPr>
          <p:spPr bwMode="auto">
            <a:xfrm>
              <a:off x="583" y="1458"/>
              <a:ext cx="194"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0" name="Rectangle 14"/>
            <p:cNvSpPr>
              <a:spLocks noChangeArrowheads="1"/>
            </p:cNvSpPr>
            <p:nvPr/>
          </p:nvSpPr>
          <p:spPr bwMode="auto">
            <a:xfrm>
              <a:off x="973" y="1458"/>
              <a:ext cx="195"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1" name="Rectangle 15"/>
            <p:cNvSpPr>
              <a:spLocks noChangeArrowheads="1"/>
            </p:cNvSpPr>
            <p:nvPr/>
          </p:nvSpPr>
          <p:spPr bwMode="auto">
            <a:xfrm>
              <a:off x="1364" y="1458"/>
              <a:ext cx="194"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2" name="Rectangle 16"/>
            <p:cNvSpPr>
              <a:spLocks noChangeArrowheads="1"/>
            </p:cNvSpPr>
            <p:nvPr/>
          </p:nvSpPr>
          <p:spPr bwMode="auto">
            <a:xfrm>
              <a:off x="1753" y="1458"/>
              <a:ext cx="196"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3" name="Rectangle 17"/>
            <p:cNvSpPr>
              <a:spLocks noChangeArrowheads="1"/>
            </p:cNvSpPr>
            <p:nvPr/>
          </p:nvSpPr>
          <p:spPr bwMode="auto">
            <a:xfrm>
              <a:off x="192" y="2928"/>
              <a:ext cx="1757" cy="2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4" name="Rectangle 18"/>
            <p:cNvSpPr>
              <a:spLocks noChangeArrowheads="1"/>
            </p:cNvSpPr>
            <p:nvPr/>
          </p:nvSpPr>
          <p:spPr bwMode="auto">
            <a:xfrm>
              <a:off x="192" y="2508"/>
              <a:ext cx="1757" cy="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5" name="Rectangle 19"/>
            <p:cNvSpPr>
              <a:spLocks noChangeArrowheads="1"/>
            </p:cNvSpPr>
            <p:nvPr/>
          </p:nvSpPr>
          <p:spPr bwMode="auto">
            <a:xfrm>
              <a:off x="192" y="2088"/>
              <a:ext cx="1757" cy="2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6" name="Rectangle 20"/>
            <p:cNvSpPr>
              <a:spLocks noChangeArrowheads="1"/>
            </p:cNvSpPr>
            <p:nvPr/>
          </p:nvSpPr>
          <p:spPr bwMode="auto">
            <a:xfrm>
              <a:off x="192" y="1668"/>
              <a:ext cx="1757" cy="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7" name="Line 21"/>
            <p:cNvSpPr>
              <a:spLocks noChangeShapeType="1"/>
            </p:cNvSpPr>
            <p:nvPr/>
          </p:nvSpPr>
          <p:spPr bwMode="auto">
            <a:xfrm>
              <a:off x="192" y="1458"/>
              <a:ext cx="17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21" name="Text Box 22"/>
          <p:cNvSpPr txBox="1">
            <a:spLocks noChangeArrowheads="1"/>
          </p:cNvSpPr>
          <p:nvPr/>
        </p:nvSpPr>
        <p:spPr bwMode="auto">
          <a:xfrm>
            <a:off x="3429000" y="1600200"/>
            <a:ext cx="54703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Előfeldolgozás:</a:t>
            </a:r>
            <a:endParaRPr lang="hu-HU" altLang="en-US">
              <a:latin typeface="+mn-lt"/>
            </a:endParaRPr>
          </a:p>
          <a:p>
            <a:r>
              <a:rPr lang="hu-HU" altLang="en-US">
                <a:latin typeface="+mn-lt"/>
              </a:rPr>
              <a:t>       Minden cellára a metszett objektumok</a:t>
            </a:r>
          </a:p>
          <a:p>
            <a:r>
              <a:rPr lang="hu-HU" altLang="en-US">
                <a:latin typeface="+mn-lt"/>
              </a:rPr>
              <a:t>	komplexitás: </a:t>
            </a:r>
            <a:r>
              <a:rPr lang="hu-HU" altLang="en-US" sz="2800" i="1">
                <a:latin typeface="+mn-lt"/>
              </a:rPr>
              <a:t>O</a:t>
            </a:r>
            <a:r>
              <a:rPr lang="hu-HU" altLang="en-US" sz="2800">
                <a:latin typeface="+mn-lt"/>
              </a:rPr>
              <a:t>(</a:t>
            </a:r>
            <a:r>
              <a:rPr lang="hu-HU" altLang="en-US" sz="2800" i="1">
                <a:latin typeface="+mn-lt"/>
              </a:rPr>
              <a:t>n</a:t>
            </a:r>
            <a:r>
              <a:rPr lang="hu-HU" altLang="en-US">
                <a:latin typeface="+mn-lt"/>
              </a:rPr>
              <a:t>·</a:t>
            </a:r>
            <a:r>
              <a:rPr lang="hu-HU" altLang="en-US" sz="2800" i="1">
                <a:latin typeface="+mn-lt"/>
              </a:rPr>
              <a:t>c</a:t>
            </a:r>
            <a:r>
              <a:rPr lang="hu-HU" altLang="en-US" sz="1200" i="1">
                <a:latin typeface="+mn-lt"/>
              </a:rPr>
              <a:t> </a:t>
            </a:r>
            <a:r>
              <a:rPr lang="hu-HU" altLang="en-US" sz="2800">
                <a:latin typeface="+mn-lt"/>
              </a:rPr>
              <a:t>) = </a:t>
            </a:r>
            <a:r>
              <a:rPr lang="hu-HU" altLang="en-US" sz="2800" i="1">
                <a:latin typeface="+mn-lt"/>
              </a:rPr>
              <a:t>O</a:t>
            </a:r>
            <a:r>
              <a:rPr lang="hu-HU" altLang="en-US" sz="2800">
                <a:latin typeface="+mn-lt"/>
              </a:rPr>
              <a:t>(</a:t>
            </a:r>
            <a:r>
              <a:rPr lang="hu-HU" altLang="en-US" sz="2800" i="1">
                <a:latin typeface="+mn-lt"/>
              </a:rPr>
              <a:t>n</a:t>
            </a:r>
            <a:r>
              <a:rPr lang="hu-HU" altLang="en-US" sz="1800" i="1">
                <a:latin typeface="+mn-lt"/>
              </a:rPr>
              <a:t> </a:t>
            </a:r>
            <a:r>
              <a:rPr lang="hu-HU" altLang="en-US" sz="2800" i="1" baseline="30000">
                <a:latin typeface="+mn-lt"/>
              </a:rPr>
              <a:t>2</a:t>
            </a:r>
            <a:r>
              <a:rPr lang="hu-HU" altLang="en-US" sz="2800">
                <a:latin typeface="+mn-lt"/>
              </a:rPr>
              <a:t>) </a:t>
            </a:r>
            <a:endParaRPr lang="hu-HU" altLang="en-US">
              <a:latin typeface="+mn-lt"/>
            </a:endParaRPr>
          </a:p>
          <a:p>
            <a:endParaRPr lang="hu-HU" altLang="en-US">
              <a:latin typeface="+mn-lt"/>
            </a:endParaRPr>
          </a:p>
          <a:p>
            <a:endParaRPr lang="hu-HU" altLang="en-US" sz="1200">
              <a:latin typeface="+mn-lt"/>
            </a:endParaRPr>
          </a:p>
        </p:txBody>
      </p:sp>
      <p:grpSp>
        <p:nvGrpSpPr>
          <p:cNvPr id="4" name="Group 39"/>
          <p:cNvGrpSpPr>
            <a:grpSpLocks/>
          </p:cNvGrpSpPr>
          <p:nvPr/>
        </p:nvGrpSpPr>
        <p:grpSpPr bwMode="auto">
          <a:xfrm>
            <a:off x="179388" y="5300663"/>
            <a:ext cx="2952750" cy="1441450"/>
            <a:chOff x="113" y="3339"/>
            <a:chExt cx="1860" cy="908"/>
          </a:xfrm>
        </p:grpSpPr>
        <p:sp>
          <p:nvSpPr>
            <p:cNvPr id="38923" name="Line 24"/>
            <p:cNvSpPr>
              <a:spLocks noChangeShapeType="1"/>
            </p:cNvSpPr>
            <p:nvPr/>
          </p:nvSpPr>
          <p:spPr bwMode="auto">
            <a:xfrm>
              <a:off x="385"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25"/>
            <p:cNvSpPr>
              <a:spLocks noChangeShapeType="1"/>
            </p:cNvSpPr>
            <p:nvPr/>
          </p:nvSpPr>
          <p:spPr bwMode="auto">
            <a:xfrm>
              <a:off x="748"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26"/>
            <p:cNvSpPr>
              <a:spLocks noChangeShapeType="1"/>
            </p:cNvSpPr>
            <p:nvPr/>
          </p:nvSpPr>
          <p:spPr bwMode="auto">
            <a:xfrm>
              <a:off x="1111"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27"/>
            <p:cNvSpPr>
              <a:spLocks noChangeShapeType="1"/>
            </p:cNvSpPr>
            <p:nvPr/>
          </p:nvSpPr>
          <p:spPr bwMode="auto">
            <a:xfrm>
              <a:off x="1474"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28"/>
            <p:cNvSpPr>
              <a:spLocks noChangeShapeType="1"/>
            </p:cNvSpPr>
            <p:nvPr/>
          </p:nvSpPr>
          <p:spPr bwMode="auto">
            <a:xfrm flipV="1">
              <a:off x="158" y="3385"/>
              <a:ext cx="1815" cy="81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8" name="Line 29"/>
            <p:cNvSpPr>
              <a:spLocks noChangeShapeType="1"/>
            </p:cNvSpPr>
            <p:nvPr/>
          </p:nvSpPr>
          <p:spPr bwMode="auto">
            <a:xfrm>
              <a:off x="158" y="4201"/>
              <a:ext cx="1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30"/>
            <p:cNvSpPr>
              <a:spLocks noChangeShapeType="1"/>
            </p:cNvSpPr>
            <p:nvPr/>
          </p:nvSpPr>
          <p:spPr bwMode="auto">
            <a:xfrm>
              <a:off x="158" y="3838"/>
              <a:ext cx="1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31"/>
            <p:cNvSpPr>
              <a:spLocks noChangeShapeType="1"/>
            </p:cNvSpPr>
            <p:nvPr/>
          </p:nvSpPr>
          <p:spPr bwMode="auto">
            <a:xfrm flipV="1">
              <a:off x="204" y="3475"/>
              <a:ext cx="1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Oval 32"/>
            <p:cNvSpPr>
              <a:spLocks noChangeArrowheads="1"/>
            </p:cNvSpPr>
            <p:nvPr/>
          </p:nvSpPr>
          <p:spPr bwMode="auto">
            <a:xfrm>
              <a:off x="340" y="4065"/>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2" name="Oval 33"/>
            <p:cNvSpPr>
              <a:spLocks noChangeArrowheads="1"/>
            </p:cNvSpPr>
            <p:nvPr/>
          </p:nvSpPr>
          <p:spPr bwMode="auto">
            <a:xfrm>
              <a:off x="703" y="3884"/>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3" name="Oval 34"/>
            <p:cNvSpPr>
              <a:spLocks noChangeArrowheads="1"/>
            </p:cNvSpPr>
            <p:nvPr/>
          </p:nvSpPr>
          <p:spPr bwMode="auto">
            <a:xfrm>
              <a:off x="1066" y="3702"/>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4" name="Oval 35"/>
            <p:cNvSpPr>
              <a:spLocks noChangeArrowheads="1"/>
            </p:cNvSpPr>
            <p:nvPr/>
          </p:nvSpPr>
          <p:spPr bwMode="auto">
            <a:xfrm>
              <a:off x="1429" y="3566"/>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5" name="Oval 36"/>
            <p:cNvSpPr>
              <a:spLocks noChangeArrowheads="1"/>
            </p:cNvSpPr>
            <p:nvPr/>
          </p:nvSpPr>
          <p:spPr bwMode="auto">
            <a:xfrm>
              <a:off x="113" y="4156"/>
              <a:ext cx="90" cy="9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6" name="Oval 37"/>
            <p:cNvSpPr>
              <a:spLocks noChangeArrowheads="1"/>
            </p:cNvSpPr>
            <p:nvPr/>
          </p:nvSpPr>
          <p:spPr bwMode="auto">
            <a:xfrm>
              <a:off x="930" y="3793"/>
              <a:ext cx="90" cy="9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7" name="Oval 38"/>
            <p:cNvSpPr>
              <a:spLocks noChangeArrowheads="1"/>
            </p:cNvSpPr>
            <p:nvPr/>
          </p:nvSpPr>
          <p:spPr bwMode="auto">
            <a:xfrm>
              <a:off x="1746" y="3430"/>
              <a:ext cx="90" cy="9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3524325" y="4495800"/>
            <a:ext cx="52881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Sugárkövetés:</a:t>
            </a:r>
          </a:p>
          <a:p>
            <a:r>
              <a:rPr lang="hu-HU" altLang="en-US" b="1">
                <a:latin typeface="+mn-lt"/>
              </a:rPr>
              <a:t>     </a:t>
            </a:r>
            <a:r>
              <a:rPr lang="hu-HU" altLang="en-US">
                <a:latin typeface="+mn-lt"/>
              </a:rPr>
              <a:t>FOR összes sugár által metszett cellára</a:t>
            </a:r>
          </a:p>
          <a:p>
            <a:r>
              <a:rPr lang="hu-HU" altLang="en-US">
                <a:latin typeface="+mn-lt"/>
              </a:rPr>
              <a:t>	Metszés a cellában lévőkkel</a:t>
            </a:r>
          </a:p>
          <a:p>
            <a:r>
              <a:rPr lang="hu-HU" altLang="en-US">
                <a:latin typeface="+mn-lt"/>
              </a:rPr>
              <a:t>	IF van metszés RETURN</a:t>
            </a:r>
          </a:p>
          <a:p>
            <a:r>
              <a:rPr lang="hu-HU" altLang="en-US">
                <a:latin typeface="+mn-lt"/>
              </a:rPr>
              <a:t>     ENDFOR	</a:t>
            </a:r>
          </a:p>
        </p:txBody>
      </p:sp>
      <p:sp>
        <p:nvSpPr>
          <p:cNvPr id="240647" name="Rectangle 7"/>
          <p:cNvSpPr>
            <a:spLocks noGrp="1" noChangeArrowheads="1"/>
          </p:cNvSpPr>
          <p:nvPr>
            <p:ph type="title"/>
          </p:nvPr>
        </p:nvSpPr>
        <p:spPr/>
        <p:txBody>
          <a:bodyPr/>
          <a:lstStyle/>
          <a:p>
            <a:pPr>
              <a:defRPr/>
            </a:pPr>
            <a:r>
              <a:rPr lang="hu-HU" dirty="0" smtClean="0">
                <a:solidFill>
                  <a:srgbClr val="FF0000"/>
                </a:solidFill>
              </a:rPr>
              <a:t>Nyolcas (oktális) fa</a:t>
            </a:r>
          </a:p>
        </p:txBody>
      </p:sp>
      <p:sp>
        <p:nvSpPr>
          <p:cNvPr id="39940" name="Text Box 19"/>
          <p:cNvSpPr txBox="1">
            <a:spLocks noChangeArrowheads="1"/>
          </p:cNvSpPr>
          <p:nvPr/>
        </p:nvSpPr>
        <p:spPr bwMode="auto">
          <a:xfrm>
            <a:off x="3443363" y="1600200"/>
            <a:ext cx="56651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Faépítés( cella ):</a:t>
            </a:r>
            <a:endParaRPr lang="hu-HU" altLang="en-US">
              <a:latin typeface="+mn-lt"/>
            </a:endParaRPr>
          </a:p>
          <a:p>
            <a:r>
              <a:rPr lang="hu-HU" altLang="en-US">
                <a:latin typeface="+mn-lt"/>
              </a:rPr>
              <a:t>     IF a cellában kevés objektum van</a:t>
            </a:r>
          </a:p>
          <a:p>
            <a:r>
              <a:rPr lang="hu-HU" altLang="en-US">
                <a:latin typeface="+mn-lt"/>
              </a:rPr>
              <a:t>	cellában regisztráld az objektumokat</a:t>
            </a:r>
          </a:p>
          <a:p>
            <a:r>
              <a:rPr lang="hu-HU" altLang="en-US">
                <a:latin typeface="+mn-lt"/>
              </a:rPr>
              <a:t>     ELSE</a:t>
            </a:r>
          </a:p>
          <a:p>
            <a:r>
              <a:rPr lang="hu-HU" altLang="en-US">
                <a:latin typeface="+mn-lt"/>
              </a:rPr>
              <a:t>	cellafelezés: c1, c2, …, c8</a:t>
            </a:r>
          </a:p>
          <a:p>
            <a:r>
              <a:rPr lang="hu-HU" altLang="en-US">
                <a:latin typeface="+mn-lt"/>
              </a:rPr>
              <a:t>	Faépítés(c1)</a:t>
            </a:r>
            <a:r>
              <a:rPr lang="en-US" altLang="en-US">
                <a:latin typeface="+mn-lt"/>
              </a:rPr>
              <a:t>; … </a:t>
            </a:r>
            <a:r>
              <a:rPr lang="hu-HU" altLang="en-US">
                <a:latin typeface="+mn-lt"/>
              </a:rPr>
              <a:t>Faépítés(c8)</a:t>
            </a:r>
            <a:r>
              <a:rPr lang="en-US" altLang="en-US">
                <a:latin typeface="+mn-lt"/>
              </a:rPr>
              <a:t>;</a:t>
            </a:r>
          </a:p>
          <a:p>
            <a:r>
              <a:rPr lang="en-US" altLang="en-US">
                <a:latin typeface="+mn-lt"/>
              </a:rPr>
              <a:t>     ENDIF</a:t>
            </a:r>
          </a:p>
        </p:txBody>
      </p:sp>
      <p:grpSp>
        <p:nvGrpSpPr>
          <p:cNvPr id="2" name="Group 41"/>
          <p:cNvGrpSpPr>
            <a:grpSpLocks/>
          </p:cNvGrpSpPr>
          <p:nvPr/>
        </p:nvGrpSpPr>
        <p:grpSpPr bwMode="auto">
          <a:xfrm>
            <a:off x="684213" y="2420938"/>
            <a:ext cx="3232150" cy="1752600"/>
            <a:chOff x="480" y="1488"/>
            <a:chExt cx="2036" cy="1104"/>
          </a:xfrm>
        </p:grpSpPr>
        <p:sp>
          <p:nvSpPr>
            <p:cNvPr id="39967" name="Rectangle 42"/>
            <p:cNvSpPr>
              <a:spLocks noChangeArrowheads="1"/>
            </p:cNvSpPr>
            <p:nvPr/>
          </p:nvSpPr>
          <p:spPr bwMode="auto">
            <a:xfrm>
              <a:off x="1584" y="1488"/>
              <a:ext cx="336" cy="384"/>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8" name="Rectangle 43"/>
            <p:cNvSpPr>
              <a:spLocks noChangeArrowheads="1"/>
            </p:cNvSpPr>
            <p:nvPr/>
          </p:nvSpPr>
          <p:spPr bwMode="auto">
            <a:xfrm>
              <a:off x="480" y="1872"/>
              <a:ext cx="1440" cy="72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9" name="Rectangle 44"/>
            <p:cNvSpPr>
              <a:spLocks noChangeArrowheads="1"/>
            </p:cNvSpPr>
            <p:nvPr/>
          </p:nvSpPr>
          <p:spPr bwMode="auto">
            <a:xfrm>
              <a:off x="2400" y="1968"/>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70" name="Line 45"/>
            <p:cNvSpPr>
              <a:spLocks noChangeShapeType="1"/>
            </p:cNvSpPr>
            <p:nvPr/>
          </p:nvSpPr>
          <p:spPr bwMode="auto">
            <a:xfrm flipV="1">
              <a:off x="576" y="1824"/>
              <a:ext cx="1248" cy="57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9942" name="Oval 46"/>
          <p:cNvSpPr>
            <a:spLocks noChangeArrowheads="1"/>
          </p:cNvSpPr>
          <p:nvPr/>
        </p:nvSpPr>
        <p:spPr bwMode="auto">
          <a:xfrm>
            <a:off x="1903413" y="1811338"/>
            <a:ext cx="457200" cy="533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2</a:t>
            </a:r>
          </a:p>
        </p:txBody>
      </p:sp>
      <p:sp>
        <p:nvSpPr>
          <p:cNvPr id="39943" name="Oval 47"/>
          <p:cNvSpPr>
            <a:spLocks noChangeArrowheads="1"/>
          </p:cNvSpPr>
          <p:nvPr/>
        </p:nvSpPr>
        <p:spPr bwMode="auto">
          <a:xfrm>
            <a:off x="1370013" y="2420938"/>
            <a:ext cx="323850" cy="4762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1</a:t>
            </a:r>
          </a:p>
        </p:txBody>
      </p:sp>
      <p:sp>
        <p:nvSpPr>
          <p:cNvPr id="39944" name="Oval 48"/>
          <p:cNvSpPr>
            <a:spLocks noChangeArrowheads="1"/>
          </p:cNvSpPr>
          <p:nvPr/>
        </p:nvSpPr>
        <p:spPr bwMode="auto">
          <a:xfrm>
            <a:off x="2055813" y="2554288"/>
            <a:ext cx="663575" cy="4127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3</a:t>
            </a:r>
          </a:p>
        </p:txBody>
      </p:sp>
      <p:sp>
        <p:nvSpPr>
          <p:cNvPr id="39945" name="Rectangle 49"/>
          <p:cNvSpPr>
            <a:spLocks noChangeArrowheads="1"/>
          </p:cNvSpPr>
          <p:nvPr/>
        </p:nvSpPr>
        <p:spPr bwMode="auto">
          <a:xfrm>
            <a:off x="684213" y="1811338"/>
            <a:ext cx="22860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6" name="Line 50"/>
          <p:cNvSpPr>
            <a:spLocks noChangeShapeType="1"/>
          </p:cNvSpPr>
          <p:nvPr/>
        </p:nvSpPr>
        <p:spPr bwMode="auto">
          <a:xfrm>
            <a:off x="660400" y="1811338"/>
            <a:ext cx="233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7" name="Text Box 51"/>
          <p:cNvSpPr txBox="1">
            <a:spLocks noChangeArrowheads="1"/>
          </p:cNvSpPr>
          <p:nvPr/>
        </p:nvSpPr>
        <p:spPr bwMode="auto">
          <a:xfrm>
            <a:off x="1293813" y="6154738"/>
            <a:ext cx="99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Octree</a:t>
            </a:r>
          </a:p>
        </p:txBody>
      </p:sp>
      <p:grpSp>
        <p:nvGrpSpPr>
          <p:cNvPr id="3" name="Group 52"/>
          <p:cNvGrpSpPr>
            <a:grpSpLocks/>
          </p:cNvGrpSpPr>
          <p:nvPr/>
        </p:nvGrpSpPr>
        <p:grpSpPr bwMode="auto">
          <a:xfrm>
            <a:off x="531813" y="1811338"/>
            <a:ext cx="2438400" cy="3871912"/>
            <a:chOff x="384" y="1104"/>
            <a:chExt cx="1536" cy="2439"/>
          </a:xfrm>
        </p:grpSpPr>
        <p:grpSp>
          <p:nvGrpSpPr>
            <p:cNvPr id="39959" name="Group 53"/>
            <p:cNvGrpSpPr>
              <a:grpSpLocks/>
            </p:cNvGrpSpPr>
            <p:nvPr/>
          </p:nvGrpSpPr>
          <p:grpSpPr bwMode="auto">
            <a:xfrm>
              <a:off x="480" y="1104"/>
              <a:ext cx="1440" cy="2064"/>
              <a:chOff x="480" y="1104"/>
              <a:chExt cx="1440" cy="2064"/>
            </a:xfrm>
          </p:grpSpPr>
          <p:sp>
            <p:nvSpPr>
              <p:cNvPr id="39961" name="Rectangle 54"/>
              <p:cNvSpPr>
                <a:spLocks noChangeArrowheads="1"/>
              </p:cNvSpPr>
              <p:nvPr/>
            </p:nvSpPr>
            <p:spPr bwMode="auto">
              <a:xfrm>
                <a:off x="480" y="1104"/>
                <a:ext cx="720" cy="1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2" name="Rectangle 55"/>
              <p:cNvSpPr>
                <a:spLocks noChangeArrowheads="1"/>
              </p:cNvSpPr>
              <p:nvPr/>
            </p:nvSpPr>
            <p:spPr bwMode="auto">
              <a:xfrm>
                <a:off x="480" y="1872"/>
                <a:ext cx="1440" cy="7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3" name="Line 56"/>
              <p:cNvSpPr>
                <a:spLocks noChangeShapeType="1"/>
              </p:cNvSpPr>
              <p:nvPr/>
            </p:nvSpPr>
            <p:spPr bwMode="auto">
              <a:xfrm flipH="1">
                <a:off x="480" y="2784"/>
                <a:ext cx="72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4" name="Line 57"/>
              <p:cNvSpPr>
                <a:spLocks noChangeShapeType="1"/>
              </p:cNvSpPr>
              <p:nvPr/>
            </p:nvSpPr>
            <p:spPr bwMode="auto">
              <a:xfrm flipH="1">
                <a:off x="960" y="2784"/>
                <a:ext cx="24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5" name="Line 58"/>
              <p:cNvSpPr>
                <a:spLocks noChangeShapeType="1"/>
              </p:cNvSpPr>
              <p:nvPr/>
            </p:nvSpPr>
            <p:spPr bwMode="auto">
              <a:xfrm>
                <a:off x="1200" y="2784"/>
                <a:ext cx="192"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6" name="Line 59"/>
              <p:cNvSpPr>
                <a:spLocks noChangeShapeType="1"/>
              </p:cNvSpPr>
              <p:nvPr/>
            </p:nvSpPr>
            <p:spPr bwMode="auto">
              <a:xfrm>
                <a:off x="1200" y="2784"/>
                <a:ext cx="72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9960" name="Text Box 60"/>
            <p:cNvSpPr txBox="1">
              <a:spLocks noChangeArrowheads="1"/>
            </p:cNvSpPr>
            <p:nvPr/>
          </p:nvSpPr>
          <p:spPr bwMode="auto">
            <a:xfrm>
              <a:off x="384" y="3216"/>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1</a:t>
              </a:r>
            </a:p>
          </p:txBody>
        </p:sp>
      </p:grpSp>
      <p:grpSp>
        <p:nvGrpSpPr>
          <p:cNvPr id="5" name="Group 61"/>
          <p:cNvGrpSpPr>
            <a:grpSpLocks/>
          </p:cNvGrpSpPr>
          <p:nvPr/>
        </p:nvGrpSpPr>
        <p:grpSpPr bwMode="auto">
          <a:xfrm>
            <a:off x="1827213" y="1811338"/>
            <a:ext cx="1752600" cy="4481512"/>
            <a:chOff x="1200" y="1104"/>
            <a:chExt cx="1104" cy="2823"/>
          </a:xfrm>
        </p:grpSpPr>
        <p:sp>
          <p:nvSpPr>
            <p:cNvPr id="39950" name="Rectangle 62"/>
            <p:cNvSpPr>
              <a:spLocks noChangeArrowheads="1"/>
            </p:cNvSpPr>
            <p:nvPr/>
          </p:nvSpPr>
          <p:spPr bwMode="auto">
            <a:xfrm>
              <a:off x="1200" y="1104"/>
              <a:ext cx="38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51" name="Rectangle 63"/>
            <p:cNvSpPr>
              <a:spLocks noChangeArrowheads="1"/>
            </p:cNvSpPr>
            <p:nvPr/>
          </p:nvSpPr>
          <p:spPr bwMode="auto">
            <a:xfrm>
              <a:off x="1200" y="1104"/>
              <a:ext cx="720"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52" name="Text Box 64"/>
            <p:cNvSpPr txBox="1">
              <a:spLocks noChangeArrowheads="1"/>
            </p:cNvSpPr>
            <p:nvPr/>
          </p:nvSpPr>
          <p:spPr bwMode="auto">
            <a:xfrm>
              <a:off x="1392" y="3408"/>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2</a:t>
              </a:r>
            </a:p>
          </p:txBody>
        </p:sp>
        <p:sp>
          <p:nvSpPr>
            <p:cNvPr id="39953" name="Line 65"/>
            <p:cNvSpPr>
              <a:spLocks noChangeShapeType="1"/>
            </p:cNvSpPr>
            <p:nvPr/>
          </p:nvSpPr>
          <p:spPr bwMode="auto">
            <a:xfrm flipH="1">
              <a:off x="1584" y="3168"/>
              <a:ext cx="336"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66"/>
            <p:cNvSpPr>
              <a:spLocks noChangeShapeType="1"/>
            </p:cNvSpPr>
            <p:nvPr/>
          </p:nvSpPr>
          <p:spPr bwMode="auto">
            <a:xfrm flipH="1">
              <a:off x="1776" y="3168"/>
              <a:ext cx="144"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67"/>
            <p:cNvSpPr>
              <a:spLocks noChangeShapeType="1"/>
            </p:cNvSpPr>
            <p:nvPr/>
          </p:nvSpPr>
          <p:spPr bwMode="auto">
            <a:xfrm>
              <a:off x="1920" y="3168"/>
              <a:ext cx="19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68"/>
            <p:cNvSpPr>
              <a:spLocks noChangeShapeType="1"/>
            </p:cNvSpPr>
            <p:nvPr/>
          </p:nvSpPr>
          <p:spPr bwMode="auto">
            <a:xfrm>
              <a:off x="1920" y="3168"/>
              <a:ext cx="384"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7" name="Text Box 69"/>
            <p:cNvSpPr txBox="1">
              <a:spLocks noChangeArrowheads="1"/>
            </p:cNvSpPr>
            <p:nvPr/>
          </p:nvSpPr>
          <p:spPr bwMode="auto">
            <a:xfrm>
              <a:off x="1632" y="3600"/>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3</a:t>
              </a:r>
            </a:p>
          </p:txBody>
        </p:sp>
        <p:sp>
          <p:nvSpPr>
            <p:cNvPr id="39958" name="Text Box 70"/>
            <p:cNvSpPr txBox="1">
              <a:spLocks noChangeArrowheads="1"/>
            </p:cNvSpPr>
            <p:nvPr/>
          </p:nvSpPr>
          <p:spPr bwMode="auto">
            <a:xfrm>
              <a:off x="1968" y="3600"/>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3</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0" y="332656"/>
            <a:ext cx="9144000" cy="1143000"/>
          </a:xfrm>
        </p:spPr>
        <p:txBody>
          <a:bodyPr/>
          <a:lstStyle/>
          <a:p>
            <a:pPr>
              <a:defRPr/>
            </a:pPr>
            <a:r>
              <a:rPr lang="hu-HU" dirty="0" err="1" smtClean="0">
                <a:solidFill>
                  <a:srgbClr val="FF0000"/>
                </a:solidFill>
              </a:rPr>
              <a:t>Binary</a:t>
            </a:r>
            <a:r>
              <a:rPr lang="hu-HU" dirty="0" smtClean="0">
                <a:solidFill>
                  <a:srgbClr val="FF0000"/>
                </a:solidFill>
              </a:rPr>
              <a:t> </a:t>
            </a:r>
            <a:r>
              <a:rPr lang="hu-HU" dirty="0" err="1" smtClean="0">
                <a:solidFill>
                  <a:srgbClr val="FF0000"/>
                </a:solidFill>
              </a:rPr>
              <a:t>Space</a:t>
            </a:r>
            <a:r>
              <a:rPr lang="hu-HU" dirty="0" smtClean="0">
                <a:solidFill>
                  <a:srgbClr val="FF0000"/>
                </a:solidFill>
              </a:rPr>
              <a:t> </a:t>
            </a:r>
            <a:r>
              <a:rPr lang="hu-HU" dirty="0" err="1" smtClean="0">
                <a:solidFill>
                  <a:srgbClr val="FF0000"/>
                </a:solidFill>
              </a:rPr>
              <a:t>Partitioning</a:t>
            </a:r>
            <a:r>
              <a:rPr lang="hu-HU" dirty="0" smtClean="0">
                <a:solidFill>
                  <a:srgbClr val="FF0000"/>
                </a:solidFill>
              </a:rPr>
              <a:t> fa (</a:t>
            </a:r>
            <a:r>
              <a:rPr lang="hu-HU" dirty="0" err="1" smtClean="0">
                <a:solidFill>
                  <a:srgbClr val="FF0000"/>
                </a:solidFill>
              </a:rPr>
              <a:t>kd-fa</a:t>
            </a:r>
            <a:r>
              <a:rPr lang="hu-HU" dirty="0" smtClean="0">
                <a:solidFill>
                  <a:srgbClr val="FF0000"/>
                </a:solidFill>
              </a:rPr>
              <a:t>)</a:t>
            </a:r>
          </a:p>
        </p:txBody>
      </p:sp>
      <p:sp>
        <p:nvSpPr>
          <p:cNvPr id="40963" name="Text Box 12"/>
          <p:cNvSpPr txBox="1">
            <a:spLocks noChangeArrowheads="1"/>
          </p:cNvSpPr>
          <p:nvPr/>
        </p:nvSpPr>
        <p:spPr bwMode="auto">
          <a:xfrm>
            <a:off x="3419872" y="1752600"/>
            <a:ext cx="566514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Faépítés( cella ):</a:t>
            </a:r>
            <a:endParaRPr lang="hu-HU" altLang="en-US">
              <a:latin typeface="+mn-lt"/>
            </a:endParaRPr>
          </a:p>
          <a:p>
            <a:r>
              <a:rPr lang="hu-HU" altLang="en-US">
                <a:latin typeface="+mn-lt"/>
              </a:rPr>
              <a:t>     IF a cellában kevés objektum van</a:t>
            </a:r>
          </a:p>
          <a:p>
            <a:r>
              <a:rPr lang="hu-HU" altLang="en-US">
                <a:latin typeface="+mn-lt"/>
              </a:rPr>
              <a:t>	cellában regisztráld az objektumokat</a:t>
            </a:r>
          </a:p>
          <a:p>
            <a:r>
              <a:rPr lang="hu-HU" altLang="en-US">
                <a:latin typeface="+mn-lt"/>
              </a:rPr>
              <a:t>     ELSE</a:t>
            </a:r>
          </a:p>
          <a:p>
            <a:r>
              <a:rPr lang="hu-HU" altLang="en-US">
                <a:latin typeface="+mn-lt"/>
              </a:rPr>
              <a:t>	sík keresés</a:t>
            </a:r>
          </a:p>
          <a:p>
            <a:r>
              <a:rPr lang="hu-HU" altLang="en-US">
                <a:latin typeface="+mn-lt"/>
              </a:rPr>
              <a:t>	cella felezés a síkkal: c1, c2</a:t>
            </a:r>
          </a:p>
          <a:p>
            <a:r>
              <a:rPr lang="hu-HU" altLang="en-US">
                <a:latin typeface="+mn-lt"/>
              </a:rPr>
              <a:t>	Faépítés(c1)</a:t>
            </a:r>
            <a:r>
              <a:rPr lang="en-US" altLang="en-US">
                <a:latin typeface="+mn-lt"/>
              </a:rPr>
              <a:t>; </a:t>
            </a:r>
            <a:r>
              <a:rPr lang="hu-HU" altLang="en-US">
                <a:latin typeface="+mn-lt"/>
              </a:rPr>
              <a:t>Faépítés(c2)</a:t>
            </a:r>
            <a:r>
              <a:rPr lang="en-US" altLang="en-US">
                <a:latin typeface="+mn-lt"/>
              </a:rPr>
              <a:t>;</a:t>
            </a:r>
          </a:p>
          <a:p>
            <a:r>
              <a:rPr lang="en-US" altLang="en-US">
                <a:latin typeface="+mn-lt"/>
              </a:rPr>
              <a:t>     ENDIF</a:t>
            </a:r>
          </a:p>
        </p:txBody>
      </p:sp>
      <p:sp>
        <p:nvSpPr>
          <p:cNvPr id="40964" name="Rectangle 20"/>
          <p:cNvSpPr>
            <a:spLocks noChangeArrowheads="1"/>
          </p:cNvSpPr>
          <p:nvPr/>
        </p:nvSpPr>
        <p:spPr bwMode="auto">
          <a:xfrm>
            <a:off x="3500834" y="4724400"/>
            <a:ext cx="47438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Sugárkövetés:</a:t>
            </a:r>
          </a:p>
          <a:p>
            <a:r>
              <a:rPr lang="hu-HU" altLang="en-US" b="1">
                <a:latin typeface="+mn-lt"/>
              </a:rPr>
              <a:t>     </a:t>
            </a:r>
            <a:r>
              <a:rPr lang="hu-HU" altLang="en-US">
                <a:latin typeface="+mn-lt"/>
              </a:rPr>
              <a:t>FOR each cell intersecting the line</a:t>
            </a:r>
          </a:p>
          <a:p>
            <a:r>
              <a:rPr lang="hu-HU" altLang="en-US">
                <a:latin typeface="+mn-lt"/>
              </a:rPr>
              <a:t>	Metszés a cellában lévőkkel</a:t>
            </a:r>
          </a:p>
          <a:p>
            <a:r>
              <a:rPr lang="hu-HU" altLang="en-US">
                <a:latin typeface="+mn-lt"/>
              </a:rPr>
              <a:t>	IF van metszés RETURN</a:t>
            </a:r>
          </a:p>
          <a:p>
            <a:r>
              <a:rPr lang="hu-HU" altLang="en-US">
                <a:latin typeface="+mn-lt"/>
              </a:rPr>
              <a:t>     ENDFOR	</a:t>
            </a:r>
          </a:p>
        </p:txBody>
      </p:sp>
      <p:grpSp>
        <p:nvGrpSpPr>
          <p:cNvPr id="2" name="Group 21"/>
          <p:cNvGrpSpPr>
            <a:grpSpLocks/>
          </p:cNvGrpSpPr>
          <p:nvPr/>
        </p:nvGrpSpPr>
        <p:grpSpPr bwMode="auto">
          <a:xfrm>
            <a:off x="609600" y="1905000"/>
            <a:ext cx="3232150" cy="2362200"/>
            <a:chOff x="384" y="1200"/>
            <a:chExt cx="2036" cy="1488"/>
          </a:xfrm>
        </p:grpSpPr>
        <p:sp>
          <p:nvSpPr>
            <p:cNvPr id="40983" name="Freeform 22"/>
            <p:cNvSpPr>
              <a:spLocks/>
            </p:cNvSpPr>
            <p:nvPr/>
          </p:nvSpPr>
          <p:spPr bwMode="auto">
            <a:xfrm>
              <a:off x="384" y="1200"/>
              <a:ext cx="1488" cy="1488"/>
            </a:xfrm>
            <a:custGeom>
              <a:avLst/>
              <a:gdLst>
                <a:gd name="T0" fmla="*/ 0 w 1488"/>
                <a:gd name="T1" fmla="*/ 1488 h 1488"/>
                <a:gd name="T2" fmla="*/ 0 w 1488"/>
                <a:gd name="T3" fmla="*/ 0 h 1488"/>
                <a:gd name="T4" fmla="*/ 768 w 1488"/>
                <a:gd name="T5" fmla="*/ 0 h 1488"/>
                <a:gd name="T6" fmla="*/ 768 w 1488"/>
                <a:gd name="T7" fmla="*/ 432 h 1488"/>
                <a:gd name="T8" fmla="*/ 1488 w 1488"/>
                <a:gd name="T9" fmla="*/ 432 h 1488"/>
                <a:gd name="T10" fmla="*/ 1488 w 1488"/>
                <a:gd name="T11" fmla="*/ 1488 h 1488"/>
                <a:gd name="T12" fmla="*/ 0 w 1488"/>
                <a:gd name="T13" fmla="*/ 1488 h 1488"/>
                <a:gd name="T14" fmla="*/ 0 60000 65536"/>
                <a:gd name="T15" fmla="*/ 0 60000 65536"/>
                <a:gd name="T16" fmla="*/ 0 60000 65536"/>
                <a:gd name="T17" fmla="*/ 0 60000 65536"/>
                <a:gd name="T18" fmla="*/ 0 60000 65536"/>
                <a:gd name="T19" fmla="*/ 0 60000 65536"/>
                <a:gd name="T20" fmla="*/ 0 60000 65536"/>
                <a:gd name="T21" fmla="*/ 0 w 1488"/>
                <a:gd name="T22" fmla="*/ 0 h 1488"/>
                <a:gd name="T23" fmla="*/ 1488 w 1488"/>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1488">
                  <a:moveTo>
                    <a:pt x="0" y="1488"/>
                  </a:moveTo>
                  <a:lnTo>
                    <a:pt x="0" y="0"/>
                  </a:lnTo>
                  <a:lnTo>
                    <a:pt x="768" y="0"/>
                  </a:lnTo>
                  <a:lnTo>
                    <a:pt x="768" y="432"/>
                  </a:lnTo>
                  <a:lnTo>
                    <a:pt x="1488" y="432"/>
                  </a:lnTo>
                  <a:lnTo>
                    <a:pt x="1488" y="1488"/>
                  </a:lnTo>
                  <a:lnTo>
                    <a:pt x="0" y="1488"/>
                  </a:lnTo>
                  <a:close/>
                </a:path>
              </a:pathLst>
            </a:custGeom>
            <a:solidFill>
              <a:schemeClr val="bg2"/>
            </a:solidFill>
            <a:ln w="12700" cap="flat" cmpd="sng">
              <a:solidFill>
                <a:schemeClr val="tx1"/>
              </a:solidFill>
              <a:prstDash val="solid"/>
              <a:round/>
              <a:headEnd/>
              <a:tailEnd/>
            </a:ln>
          </p:spPr>
          <p:txBody>
            <a:bodyPr wrap="none" anchor="ctr"/>
            <a:lstStyle/>
            <a:p>
              <a:endParaRPr lang="en-US"/>
            </a:p>
          </p:txBody>
        </p:sp>
        <p:sp>
          <p:nvSpPr>
            <p:cNvPr id="40984" name="Line 23"/>
            <p:cNvSpPr>
              <a:spLocks noChangeShapeType="1"/>
            </p:cNvSpPr>
            <p:nvPr/>
          </p:nvSpPr>
          <p:spPr bwMode="auto">
            <a:xfrm flipV="1">
              <a:off x="672" y="2016"/>
              <a:ext cx="1104" cy="43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5" name="Rectangle 24"/>
            <p:cNvSpPr>
              <a:spLocks noChangeArrowheads="1"/>
            </p:cNvSpPr>
            <p:nvPr/>
          </p:nvSpPr>
          <p:spPr bwMode="auto">
            <a:xfrm>
              <a:off x="2304" y="163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40966" name="Line 25"/>
          <p:cNvSpPr>
            <a:spLocks noChangeShapeType="1"/>
          </p:cNvSpPr>
          <p:nvPr/>
        </p:nvSpPr>
        <p:spPr bwMode="auto">
          <a:xfrm>
            <a:off x="647700" y="1905000"/>
            <a:ext cx="2057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Rectangle 26"/>
          <p:cNvSpPr>
            <a:spLocks noChangeArrowheads="1"/>
          </p:cNvSpPr>
          <p:nvPr/>
        </p:nvSpPr>
        <p:spPr bwMode="auto">
          <a:xfrm>
            <a:off x="609600" y="1905000"/>
            <a:ext cx="23622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8" name="Text Box 27"/>
          <p:cNvSpPr txBox="1">
            <a:spLocks noChangeArrowheads="1"/>
          </p:cNvSpPr>
          <p:nvPr/>
        </p:nvSpPr>
        <p:spPr bwMode="auto">
          <a:xfrm>
            <a:off x="1447800" y="6172200"/>
            <a:ext cx="104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kd-tree</a:t>
            </a:r>
          </a:p>
        </p:txBody>
      </p:sp>
      <p:sp>
        <p:nvSpPr>
          <p:cNvPr id="40969" name="Oval 28"/>
          <p:cNvSpPr>
            <a:spLocks noChangeArrowheads="1"/>
          </p:cNvSpPr>
          <p:nvPr/>
        </p:nvSpPr>
        <p:spPr bwMode="auto">
          <a:xfrm>
            <a:off x="1905000" y="1981200"/>
            <a:ext cx="457200" cy="533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2</a:t>
            </a:r>
          </a:p>
        </p:txBody>
      </p:sp>
      <p:sp>
        <p:nvSpPr>
          <p:cNvPr id="40970" name="Oval 29"/>
          <p:cNvSpPr>
            <a:spLocks noChangeArrowheads="1"/>
          </p:cNvSpPr>
          <p:nvPr/>
        </p:nvSpPr>
        <p:spPr bwMode="auto">
          <a:xfrm>
            <a:off x="1371600" y="2514600"/>
            <a:ext cx="323850" cy="4762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1</a:t>
            </a:r>
          </a:p>
        </p:txBody>
      </p:sp>
      <p:sp>
        <p:nvSpPr>
          <p:cNvPr id="40971" name="Oval 30"/>
          <p:cNvSpPr>
            <a:spLocks noChangeArrowheads="1"/>
          </p:cNvSpPr>
          <p:nvPr/>
        </p:nvSpPr>
        <p:spPr bwMode="auto">
          <a:xfrm>
            <a:off x="2133600" y="2667000"/>
            <a:ext cx="663575" cy="4127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3</a:t>
            </a:r>
          </a:p>
        </p:txBody>
      </p:sp>
      <p:grpSp>
        <p:nvGrpSpPr>
          <p:cNvPr id="3" name="Group 31"/>
          <p:cNvGrpSpPr>
            <a:grpSpLocks/>
          </p:cNvGrpSpPr>
          <p:nvPr/>
        </p:nvGrpSpPr>
        <p:grpSpPr bwMode="auto">
          <a:xfrm>
            <a:off x="1066800" y="1905000"/>
            <a:ext cx="1524000" cy="3643313"/>
            <a:chOff x="672" y="1200"/>
            <a:chExt cx="960" cy="2295"/>
          </a:xfrm>
        </p:grpSpPr>
        <p:sp>
          <p:nvSpPr>
            <p:cNvPr id="40979" name="Line 32"/>
            <p:cNvSpPr>
              <a:spLocks noChangeShapeType="1"/>
            </p:cNvSpPr>
            <p:nvPr/>
          </p:nvSpPr>
          <p:spPr bwMode="auto">
            <a:xfrm>
              <a:off x="1152" y="1200"/>
              <a:ext cx="0" cy="1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33"/>
            <p:cNvSpPr>
              <a:spLocks noChangeShapeType="1"/>
            </p:cNvSpPr>
            <p:nvPr/>
          </p:nvSpPr>
          <p:spPr bwMode="auto">
            <a:xfrm flipH="1">
              <a:off x="816" y="2784"/>
              <a:ext cx="384"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34"/>
            <p:cNvSpPr>
              <a:spLocks noChangeShapeType="1"/>
            </p:cNvSpPr>
            <p:nvPr/>
          </p:nvSpPr>
          <p:spPr bwMode="auto">
            <a:xfrm>
              <a:off x="1200" y="2784"/>
              <a:ext cx="432"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2" name="Text Box 35"/>
            <p:cNvSpPr txBox="1">
              <a:spLocks noChangeArrowheads="1"/>
            </p:cNvSpPr>
            <p:nvPr/>
          </p:nvSpPr>
          <p:spPr bwMode="auto">
            <a:xfrm>
              <a:off x="672" y="3168"/>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1</a:t>
              </a:r>
            </a:p>
          </p:txBody>
        </p:sp>
      </p:grpSp>
      <p:grpSp>
        <p:nvGrpSpPr>
          <p:cNvPr id="4" name="Group 36"/>
          <p:cNvGrpSpPr>
            <a:grpSpLocks/>
          </p:cNvGrpSpPr>
          <p:nvPr/>
        </p:nvGrpSpPr>
        <p:grpSpPr bwMode="auto">
          <a:xfrm>
            <a:off x="1828800" y="2590800"/>
            <a:ext cx="1428750" cy="3414713"/>
            <a:chOff x="1152" y="1632"/>
            <a:chExt cx="900" cy="2151"/>
          </a:xfrm>
        </p:grpSpPr>
        <p:sp>
          <p:nvSpPr>
            <p:cNvPr id="40974" name="Line 37"/>
            <p:cNvSpPr>
              <a:spLocks noChangeShapeType="1"/>
            </p:cNvSpPr>
            <p:nvPr/>
          </p:nvSpPr>
          <p:spPr bwMode="auto">
            <a:xfrm>
              <a:off x="1152" y="1632"/>
              <a:ext cx="7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5" name="Text Box 38"/>
            <p:cNvSpPr txBox="1">
              <a:spLocks noChangeArrowheads="1"/>
            </p:cNvSpPr>
            <p:nvPr/>
          </p:nvSpPr>
          <p:spPr bwMode="auto">
            <a:xfrm>
              <a:off x="1152" y="3456"/>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2</a:t>
              </a:r>
            </a:p>
          </p:txBody>
        </p:sp>
        <p:sp>
          <p:nvSpPr>
            <p:cNvPr id="40976" name="Line 39"/>
            <p:cNvSpPr>
              <a:spLocks noChangeShapeType="1"/>
            </p:cNvSpPr>
            <p:nvPr/>
          </p:nvSpPr>
          <p:spPr bwMode="auto">
            <a:xfrm flipH="1">
              <a:off x="1248" y="3168"/>
              <a:ext cx="336"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7" name="Line 40"/>
            <p:cNvSpPr>
              <a:spLocks noChangeShapeType="1"/>
            </p:cNvSpPr>
            <p:nvPr/>
          </p:nvSpPr>
          <p:spPr bwMode="auto">
            <a:xfrm>
              <a:off x="1584" y="3168"/>
              <a:ext cx="384"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8" name="Text Box 41"/>
            <p:cNvSpPr txBox="1">
              <a:spLocks noChangeArrowheads="1"/>
            </p:cNvSpPr>
            <p:nvPr/>
          </p:nvSpPr>
          <p:spPr bwMode="auto">
            <a:xfrm>
              <a:off x="1824" y="3456"/>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3</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US" dirty="0" err="1" smtClean="0">
                <a:solidFill>
                  <a:srgbClr val="FF0000"/>
                </a:solidFill>
              </a:rPr>
              <a:t>kd-fa</a:t>
            </a:r>
            <a:r>
              <a:rPr lang="en-US" dirty="0" smtClean="0">
                <a:solidFill>
                  <a:srgbClr val="FF0000"/>
                </a:solidFill>
              </a:rPr>
              <a:t> </a:t>
            </a:r>
            <a:r>
              <a:rPr lang="en-US" dirty="0" err="1" smtClean="0">
                <a:solidFill>
                  <a:srgbClr val="FF0000"/>
                </a:solidFill>
              </a:rPr>
              <a:t>bej</a:t>
            </a:r>
            <a:r>
              <a:rPr lang="hu-HU" dirty="0" err="1" smtClean="0">
                <a:solidFill>
                  <a:srgbClr val="FF0000"/>
                </a:solidFill>
              </a:rPr>
              <a:t>árása</a:t>
            </a:r>
            <a:endParaRPr lang="hu-HU" dirty="0">
              <a:solidFill>
                <a:srgbClr val="FF0000"/>
              </a:solidFill>
            </a:endParaRPr>
          </a:p>
        </p:txBody>
      </p:sp>
      <p:sp>
        <p:nvSpPr>
          <p:cNvPr id="41987" name="Téglalap 2"/>
          <p:cNvSpPr>
            <a:spLocks noChangeArrowheads="1"/>
          </p:cNvSpPr>
          <p:nvPr/>
        </p:nvSpPr>
        <p:spPr bwMode="auto">
          <a:xfrm>
            <a:off x="971550" y="1916113"/>
            <a:ext cx="2520950" cy="18732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cxnSp>
        <p:nvCxnSpPr>
          <p:cNvPr id="5" name="Egyenes összekötő 4"/>
          <p:cNvCxnSpPr>
            <a:cxnSpLocks noChangeShapeType="1"/>
          </p:cNvCxnSpPr>
          <p:nvPr/>
        </p:nvCxnSpPr>
        <p:spPr bwMode="auto">
          <a:xfrm>
            <a:off x="2268538" y="1557338"/>
            <a:ext cx="0" cy="25923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1989" name="Egyenes összekötő nyíllal 7"/>
          <p:cNvCxnSpPr>
            <a:cxnSpLocks noChangeShapeType="1"/>
          </p:cNvCxnSpPr>
          <p:nvPr/>
        </p:nvCxnSpPr>
        <p:spPr bwMode="auto">
          <a:xfrm flipV="1">
            <a:off x="611188" y="2565400"/>
            <a:ext cx="3313112" cy="647700"/>
          </a:xfrm>
          <a:prstGeom prst="straightConnector1">
            <a:avLst/>
          </a:prstGeom>
          <a:noFill/>
          <a:ln w="57150" algn="ctr">
            <a:solidFill>
              <a:srgbClr val="FF0000"/>
            </a:solidFill>
            <a:round/>
            <a:headEnd/>
            <a:tailEnd type="stealth" w="lg" len="lg"/>
          </a:ln>
          <a:extLst>
            <a:ext uri="{909E8E84-426E-40DD-AFC4-6F175D3DCCD1}">
              <a14:hiddenFill xmlns:a14="http://schemas.microsoft.com/office/drawing/2010/main">
                <a:noFill/>
              </a14:hiddenFill>
            </a:ext>
          </a:extLst>
        </p:spPr>
      </p:cxnSp>
      <p:sp>
        <p:nvSpPr>
          <p:cNvPr id="41990" name="Ellipszis 8"/>
          <p:cNvSpPr>
            <a:spLocks noChangeArrowheads="1"/>
          </p:cNvSpPr>
          <p:nvPr/>
        </p:nvSpPr>
        <p:spPr bwMode="auto">
          <a:xfrm>
            <a:off x="395288" y="3141663"/>
            <a:ext cx="215900" cy="215900"/>
          </a:xfrm>
          <a:prstGeom prst="ellipse">
            <a:avLst/>
          </a:prstGeom>
          <a:solidFill>
            <a:srgbClr val="FF0000"/>
          </a:solidFill>
          <a:ln w="5715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10" name="Szövegdoboz 9"/>
          <p:cNvSpPr txBox="1">
            <a:spLocks noChangeArrowheads="1"/>
          </p:cNvSpPr>
          <p:nvPr/>
        </p:nvSpPr>
        <p:spPr bwMode="auto">
          <a:xfrm>
            <a:off x="1042988" y="2060575"/>
            <a:ext cx="881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közeli</a:t>
            </a:r>
          </a:p>
        </p:txBody>
      </p:sp>
      <p:sp>
        <p:nvSpPr>
          <p:cNvPr id="11" name="Szövegdoboz 10"/>
          <p:cNvSpPr txBox="1">
            <a:spLocks noChangeArrowheads="1"/>
          </p:cNvSpPr>
          <p:nvPr/>
        </p:nvSpPr>
        <p:spPr bwMode="auto">
          <a:xfrm>
            <a:off x="2339975" y="206057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t</a:t>
            </a:r>
            <a:r>
              <a:rPr lang="hu-HU" altLang="en-US">
                <a:latin typeface="+mn-lt"/>
              </a:rPr>
              <a:t>ávoli</a:t>
            </a:r>
            <a:r>
              <a:rPr lang="en-US" altLang="en-US">
                <a:latin typeface="+mn-lt"/>
              </a:rPr>
              <a:t> 1</a:t>
            </a:r>
            <a:endParaRPr lang="hu-HU" altLang="en-US">
              <a:latin typeface="+mn-lt"/>
            </a:endParaRPr>
          </a:p>
        </p:txBody>
      </p:sp>
      <p:sp>
        <p:nvSpPr>
          <p:cNvPr id="41993" name="Szövegdoboz 11"/>
          <p:cNvSpPr txBox="1">
            <a:spLocks noChangeArrowheads="1"/>
          </p:cNvSpPr>
          <p:nvPr/>
        </p:nvSpPr>
        <p:spPr bwMode="auto">
          <a:xfrm>
            <a:off x="3883025" y="1844675"/>
            <a:ext cx="4708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w</a:t>
            </a:r>
            <a:r>
              <a:rPr lang="hu-HU" altLang="en-US">
                <a:latin typeface="+mn-lt"/>
              </a:rPr>
              <a:t>hile (stack nem üres) </a:t>
            </a:r>
            <a:r>
              <a:rPr lang="en-US" altLang="en-US">
                <a:latin typeface="+mn-lt"/>
              </a:rPr>
              <a:t>{</a:t>
            </a:r>
          </a:p>
          <a:p>
            <a:r>
              <a:rPr lang="en-US" altLang="en-US">
                <a:latin typeface="+mn-lt"/>
              </a:rPr>
              <a:t>     </a:t>
            </a:r>
            <a:r>
              <a:rPr lang="hu-HU" altLang="en-US">
                <a:latin typeface="+mn-lt"/>
              </a:rPr>
              <a:t>P</a:t>
            </a:r>
            <a:r>
              <a:rPr lang="en-US" altLang="en-US">
                <a:latin typeface="+mn-lt"/>
              </a:rPr>
              <a:t>op</a:t>
            </a:r>
            <a:r>
              <a:rPr lang="hu-HU" altLang="en-US">
                <a:latin typeface="+mn-lt"/>
              </a:rPr>
              <a:t>(AABB)</a:t>
            </a:r>
            <a:endParaRPr lang="en-US" altLang="en-US">
              <a:latin typeface="+mn-lt"/>
            </a:endParaRPr>
          </a:p>
          <a:p>
            <a:r>
              <a:rPr lang="en-US" altLang="en-US">
                <a:latin typeface="+mn-lt"/>
              </a:rPr>
              <a:t>     while (n</a:t>
            </a:r>
            <a:r>
              <a:rPr lang="hu-HU" altLang="en-US">
                <a:latin typeface="+mn-lt"/>
              </a:rPr>
              <a:t>em levél</a:t>
            </a:r>
            <a:r>
              <a:rPr lang="en-US" altLang="en-US">
                <a:latin typeface="+mn-lt"/>
              </a:rPr>
              <a:t>) {</a:t>
            </a:r>
          </a:p>
          <a:p>
            <a:r>
              <a:rPr lang="en-US" altLang="en-US">
                <a:latin typeface="+mn-lt"/>
              </a:rPr>
              <a:t>	Ha van </a:t>
            </a:r>
            <a:r>
              <a:rPr lang="hu-HU" altLang="en-US">
                <a:latin typeface="+mn-lt"/>
              </a:rPr>
              <a:t>AABB-nek </a:t>
            </a:r>
            <a:r>
              <a:rPr lang="en-US" altLang="en-US">
                <a:latin typeface="+mn-lt"/>
              </a:rPr>
              <a:t>t</a:t>
            </a:r>
            <a:r>
              <a:rPr lang="hu-HU" altLang="en-US">
                <a:latin typeface="+mn-lt"/>
              </a:rPr>
              <a:t>ávoli </a:t>
            </a:r>
          </a:p>
          <a:p>
            <a:r>
              <a:rPr lang="hu-HU" altLang="en-US">
                <a:latin typeface="+mn-lt"/>
              </a:rPr>
              <a:t>	       Push(távoli)</a:t>
            </a:r>
          </a:p>
          <a:p>
            <a:r>
              <a:rPr lang="hu-HU" altLang="en-US">
                <a:latin typeface="+mn-lt"/>
              </a:rPr>
              <a:t>	AABB </a:t>
            </a:r>
            <a:r>
              <a:rPr lang="en-US" altLang="en-US">
                <a:latin typeface="+mn-lt"/>
              </a:rPr>
              <a:t>= k</a:t>
            </a:r>
            <a:r>
              <a:rPr lang="hu-HU" altLang="en-US">
                <a:latin typeface="+mn-lt"/>
              </a:rPr>
              <a:t>özeli</a:t>
            </a:r>
          </a:p>
          <a:p>
            <a:r>
              <a:rPr lang="hu-HU" altLang="en-US">
                <a:latin typeface="+mn-lt"/>
              </a:rPr>
              <a:t>      </a:t>
            </a:r>
            <a:r>
              <a:rPr lang="en-US" altLang="en-US">
                <a:latin typeface="+mn-lt"/>
              </a:rPr>
              <a:t>}</a:t>
            </a:r>
          </a:p>
          <a:p>
            <a:r>
              <a:rPr lang="en-US" altLang="en-US">
                <a:latin typeface="+mn-lt"/>
              </a:rPr>
              <a:t>      Regisztr</a:t>
            </a:r>
            <a:r>
              <a:rPr lang="hu-HU" altLang="en-US">
                <a:latin typeface="+mn-lt"/>
              </a:rPr>
              <a:t>ált objektumok metszése</a:t>
            </a:r>
          </a:p>
          <a:p>
            <a:r>
              <a:rPr lang="hu-HU" altLang="en-US">
                <a:latin typeface="+mn-lt"/>
              </a:rPr>
              <a:t>      Ha van metszéspont return</a:t>
            </a:r>
          </a:p>
          <a:p>
            <a:r>
              <a:rPr lang="en-US" altLang="en-US">
                <a:latin typeface="+mn-lt"/>
              </a:rPr>
              <a:t>}</a:t>
            </a:r>
          </a:p>
          <a:p>
            <a:endParaRPr lang="hu-HU" altLang="en-US">
              <a:latin typeface="+mn-lt"/>
            </a:endParaRPr>
          </a:p>
        </p:txBody>
      </p:sp>
      <p:cxnSp>
        <p:nvCxnSpPr>
          <p:cNvPr id="17" name="Egyenes összekötő 16"/>
          <p:cNvCxnSpPr>
            <a:cxnSpLocks noChangeShapeType="1"/>
          </p:cNvCxnSpPr>
          <p:nvPr/>
        </p:nvCxnSpPr>
        <p:spPr bwMode="auto">
          <a:xfrm flipH="1">
            <a:off x="971550" y="2997200"/>
            <a:ext cx="129698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2" name="Szövegdoboz 21"/>
          <p:cNvSpPr txBox="1">
            <a:spLocks noChangeArrowheads="1"/>
          </p:cNvSpPr>
          <p:nvPr/>
        </p:nvSpPr>
        <p:spPr bwMode="auto">
          <a:xfrm>
            <a:off x="1116013" y="3068638"/>
            <a:ext cx="881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közeli</a:t>
            </a:r>
          </a:p>
        </p:txBody>
      </p:sp>
      <p:sp>
        <p:nvSpPr>
          <p:cNvPr id="23" name="Szövegdoboz 22"/>
          <p:cNvSpPr txBox="1">
            <a:spLocks noChangeArrowheads="1"/>
          </p:cNvSpPr>
          <p:nvPr/>
        </p:nvSpPr>
        <p:spPr bwMode="auto">
          <a:xfrm>
            <a:off x="1042988" y="206057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a:t>
            </a:r>
            <a:r>
              <a:rPr lang="en-US" altLang="en-US">
                <a:latin typeface="+mn-lt"/>
              </a:rPr>
              <a:t> 2</a:t>
            </a:r>
            <a:endParaRPr lang="hu-HU" altLang="en-US">
              <a:latin typeface="+mn-lt"/>
            </a:endParaRPr>
          </a:p>
        </p:txBody>
      </p:sp>
      <p:sp>
        <p:nvSpPr>
          <p:cNvPr id="41997" name="Téglalap 24"/>
          <p:cNvSpPr>
            <a:spLocks noChangeArrowheads="1"/>
          </p:cNvSpPr>
          <p:nvPr/>
        </p:nvSpPr>
        <p:spPr bwMode="auto">
          <a:xfrm>
            <a:off x="1116013" y="5013325"/>
            <a:ext cx="2519362" cy="12954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26" name="Szövegdoboz 25"/>
          <p:cNvSpPr txBox="1">
            <a:spLocks noChangeArrowheads="1"/>
          </p:cNvSpPr>
          <p:nvPr/>
        </p:nvSpPr>
        <p:spPr bwMode="auto">
          <a:xfrm>
            <a:off x="1258888" y="5013325"/>
            <a:ext cx="2105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Befoglal</a:t>
            </a:r>
            <a:r>
              <a:rPr lang="hu-HU" altLang="en-US">
                <a:latin typeface="+mn-lt"/>
              </a:rPr>
              <a:t>ó AABB</a:t>
            </a:r>
          </a:p>
        </p:txBody>
      </p:sp>
      <p:sp>
        <p:nvSpPr>
          <p:cNvPr id="27" name="Szövegdoboz 26"/>
          <p:cNvSpPr txBox="1">
            <a:spLocks noChangeArrowheads="1"/>
          </p:cNvSpPr>
          <p:nvPr/>
        </p:nvSpPr>
        <p:spPr bwMode="auto">
          <a:xfrm>
            <a:off x="1258888" y="501332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 1</a:t>
            </a:r>
          </a:p>
        </p:txBody>
      </p:sp>
      <p:sp>
        <p:nvSpPr>
          <p:cNvPr id="28" name="Szövegdoboz 27"/>
          <p:cNvSpPr txBox="1">
            <a:spLocks noChangeArrowheads="1"/>
          </p:cNvSpPr>
          <p:nvPr/>
        </p:nvSpPr>
        <p:spPr bwMode="auto">
          <a:xfrm>
            <a:off x="1258888" y="5373688"/>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 1</a:t>
            </a:r>
          </a:p>
        </p:txBody>
      </p:sp>
      <p:sp>
        <p:nvSpPr>
          <p:cNvPr id="29" name="Szövegdoboz 28"/>
          <p:cNvSpPr txBox="1">
            <a:spLocks noChangeArrowheads="1"/>
          </p:cNvSpPr>
          <p:nvPr/>
        </p:nvSpPr>
        <p:spPr bwMode="auto">
          <a:xfrm>
            <a:off x="1258888" y="501332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 2</a:t>
            </a:r>
          </a:p>
        </p:txBody>
      </p:sp>
      <p:cxnSp>
        <p:nvCxnSpPr>
          <p:cNvPr id="42002" name="Egyenes összekötő 17"/>
          <p:cNvCxnSpPr>
            <a:cxnSpLocks noChangeShapeType="1"/>
          </p:cNvCxnSpPr>
          <p:nvPr/>
        </p:nvCxnSpPr>
        <p:spPr bwMode="auto">
          <a:xfrm>
            <a:off x="2268538" y="1557338"/>
            <a:ext cx="0" cy="2592387"/>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0195" name="Egyenes összekötő 18"/>
          <p:cNvCxnSpPr>
            <a:cxnSpLocks noChangeShapeType="1"/>
          </p:cNvCxnSpPr>
          <p:nvPr/>
        </p:nvCxnSpPr>
        <p:spPr bwMode="auto">
          <a:xfrm flipH="1">
            <a:off x="971550" y="2997200"/>
            <a:ext cx="1296988" cy="0"/>
          </a:xfrm>
          <a:prstGeom prst="line">
            <a:avLst/>
          </a:prstGeom>
          <a:noFill/>
          <a:ln w="12700" algn="ctr">
            <a:solidFill>
              <a:schemeClr val="tx1"/>
            </a:solidFill>
            <a:prstDash val="sysDot"/>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50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22" grpId="0"/>
      <p:bldP spid="23" grpId="0"/>
      <p:bldP spid="26" grpId="0"/>
      <p:bldP spid="27" grpId="0"/>
      <p:bldP spid="27" grpId="1"/>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Oval 5"/>
          <p:cNvSpPr>
            <a:spLocks noChangeArrowheads="1"/>
          </p:cNvSpPr>
          <p:nvPr/>
        </p:nvSpPr>
        <p:spPr bwMode="auto">
          <a:xfrm>
            <a:off x="6553200" y="2971800"/>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3" name="Line 7"/>
          <p:cNvSpPr>
            <a:spLocks noChangeShapeType="1"/>
          </p:cNvSpPr>
          <p:nvPr/>
        </p:nvSpPr>
        <p:spPr bwMode="auto">
          <a:xfrm flipH="1">
            <a:off x="6096000" y="2514600"/>
            <a:ext cx="1676400" cy="1219200"/>
          </a:xfrm>
          <a:prstGeom prst="line">
            <a:avLst/>
          </a:prstGeom>
          <a:noFill/>
          <a:ln w="76200">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Oval 8"/>
          <p:cNvSpPr>
            <a:spLocks noChangeArrowheads="1"/>
          </p:cNvSpPr>
          <p:nvPr/>
        </p:nvSpPr>
        <p:spPr bwMode="auto">
          <a:xfrm>
            <a:off x="5410200" y="3733800"/>
            <a:ext cx="1160463"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5" name="Line 9"/>
          <p:cNvSpPr>
            <a:spLocks noChangeShapeType="1"/>
          </p:cNvSpPr>
          <p:nvPr/>
        </p:nvSpPr>
        <p:spPr bwMode="auto">
          <a:xfrm>
            <a:off x="5795963" y="3141663"/>
            <a:ext cx="242887" cy="55245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10"/>
          <p:cNvSpPr>
            <a:spLocks noChangeShapeType="1"/>
          </p:cNvSpPr>
          <p:nvPr/>
        </p:nvSpPr>
        <p:spPr bwMode="auto">
          <a:xfrm flipH="1" flipV="1">
            <a:off x="4114800" y="3276600"/>
            <a:ext cx="1970088" cy="439738"/>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11"/>
          <p:cNvSpPr>
            <a:spLocks noChangeShapeType="1"/>
          </p:cNvSpPr>
          <p:nvPr/>
        </p:nvSpPr>
        <p:spPr bwMode="auto">
          <a:xfrm>
            <a:off x="4587875" y="28130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2"/>
          <p:cNvSpPr>
            <a:spLocks noChangeShapeType="1"/>
          </p:cNvSpPr>
          <p:nvPr/>
        </p:nvSpPr>
        <p:spPr bwMode="auto">
          <a:xfrm>
            <a:off x="4491038" y="3533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Line 13"/>
          <p:cNvSpPr>
            <a:spLocks noChangeShapeType="1"/>
          </p:cNvSpPr>
          <p:nvPr/>
        </p:nvSpPr>
        <p:spPr bwMode="auto">
          <a:xfrm>
            <a:off x="4491038" y="32543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60" name="Text Box 14"/>
          <p:cNvSpPr txBox="1">
            <a:spLocks noChangeArrowheads="1"/>
          </p:cNvSpPr>
          <p:nvPr/>
        </p:nvSpPr>
        <p:spPr bwMode="auto">
          <a:xfrm>
            <a:off x="4191000" y="23622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pixel</a:t>
            </a:r>
          </a:p>
        </p:txBody>
      </p:sp>
      <p:graphicFrame>
        <p:nvGraphicFramePr>
          <p:cNvPr id="2051" name="Object 25"/>
          <p:cNvGraphicFramePr>
            <a:graphicFrameLocks noChangeAspect="1"/>
          </p:cNvGraphicFramePr>
          <p:nvPr/>
        </p:nvGraphicFramePr>
        <p:xfrm>
          <a:off x="7620000" y="1828800"/>
          <a:ext cx="733425" cy="1092200"/>
        </p:xfrm>
        <a:graphic>
          <a:graphicData uri="http://schemas.openxmlformats.org/presentationml/2006/ole">
            <mc:AlternateContent xmlns:mc="http://schemas.openxmlformats.org/markup-compatibility/2006">
              <mc:Choice xmlns:v="urn:schemas-microsoft-com:vml" Requires="v">
                <p:oleObj spid="_x0000_s2346" name="Klip" r:id="rId4" imgW="2478088" imgH="4460875" progId="">
                  <p:embed/>
                </p:oleObj>
              </mc:Choice>
              <mc:Fallback>
                <p:oleObj name="Klip" r:id="rId4" imgW="2478088" imgH="4460875"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8288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1" name="Rectangle 26"/>
          <p:cNvSpPr>
            <a:spLocks noChangeArrowheads="1"/>
          </p:cNvSpPr>
          <p:nvPr/>
        </p:nvSpPr>
        <p:spPr bwMode="auto">
          <a:xfrm>
            <a:off x="250825" y="4076700"/>
            <a:ext cx="78486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t>L</a:t>
            </a:r>
            <a:r>
              <a:rPr lang="hu-HU" altLang="en-US" sz="3200" baseline="-25000" dirty="0"/>
              <a:t> </a:t>
            </a:r>
            <a:r>
              <a:rPr lang="hu-HU" altLang="en-US" sz="3200" dirty="0"/>
              <a:t>(</a:t>
            </a:r>
            <a:r>
              <a:rPr lang="en-GB" altLang="en-US" sz="3200" b="1" dirty="0">
                <a:solidFill>
                  <a:schemeClr val="hlink"/>
                </a:solidFill>
              </a:rPr>
              <a:t>V</a:t>
            </a:r>
            <a:r>
              <a:rPr lang="hu-HU" altLang="en-US" sz="3200" dirty="0"/>
              <a:t>) </a:t>
            </a:r>
            <a:r>
              <a:rPr lang="hu-HU" altLang="en-US" sz="3200" dirty="0">
                <a:sym typeface="Symbol" pitchFamily="18" charset="2"/>
              </a:rPr>
              <a:t></a:t>
            </a:r>
            <a:r>
              <a:rPr lang="hu-HU" altLang="en-US" sz="3200" dirty="0"/>
              <a:t> </a:t>
            </a:r>
            <a:r>
              <a:rPr lang="hu-HU" altLang="en-US" sz="4800" dirty="0" err="1">
                <a:latin typeface="Symbol" pitchFamily="18" charset="2"/>
              </a:rPr>
              <a:t>S</a:t>
            </a:r>
            <a:r>
              <a:rPr lang="hu-HU" altLang="en-US" sz="3200" i="1" baseline="-25000" dirty="0" err="1"/>
              <a:t>l</a:t>
            </a:r>
            <a:r>
              <a:rPr lang="hu-HU" altLang="en-US" sz="4800" dirty="0">
                <a:latin typeface="Symbol" pitchFamily="18" charset="2"/>
              </a:rPr>
              <a:t> </a:t>
            </a:r>
            <a:r>
              <a:rPr lang="hu-HU" altLang="en-US" sz="3200" i="1" dirty="0" err="1"/>
              <a:t>L</a:t>
            </a:r>
            <a:r>
              <a:rPr lang="hu-HU" altLang="en-US" sz="3200" baseline="30000" dirty="0" err="1">
                <a:sym typeface="Symbol" pitchFamily="18" charset="2"/>
              </a:rPr>
              <a:t>in</a:t>
            </a:r>
            <a:r>
              <a:rPr lang="hu-HU" altLang="en-US" sz="3200" baseline="30000" dirty="0">
                <a:sym typeface="Symbol" pitchFamily="18" charset="2"/>
              </a:rPr>
              <a:t> </a:t>
            </a:r>
            <a:r>
              <a:rPr lang="en-GB" altLang="en-US" sz="3200" dirty="0" smtClean="0"/>
              <a:t>*{</a:t>
            </a:r>
            <a:r>
              <a:rPr lang="en-GB" altLang="en-US" sz="3200" i="1" dirty="0" err="1"/>
              <a:t>k</a:t>
            </a:r>
            <a:r>
              <a:rPr lang="en-GB" altLang="en-US" sz="3200" i="1" baseline="-25000" dirty="0" err="1"/>
              <a:t>d</a:t>
            </a:r>
            <a:r>
              <a:rPr lang="en-GB" altLang="en-US" sz="3200" i="1" baseline="-25000" dirty="0"/>
              <a:t> </a:t>
            </a:r>
            <a:r>
              <a:rPr lang="hu-HU" altLang="en-US" sz="3200" dirty="0">
                <a:sym typeface="Symbol" pitchFamily="18" charset="2"/>
              </a:rPr>
              <a:t></a:t>
            </a:r>
            <a:r>
              <a:rPr lang="hu-HU" altLang="en-US" sz="3200" dirty="0"/>
              <a:t>(</a:t>
            </a:r>
            <a:r>
              <a:rPr lang="en-GB" altLang="en-US" sz="3200" b="1" dirty="0">
                <a:solidFill>
                  <a:schemeClr val="accent2"/>
                </a:solidFill>
              </a:rPr>
              <a:t>L</a:t>
            </a:r>
            <a:r>
              <a:rPr lang="hu-HU" altLang="en-US" sz="3200" i="1" baseline="-25000" dirty="0">
                <a:solidFill>
                  <a:schemeClr val="accent2"/>
                </a:solidFill>
              </a:rPr>
              <a:t>l</a:t>
            </a:r>
            <a:r>
              <a:rPr lang="hu-HU" altLang="en-US" sz="3200" baseline="-25000" dirty="0">
                <a:sym typeface="Symbol" pitchFamily="18" charset="2"/>
              </a:rPr>
              <a:t> </a:t>
            </a:r>
            <a:r>
              <a:rPr lang="hu-HU" altLang="en-US" sz="3200" dirty="0">
                <a:sym typeface="Symbol" pitchFamily="18" charset="2"/>
              </a:rPr>
              <a:t></a:t>
            </a:r>
            <a:r>
              <a:rPr lang="hu-HU" altLang="en-US" sz="3200" b="1" dirty="0">
                <a:solidFill>
                  <a:srgbClr val="18E63A"/>
                </a:solidFill>
              </a:rPr>
              <a:t>N</a:t>
            </a:r>
            <a:r>
              <a:rPr lang="hu-HU" altLang="en-US" sz="3200" dirty="0"/>
              <a:t>)</a:t>
            </a:r>
            <a:r>
              <a:rPr lang="en-GB" altLang="en-US" sz="3200" baseline="30000" dirty="0"/>
              <a:t>+</a:t>
            </a:r>
            <a:r>
              <a:rPr lang="en-GB" altLang="en-US" sz="3200" dirty="0"/>
              <a:t>+</a:t>
            </a:r>
            <a:r>
              <a:rPr lang="en-GB" altLang="en-US" sz="3200" i="1" dirty="0" err="1"/>
              <a:t>k</a:t>
            </a:r>
            <a:r>
              <a:rPr lang="en-GB" altLang="en-US" sz="3200" i="1" baseline="-25000" dirty="0" err="1"/>
              <a:t>s</a:t>
            </a:r>
            <a:r>
              <a:rPr lang="en-GB" altLang="en-US" sz="3200" i="1" baseline="-25000" dirty="0"/>
              <a:t> </a:t>
            </a:r>
            <a:r>
              <a:rPr lang="hu-HU" altLang="en-US" sz="3200" dirty="0">
                <a:sym typeface="Symbol" pitchFamily="18" charset="2"/>
              </a:rPr>
              <a:t></a:t>
            </a:r>
            <a:r>
              <a:rPr lang="en-GB" altLang="en-US" sz="3200" dirty="0"/>
              <a:t>(</a:t>
            </a:r>
            <a:r>
              <a:rPr lang="hu-HU" altLang="en-US" sz="3200" dirty="0"/>
              <a:t>(</a:t>
            </a:r>
            <a:r>
              <a:rPr lang="en-GB" altLang="en-US" sz="3200" b="1" dirty="0">
                <a:solidFill>
                  <a:schemeClr val="tx2"/>
                </a:solidFill>
              </a:rPr>
              <a:t>H</a:t>
            </a:r>
            <a:r>
              <a:rPr lang="hu-HU" altLang="en-US" sz="3200" i="1" baseline="-25000" dirty="0">
                <a:solidFill>
                  <a:schemeClr val="tx2"/>
                </a:solidFill>
              </a:rPr>
              <a:t>l</a:t>
            </a:r>
            <a:r>
              <a:rPr lang="hu-HU" altLang="en-US" sz="3200" dirty="0">
                <a:sym typeface="Symbol" pitchFamily="18" charset="2"/>
              </a:rPr>
              <a:t></a:t>
            </a:r>
            <a:r>
              <a:rPr lang="hu-HU" altLang="en-US" sz="3200" b="1" dirty="0">
                <a:solidFill>
                  <a:srgbClr val="18E63A"/>
                </a:solidFill>
              </a:rPr>
              <a:t>N</a:t>
            </a:r>
            <a:r>
              <a:rPr lang="hu-HU" altLang="en-US" sz="3200" dirty="0"/>
              <a:t>)</a:t>
            </a:r>
            <a:r>
              <a:rPr lang="en-GB" altLang="en-US" sz="3200" baseline="30000" dirty="0"/>
              <a:t>+</a:t>
            </a:r>
            <a:r>
              <a:rPr lang="hu-HU" altLang="en-US" sz="3200" dirty="0"/>
              <a:t>)</a:t>
            </a:r>
            <a:r>
              <a:rPr lang="en-GB" altLang="en-US" sz="3200" i="1" baseline="30000" dirty="0"/>
              <a:t>shine</a:t>
            </a:r>
            <a:r>
              <a:rPr lang="en-GB" altLang="en-US" sz="3200" dirty="0"/>
              <a:t>}</a:t>
            </a:r>
            <a:endParaRPr lang="hu-HU" altLang="en-US" sz="3200" dirty="0"/>
          </a:p>
        </p:txBody>
      </p:sp>
      <p:sp>
        <p:nvSpPr>
          <p:cNvPr id="2072" name="Rectangle 30"/>
          <p:cNvSpPr>
            <a:spLocks noChangeArrowheads="1"/>
          </p:cNvSpPr>
          <p:nvPr/>
        </p:nvSpPr>
        <p:spPr bwMode="auto">
          <a:xfrm>
            <a:off x="5580063" y="2684463"/>
            <a:ext cx="44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a:solidFill>
                  <a:schemeClr val="accent2"/>
                </a:solidFill>
              </a:rPr>
              <a:t>L</a:t>
            </a:r>
            <a:r>
              <a:rPr lang="hu-HU" altLang="en-US" i="1" baseline="-25000">
                <a:solidFill>
                  <a:schemeClr val="accent2"/>
                </a:solidFill>
              </a:rPr>
              <a:t>l</a:t>
            </a:r>
          </a:p>
        </p:txBody>
      </p:sp>
      <p:sp>
        <p:nvSpPr>
          <p:cNvPr id="2073" name="Rectangle 31"/>
          <p:cNvSpPr>
            <a:spLocks noChangeArrowheads="1"/>
          </p:cNvSpPr>
          <p:nvPr/>
        </p:nvSpPr>
        <p:spPr bwMode="auto">
          <a:xfrm>
            <a:off x="4716463"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a:solidFill>
                  <a:schemeClr val="hlink"/>
                </a:solidFill>
              </a:rPr>
              <a:t>V</a:t>
            </a:r>
            <a:endParaRPr lang="hu-HU" altLang="en-US" b="1">
              <a:solidFill>
                <a:schemeClr val="hlink"/>
              </a:solidFill>
            </a:endParaRPr>
          </a:p>
        </p:txBody>
      </p:sp>
      <p:sp>
        <p:nvSpPr>
          <p:cNvPr id="2074" name="Rectangle 32"/>
          <p:cNvSpPr>
            <a:spLocks noChangeArrowheads="1"/>
          </p:cNvSpPr>
          <p:nvPr/>
        </p:nvSpPr>
        <p:spPr bwMode="auto">
          <a:xfrm>
            <a:off x="6084888" y="29972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solidFill>
                  <a:srgbClr val="18E63A"/>
                </a:solidFill>
              </a:rPr>
              <a:t>N</a:t>
            </a:r>
          </a:p>
        </p:txBody>
      </p:sp>
      <p:sp>
        <p:nvSpPr>
          <p:cNvPr id="2075" name="Line 33"/>
          <p:cNvSpPr>
            <a:spLocks noChangeShapeType="1"/>
          </p:cNvSpPr>
          <p:nvPr/>
        </p:nvSpPr>
        <p:spPr bwMode="auto">
          <a:xfrm flipV="1">
            <a:off x="6084888" y="3068638"/>
            <a:ext cx="0" cy="6477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p:nvSpPr>
        <p:spPr bwMode="auto">
          <a:xfrm flipH="1" flipV="1">
            <a:off x="5508625" y="3284538"/>
            <a:ext cx="530225" cy="417512"/>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77" name="Rectangle 35"/>
          <p:cNvSpPr>
            <a:spLocks noChangeArrowheads="1"/>
          </p:cNvSpPr>
          <p:nvPr/>
        </p:nvSpPr>
        <p:spPr bwMode="auto">
          <a:xfrm>
            <a:off x="5030788" y="2997200"/>
            <a:ext cx="477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b="1" dirty="0">
                <a:solidFill>
                  <a:schemeClr val="tx2"/>
                </a:solidFill>
              </a:rPr>
              <a:t>H</a:t>
            </a:r>
            <a:r>
              <a:rPr lang="hu-HU" altLang="en-US" i="1" baseline="-25000" dirty="0">
                <a:solidFill>
                  <a:schemeClr val="tx2">
                    <a:lumMod val="50000"/>
                  </a:schemeClr>
                </a:solidFill>
              </a:rPr>
              <a:t>l</a:t>
            </a:r>
          </a:p>
        </p:txBody>
      </p:sp>
      <p:sp>
        <p:nvSpPr>
          <p:cNvPr id="2078" name="AutoShape 38"/>
          <p:cNvSpPr>
            <a:spLocks noChangeArrowheads="1"/>
          </p:cNvSpPr>
          <p:nvPr/>
        </p:nvSpPr>
        <p:spPr bwMode="auto">
          <a:xfrm>
            <a:off x="395288" y="2276475"/>
            <a:ext cx="2592387" cy="1152525"/>
          </a:xfrm>
          <a:prstGeom prst="wedgeRoundRectCallout">
            <a:avLst>
              <a:gd name="adj1" fmla="val 4440"/>
              <a:gd name="adj2" fmla="val 118319"/>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Csak </a:t>
            </a:r>
            <a:r>
              <a:rPr lang="en-GB" altLang="en-US" sz="2200">
                <a:latin typeface="+mn-lt"/>
              </a:rPr>
              <a:t>absztrakt </a:t>
            </a:r>
            <a:endParaRPr lang="hu-HU" altLang="en-US" sz="2200">
              <a:latin typeface="+mn-lt"/>
            </a:endParaRPr>
          </a:p>
          <a:p>
            <a:pPr algn="ctr"/>
            <a:r>
              <a:rPr lang="en-GB" altLang="en-US" sz="2200">
                <a:latin typeface="+mn-lt"/>
              </a:rPr>
              <a:t>f</a:t>
            </a:r>
            <a:r>
              <a:rPr lang="hu-HU" altLang="en-US" sz="2200">
                <a:latin typeface="+mn-lt"/>
              </a:rPr>
              <a:t>ényforrások</a:t>
            </a:r>
          </a:p>
          <a:p>
            <a:pPr algn="ctr"/>
            <a:r>
              <a:rPr lang="hu-HU" altLang="en-US" sz="2200">
                <a:latin typeface="+mn-lt"/>
              </a:rPr>
              <a:t>direkt megvilágítása</a:t>
            </a:r>
          </a:p>
        </p:txBody>
      </p:sp>
      <p:sp>
        <p:nvSpPr>
          <p:cNvPr id="2079" name="AutoShape 39"/>
          <p:cNvSpPr>
            <a:spLocks noChangeArrowheads="1"/>
          </p:cNvSpPr>
          <p:nvPr/>
        </p:nvSpPr>
        <p:spPr bwMode="auto">
          <a:xfrm>
            <a:off x="468313" y="5229225"/>
            <a:ext cx="7920037" cy="1368425"/>
          </a:xfrm>
          <a:prstGeom prst="wedgeRoundRectCallout">
            <a:avLst>
              <a:gd name="adj1" fmla="val -25312"/>
              <a:gd name="adj2" fmla="val -72700"/>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Absztrakt </a:t>
            </a:r>
            <a:r>
              <a:rPr lang="hu-HU" altLang="en-US" sz="2200">
                <a:latin typeface="+mn-lt"/>
              </a:rPr>
              <a:t>fényforrásokból származó megvilágítás.</a:t>
            </a:r>
          </a:p>
          <a:p>
            <a:pPr algn="ctr"/>
            <a:r>
              <a:rPr lang="hu-HU" altLang="en-US" sz="2200">
                <a:latin typeface="+mn-lt"/>
              </a:rPr>
              <a:t>(</a:t>
            </a:r>
            <a:r>
              <a:rPr lang="hu-HU" altLang="en-US" sz="2200" i="1">
                <a:latin typeface="+mn-lt"/>
              </a:rPr>
              <a:t>Irány</a:t>
            </a:r>
            <a:r>
              <a:rPr lang="en-GB" altLang="en-US" sz="2200" i="1">
                <a:latin typeface="+mn-lt"/>
              </a:rPr>
              <a:t>forr</a:t>
            </a:r>
            <a:r>
              <a:rPr lang="hu-HU" altLang="en-US" sz="2200" i="1">
                <a:latin typeface="+mn-lt"/>
              </a:rPr>
              <a:t>ás = konstans</a:t>
            </a:r>
            <a:r>
              <a:rPr lang="en-GB" altLang="en-US" sz="2200" i="1">
                <a:latin typeface="+mn-lt"/>
              </a:rPr>
              <a:t>;  </a:t>
            </a:r>
            <a:r>
              <a:rPr lang="hu-HU" altLang="en-US" sz="2200" i="1">
                <a:latin typeface="+mn-lt"/>
              </a:rPr>
              <a:t>Pontforrás = távolság négyzetével csökken</a:t>
            </a:r>
          </a:p>
          <a:p>
            <a:pPr algn="ctr"/>
            <a:r>
              <a:rPr lang="hu-HU" altLang="en-US" sz="2200" i="1">
                <a:latin typeface="+mn-lt"/>
              </a:rPr>
              <a:t>Ha takart, akkor zérus</a:t>
            </a:r>
            <a:r>
              <a:rPr lang="hu-HU" altLang="en-US" sz="2200">
                <a:latin typeface="+mn-lt"/>
              </a:rPr>
              <a:t>)</a:t>
            </a:r>
          </a:p>
        </p:txBody>
      </p:sp>
      <p:grpSp>
        <p:nvGrpSpPr>
          <p:cNvPr id="35" name="Csoportba foglalás 135"/>
          <p:cNvGrpSpPr>
            <a:grpSpLocks/>
          </p:cNvGrpSpPr>
          <p:nvPr/>
        </p:nvGrpSpPr>
        <p:grpSpPr bwMode="auto">
          <a:xfrm>
            <a:off x="3281362" y="2813050"/>
            <a:ext cx="833438" cy="820737"/>
            <a:chOff x="4933950" y="1860550"/>
            <a:chExt cx="833438" cy="820738"/>
          </a:xfrm>
        </p:grpSpPr>
        <p:sp>
          <p:nvSpPr>
            <p:cNvPr id="36"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9"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0"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6" name="Cím 1"/>
          <p:cNvSpPr>
            <a:spLocks noGrp="1"/>
          </p:cNvSpPr>
          <p:nvPr>
            <p:ph type="title"/>
          </p:nvPr>
        </p:nvSpPr>
        <p:spPr>
          <a:xfrm>
            <a:off x="457200" y="274638"/>
            <a:ext cx="8229600" cy="1143000"/>
          </a:xfrm>
        </p:spPr>
        <p:txBody>
          <a:bodyPr>
            <a:normAutofit fontScale="90000"/>
          </a:bodyPr>
          <a:lstStyle/>
          <a:p>
            <a:r>
              <a:rPr lang="hu-HU" dirty="0" smtClean="0">
                <a:solidFill>
                  <a:srgbClr val="FF0000"/>
                </a:solidFill>
              </a:rPr>
              <a:t>Lokális illumináció: rücskös felületek, absztrakt fényforrások</a:t>
            </a:r>
            <a:endParaRPr lang="en-US" dirty="0">
              <a:solidFill>
                <a:srgbClr val="FF0000"/>
              </a:solidFill>
            </a:endParaRPr>
          </a:p>
        </p:txBody>
      </p:sp>
      <p:graphicFrame>
        <p:nvGraphicFramePr>
          <p:cNvPr id="2" name="Objektum 1"/>
          <p:cNvGraphicFramePr>
            <a:graphicFrameLocks noChangeAspect="1"/>
          </p:cNvGraphicFramePr>
          <p:nvPr>
            <p:extLst>
              <p:ext uri="{D42A27DB-BD31-4B8C-83A1-F6EECF244321}">
                <p14:modId xmlns:p14="http://schemas.microsoft.com/office/powerpoint/2010/main" val="506087826"/>
              </p:ext>
            </p:extLst>
          </p:nvPr>
        </p:nvGraphicFramePr>
        <p:xfrm>
          <a:off x="4991100" y="1773238"/>
          <a:ext cx="733425" cy="1092200"/>
        </p:xfrm>
        <a:graphic>
          <a:graphicData uri="http://schemas.openxmlformats.org/presentationml/2006/ole">
            <mc:AlternateContent xmlns:mc="http://schemas.openxmlformats.org/markup-compatibility/2006">
              <mc:Choice xmlns:v="urn:schemas-microsoft-com:vml" Requires="v">
                <p:oleObj spid="_x0000_s2347" name="Klip" r:id="rId6" imgW="2478088" imgH="4460875" progId="">
                  <p:embed/>
                </p:oleObj>
              </mc:Choice>
              <mc:Fallback>
                <p:oleObj name="Klip" r:id="rId6" imgW="2478088" imgH="446087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1773238"/>
                        <a:ext cx="7334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églalap 33"/>
          <p:cNvSpPr/>
          <p:nvPr/>
        </p:nvSpPr>
        <p:spPr>
          <a:xfrm>
            <a:off x="2385410" y="4417948"/>
            <a:ext cx="250390" cy="523220"/>
          </a:xfrm>
          <a:prstGeom prst="rect">
            <a:avLst/>
          </a:prstGeom>
        </p:spPr>
        <p:txBody>
          <a:bodyPr wrap="none">
            <a:spAutoFit/>
          </a:bodyPr>
          <a:lstStyle/>
          <a:p>
            <a:r>
              <a:rPr lang="hu-HU" altLang="en-US" sz="2800" i="1" baseline="-25000" dirty="0"/>
              <a:t>l</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16632"/>
            <a:ext cx="8568952" cy="1143000"/>
          </a:xfrm>
        </p:spPr>
        <p:txBody>
          <a:bodyPr>
            <a:normAutofit/>
          </a:bodyPr>
          <a:lstStyle/>
          <a:p>
            <a:r>
              <a:rPr lang="hu-HU" dirty="0" smtClean="0">
                <a:solidFill>
                  <a:srgbClr val="FF0000"/>
                </a:solidFill>
              </a:rPr>
              <a:t>2. Házi </a:t>
            </a:r>
            <a:r>
              <a:rPr lang="hu-HU" dirty="0" smtClean="0">
                <a:solidFill>
                  <a:srgbClr val="FF0000"/>
                </a:solidFill>
              </a:rPr>
              <a:t>feladat</a:t>
            </a:r>
            <a:r>
              <a:rPr lang="en-US" dirty="0" smtClean="0">
                <a:solidFill>
                  <a:srgbClr val="FF0000"/>
                </a:solidFill>
              </a:rPr>
              <a:t>: </a:t>
            </a:r>
            <a:r>
              <a:rPr lang="en-US" dirty="0" err="1" smtClean="0">
                <a:solidFill>
                  <a:srgbClr val="FF0000"/>
                </a:solidFill>
              </a:rPr>
              <a:t>Kaleidoszk</a:t>
            </a:r>
            <a:r>
              <a:rPr lang="hu-HU" dirty="0" err="1" smtClean="0">
                <a:solidFill>
                  <a:srgbClr val="FF0000"/>
                </a:solidFill>
              </a:rPr>
              <a:t>óp</a:t>
            </a:r>
            <a:endParaRPr lang="en-US" dirty="0">
              <a:solidFill>
                <a:srgbClr val="FF0000"/>
              </a:solidFill>
            </a:endParaRPr>
          </a:p>
        </p:txBody>
      </p:sp>
      <p:sp>
        <p:nvSpPr>
          <p:cNvPr id="3" name="Tartalom helye 2"/>
          <p:cNvSpPr>
            <a:spLocks noGrp="1"/>
          </p:cNvSpPr>
          <p:nvPr>
            <p:ph idx="1"/>
          </p:nvPr>
        </p:nvSpPr>
        <p:spPr>
          <a:xfrm>
            <a:off x="107504" y="1196752"/>
            <a:ext cx="8928992" cy="3744416"/>
          </a:xfrm>
        </p:spPr>
        <p:txBody>
          <a:bodyPr>
            <a:normAutofit/>
          </a:bodyPr>
          <a:lstStyle/>
          <a:p>
            <a:pPr marL="0" indent="0">
              <a:buNone/>
            </a:pPr>
            <a:r>
              <a:rPr lang="hu-HU" sz="2200" dirty="0" smtClean="0"/>
              <a:t>Készítsen virtuális kaleidoszkópot. A tükörrendszer szabályos sokszög, amelynek az oldalszáma 3-ról indul és az </a:t>
            </a:r>
            <a:r>
              <a:rPr lang="en-US" sz="2200" dirty="0" smtClean="0"/>
              <a:t>‘a’ </a:t>
            </a:r>
            <a:r>
              <a:rPr lang="en-US" sz="2200" dirty="0" err="1" smtClean="0"/>
              <a:t>billenty</a:t>
            </a:r>
            <a:r>
              <a:rPr lang="hu-HU" sz="2200" dirty="0" err="1" smtClean="0"/>
              <a:t>űvel</a:t>
            </a:r>
            <a:r>
              <a:rPr lang="hu-HU" sz="2200" dirty="0" smtClean="0"/>
              <a:t> lehet inkrementálni. A tükör anyaga arany (</a:t>
            </a:r>
            <a:r>
              <a:rPr lang="en-US" sz="2200" dirty="0" smtClean="0"/>
              <a:t>‘</a:t>
            </a:r>
            <a:r>
              <a:rPr lang="hu-HU" sz="2200" dirty="0" smtClean="0"/>
              <a:t>g</a:t>
            </a:r>
            <a:r>
              <a:rPr lang="en-US" sz="2200" dirty="0" smtClean="0"/>
              <a:t>’</a:t>
            </a:r>
            <a:r>
              <a:rPr lang="hu-HU" sz="2200" dirty="0" smtClean="0"/>
              <a:t>) vagy ezüst (</a:t>
            </a:r>
            <a:r>
              <a:rPr lang="en-US" sz="2200" dirty="0" smtClean="0"/>
              <a:t>‘s’</a:t>
            </a:r>
            <a:r>
              <a:rPr lang="hu-HU" sz="2200" dirty="0" smtClean="0"/>
              <a:t>). A kaleidoszkóp végén legalább három, különböző anyagtulajdonságú ellipszoid található, amelyet </a:t>
            </a:r>
            <a:r>
              <a:rPr lang="hu-HU" sz="2200" dirty="0" err="1" smtClean="0"/>
              <a:t>ambiens</a:t>
            </a:r>
            <a:r>
              <a:rPr lang="hu-HU" sz="2200" dirty="0" smtClean="0"/>
              <a:t>+diffúz+</a:t>
            </a:r>
            <a:r>
              <a:rPr lang="hu-HU" sz="2200" dirty="0" err="1" smtClean="0"/>
              <a:t>Phong-Blinn</a:t>
            </a:r>
            <a:r>
              <a:rPr lang="hu-HU" sz="2200" dirty="0" smtClean="0"/>
              <a:t> </a:t>
            </a:r>
            <a:r>
              <a:rPr lang="hu-HU" sz="2200" dirty="0" err="1" smtClean="0"/>
              <a:t>spekuláris</a:t>
            </a:r>
            <a:r>
              <a:rPr lang="hu-HU" sz="2200" dirty="0" smtClean="0"/>
              <a:t> modell szerint veri vissza a fényt. Az ellipszoidokat véletlen erők érik (Brown mozgás) amit követve mozognak.</a:t>
            </a:r>
            <a:endParaRPr lang="en-US" sz="2200" dirty="0"/>
          </a:p>
        </p:txBody>
      </p:sp>
      <p:sp>
        <p:nvSpPr>
          <p:cNvPr id="4" name="Szövegdoboz 3"/>
          <p:cNvSpPr txBox="1"/>
          <p:nvPr/>
        </p:nvSpPr>
        <p:spPr>
          <a:xfrm>
            <a:off x="107504" y="4365104"/>
            <a:ext cx="5400600" cy="1323439"/>
          </a:xfrm>
          <a:prstGeom prst="rect">
            <a:avLst/>
          </a:prstGeom>
          <a:noFill/>
        </p:spPr>
        <p:txBody>
          <a:bodyPr wrap="square" rtlCol="0">
            <a:spAutoFit/>
          </a:bodyPr>
          <a:lstStyle/>
          <a:p>
            <a:r>
              <a:rPr lang="hu-HU" sz="2000" dirty="0" smtClean="0">
                <a:latin typeface="+mn-lt"/>
              </a:rPr>
              <a:t>A sima anyagok </a:t>
            </a:r>
            <a:r>
              <a:rPr lang="hu-HU" sz="2000" dirty="0">
                <a:latin typeface="+mn-lt"/>
              </a:rPr>
              <a:t>törésmutatója és </a:t>
            </a:r>
            <a:r>
              <a:rPr lang="hu-HU" sz="2000" dirty="0" smtClean="0">
                <a:latin typeface="+mn-lt"/>
              </a:rPr>
              <a:t>kioltási tényezője </a:t>
            </a:r>
            <a:r>
              <a:rPr lang="hu-HU" sz="2000" dirty="0">
                <a:latin typeface="+mn-lt"/>
              </a:rPr>
              <a:t>az R,G,B hullámhosszokon: </a:t>
            </a:r>
          </a:p>
          <a:p>
            <a:r>
              <a:rPr lang="hu-HU" sz="2000" dirty="0" smtClean="0">
                <a:latin typeface="+mn-lt"/>
              </a:rPr>
              <a:t>Arany (n/k): </a:t>
            </a:r>
            <a:r>
              <a:rPr lang="hu-HU" sz="2000" dirty="0">
                <a:latin typeface="+mn-lt"/>
              </a:rPr>
              <a:t>0.17/3.1, </a:t>
            </a:r>
            <a:r>
              <a:rPr lang="hu-HU" sz="2000" dirty="0" smtClean="0">
                <a:latin typeface="+mn-lt"/>
              </a:rPr>
              <a:t> 0.35/2.7</a:t>
            </a:r>
            <a:r>
              <a:rPr lang="hu-HU" sz="2000" dirty="0">
                <a:latin typeface="+mn-lt"/>
              </a:rPr>
              <a:t>, </a:t>
            </a:r>
            <a:r>
              <a:rPr lang="hu-HU" sz="2000" dirty="0" smtClean="0">
                <a:latin typeface="+mn-lt"/>
              </a:rPr>
              <a:t> 1.5/1.9</a:t>
            </a:r>
          </a:p>
          <a:p>
            <a:r>
              <a:rPr lang="pt-BR" sz="2000" dirty="0">
                <a:latin typeface="+mn-lt"/>
              </a:rPr>
              <a:t>Ezüst (n/k</a:t>
            </a:r>
            <a:r>
              <a:rPr lang="pt-BR" sz="2000" dirty="0" smtClean="0">
                <a:latin typeface="+mn-lt"/>
              </a:rPr>
              <a:t>)</a:t>
            </a:r>
            <a:r>
              <a:rPr lang="hu-HU" sz="2000" dirty="0" smtClean="0">
                <a:latin typeface="+mn-lt"/>
              </a:rPr>
              <a:t>  </a:t>
            </a:r>
            <a:r>
              <a:rPr lang="pt-BR" sz="2000" dirty="0" smtClean="0">
                <a:latin typeface="+mn-lt"/>
              </a:rPr>
              <a:t> 0.14/4.1</a:t>
            </a:r>
            <a:r>
              <a:rPr lang="pt-BR" sz="2000" dirty="0">
                <a:latin typeface="+mn-lt"/>
              </a:rPr>
              <a:t>, </a:t>
            </a:r>
            <a:r>
              <a:rPr lang="hu-HU" sz="2000" dirty="0" smtClean="0">
                <a:latin typeface="+mn-lt"/>
              </a:rPr>
              <a:t> </a:t>
            </a:r>
            <a:r>
              <a:rPr lang="pt-BR" sz="2000" dirty="0" smtClean="0">
                <a:latin typeface="+mn-lt"/>
              </a:rPr>
              <a:t>0.16/2.3</a:t>
            </a:r>
            <a:r>
              <a:rPr lang="pt-BR" sz="2000" dirty="0">
                <a:latin typeface="+mn-lt"/>
              </a:rPr>
              <a:t>, </a:t>
            </a:r>
            <a:r>
              <a:rPr lang="hu-HU" sz="2000" dirty="0" smtClean="0">
                <a:latin typeface="+mn-lt"/>
              </a:rPr>
              <a:t> </a:t>
            </a:r>
            <a:r>
              <a:rPr lang="pt-BR" sz="2000" dirty="0" smtClean="0">
                <a:latin typeface="+mn-lt"/>
              </a:rPr>
              <a:t>0.13/3.1</a:t>
            </a:r>
            <a:endParaRPr lang="hu-HU" sz="2000" dirty="0" smtClean="0">
              <a:latin typeface="+mn-lt"/>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419" y="3346801"/>
            <a:ext cx="3396221" cy="336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306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2441575" y="2601913"/>
            <a:ext cx="1555750" cy="84137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2" name="Oval 4"/>
          <p:cNvSpPr>
            <a:spLocks noChangeArrowheads="1"/>
          </p:cNvSpPr>
          <p:nvPr/>
        </p:nvSpPr>
        <p:spPr bwMode="auto">
          <a:xfrm>
            <a:off x="4745038" y="3827463"/>
            <a:ext cx="1260475" cy="808037"/>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graphicFrame>
        <p:nvGraphicFramePr>
          <p:cNvPr id="22533" name="Object 5"/>
          <p:cNvGraphicFramePr>
            <a:graphicFrameLocks noChangeAspect="1"/>
          </p:cNvGraphicFramePr>
          <p:nvPr>
            <p:extLst>
              <p:ext uri="{D42A27DB-BD31-4B8C-83A1-F6EECF244321}">
                <p14:modId xmlns:p14="http://schemas.microsoft.com/office/powerpoint/2010/main" val="1287465062"/>
              </p:ext>
            </p:extLst>
          </p:nvPr>
        </p:nvGraphicFramePr>
        <p:xfrm>
          <a:off x="2033588" y="4910931"/>
          <a:ext cx="671512" cy="1096963"/>
        </p:xfrm>
        <a:graphic>
          <a:graphicData uri="http://schemas.openxmlformats.org/presentationml/2006/ole">
            <mc:AlternateContent xmlns:mc="http://schemas.openxmlformats.org/markup-compatibility/2006">
              <mc:Choice xmlns:v="urn:schemas-microsoft-com:vml" Requires="v">
                <p:oleObj spid="_x0000_s9310" name="Klip" r:id="rId4" imgW="2478088" imgH="4460875" progId="MS_ClipArt_Gallery.2">
                  <p:embed/>
                </p:oleObj>
              </mc:Choice>
              <mc:Fallback>
                <p:oleObj name="Klip" r:id="rId4" imgW="2478088" imgH="44608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4910931"/>
                        <a:ext cx="671512"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Oval 6"/>
          <p:cNvSpPr>
            <a:spLocks noChangeArrowheads="1"/>
          </p:cNvSpPr>
          <p:nvPr/>
        </p:nvSpPr>
        <p:spPr bwMode="auto">
          <a:xfrm>
            <a:off x="3521075" y="4978400"/>
            <a:ext cx="1778000" cy="67310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5" name="Line 7"/>
          <p:cNvSpPr>
            <a:spLocks noChangeShapeType="1"/>
          </p:cNvSpPr>
          <p:nvPr/>
        </p:nvSpPr>
        <p:spPr bwMode="auto">
          <a:xfrm flipH="1">
            <a:off x="1050925" y="3467100"/>
            <a:ext cx="2038350" cy="495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8"/>
          <p:cNvSpPr>
            <a:spLocks noChangeShapeType="1"/>
          </p:cNvSpPr>
          <p:nvPr/>
        </p:nvSpPr>
        <p:spPr bwMode="auto">
          <a:xfrm>
            <a:off x="1663700" y="3290888"/>
            <a:ext cx="0" cy="1747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9"/>
          <p:cNvSpPr>
            <a:spLocks noChangeShapeType="1"/>
          </p:cNvSpPr>
          <p:nvPr/>
        </p:nvSpPr>
        <p:spPr bwMode="auto">
          <a:xfrm>
            <a:off x="1514475" y="3627438"/>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20"/>
          <p:cNvSpPr>
            <a:spLocks noChangeShapeType="1"/>
          </p:cNvSpPr>
          <p:nvPr/>
        </p:nvSpPr>
        <p:spPr bwMode="auto">
          <a:xfrm>
            <a:off x="1514475" y="4029075"/>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Text Box 21"/>
          <p:cNvSpPr txBox="1">
            <a:spLocks noChangeArrowheads="1"/>
          </p:cNvSpPr>
          <p:nvPr/>
        </p:nvSpPr>
        <p:spPr bwMode="auto">
          <a:xfrm>
            <a:off x="1146175" y="28194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pixel</a:t>
            </a:r>
          </a:p>
        </p:txBody>
      </p:sp>
      <p:sp>
        <p:nvSpPr>
          <p:cNvPr id="22541" name="Text Box 22"/>
          <p:cNvSpPr txBox="1">
            <a:spLocks noChangeArrowheads="1"/>
          </p:cNvSpPr>
          <p:nvPr/>
        </p:nvSpPr>
        <p:spPr bwMode="auto">
          <a:xfrm>
            <a:off x="4171673" y="2527012"/>
            <a:ext cx="21900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smtClean="0">
                <a:solidFill>
                  <a:srgbClr val="00B050"/>
                </a:solidFill>
                <a:latin typeface="Times New Roman" pitchFamily="18" charset="0"/>
              </a:rPr>
              <a:t>Local </a:t>
            </a:r>
          </a:p>
          <a:p>
            <a:pPr>
              <a:spcBef>
                <a:spcPct val="0"/>
              </a:spcBef>
              <a:buFontTx/>
              <a:buNone/>
            </a:pPr>
            <a:r>
              <a:rPr lang="en-US" altLang="en-US" dirty="0" smtClean="0">
                <a:solidFill>
                  <a:srgbClr val="00B050"/>
                </a:solidFill>
                <a:latin typeface="Times New Roman" pitchFamily="18" charset="0"/>
              </a:rPr>
              <a:t>illumination</a:t>
            </a:r>
            <a:endParaRPr lang="en-US" altLang="en-US" dirty="0">
              <a:solidFill>
                <a:srgbClr val="00B050"/>
              </a:solidFill>
              <a:latin typeface="Times New Roman" pitchFamily="18" charset="0"/>
            </a:endParaRPr>
          </a:p>
        </p:txBody>
      </p:sp>
      <p:sp>
        <p:nvSpPr>
          <p:cNvPr id="22543" name="Text Box 24"/>
          <p:cNvSpPr txBox="1">
            <a:spLocks noChangeArrowheads="1"/>
          </p:cNvSpPr>
          <p:nvPr/>
        </p:nvSpPr>
        <p:spPr bwMode="auto">
          <a:xfrm>
            <a:off x="6720524" y="2550220"/>
            <a:ext cx="21900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smtClean="0">
                <a:solidFill>
                  <a:srgbClr val="0000FF"/>
                </a:solidFill>
                <a:latin typeface="Times New Roman" pitchFamily="18" charset="0"/>
              </a:rPr>
              <a:t>Global </a:t>
            </a:r>
          </a:p>
          <a:p>
            <a:pPr>
              <a:spcBef>
                <a:spcPct val="0"/>
              </a:spcBef>
              <a:buFontTx/>
              <a:buNone/>
            </a:pPr>
            <a:r>
              <a:rPr lang="en-US" altLang="en-US" dirty="0" smtClean="0">
                <a:solidFill>
                  <a:srgbClr val="0000FF"/>
                </a:solidFill>
                <a:latin typeface="Times New Roman" pitchFamily="18" charset="0"/>
              </a:rPr>
              <a:t>illumination</a:t>
            </a:r>
            <a:endParaRPr lang="en-US" altLang="en-US" dirty="0">
              <a:solidFill>
                <a:srgbClr val="0000FF"/>
              </a:solidFill>
              <a:latin typeface="Times New Roman" pitchFamily="18" charset="0"/>
            </a:endParaRPr>
          </a:p>
        </p:txBody>
      </p:sp>
      <p:sp>
        <p:nvSpPr>
          <p:cNvPr id="22564" name="Line 26"/>
          <p:cNvSpPr>
            <a:spLocks noChangeShapeType="1"/>
          </p:cNvSpPr>
          <p:nvPr/>
        </p:nvSpPr>
        <p:spPr bwMode="auto">
          <a:xfrm flipV="1">
            <a:off x="2476500" y="3455987"/>
            <a:ext cx="685800" cy="1676400"/>
          </a:xfrm>
          <a:prstGeom prst="line">
            <a:avLst/>
          </a:prstGeom>
          <a:noFill/>
          <a:ln w="76200">
            <a:solidFill>
              <a:srgbClr val="01AF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2557" name="Group 29"/>
          <p:cNvGrpSpPr>
            <a:grpSpLocks/>
          </p:cNvGrpSpPr>
          <p:nvPr/>
        </p:nvGrpSpPr>
        <p:grpSpPr bwMode="auto">
          <a:xfrm>
            <a:off x="2716543" y="3465004"/>
            <a:ext cx="3276600" cy="1905000"/>
            <a:chOff x="2064" y="1536"/>
            <a:chExt cx="2064" cy="1200"/>
          </a:xfrm>
        </p:grpSpPr>
        <p:sp>
          <p:nvSpPr>
            <p:cNvPr id="22560" name="Line 31"/>
            <p:cNvSpPr>
              <a:spLocks noChangeShapeType="1"/>
            </p:cNvSpPr>
            <p:nvPr/>
          </p:nvSpPr>
          <p:spPr bwMode="auto">
            <a:xfrm flipH="1" flipV="1">
              <a:off x="2352" y="1536"/>
              <a:ext cx="1008" cy="48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32"/>
            <p:cNvSpPr>
              <a:spLocks noChangeShapeType="1"/>
            </p:cNvSpPr>
            <p:nvPr/>
          </p:nvSpPr>
          <p:spPr bwMode="auto">
            <a:xfrm flipV="1">
              <a:off x="2064" y="2016"/>
              <a:ext cx="1296" cy="72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33"/>
            <p:cNvSpPr>
              <a:spLocks noChangeShapeType="1"/>
            </p:cNvSpPr>
            <p:nvPr/>
          </p:nvSpPr>
          <p:spPr bwMode="auto">
            <a:xfrm flipV="1">
              <a:off x="3024" y="2064"/>
              <a:ext cx="336" cy="38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34"/>
            <p:cNvSpPr>
              <a:spLocks noChangeShapeType="1"/>
            </p:cNvSpPr>
            <p:nvPr/>
          </p:nvSpPr>
          <p:spPr bwMode="auto">
            <a:xfrm flipH="1">
              <a:off x="3360" y="1920"/>
              <a:ext cx="768" cy="14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550" name="Group 37"/>
          <p:cNvGrpSpPr>
            <a:grpSpLocks/>
          </p:cNvGrpSpPr>
          <p:nvPr/>
        </p:nvGrpSpPr>
        <p:grpSpPr bwMode="auto">
          <a:xfrm>
            <a:off x="2728913" y="3706812"/>
            <a:ext cx="1600200" cy="2819400"/>
            <a:chOff x="2112" y="1680"/>
            <a:chExt cx="1008" cy="1776"/>
          </a:xfrm>
        </p:grpSpPr>
        <p:sp>
          <p:nvSpPr>
            <p:cNvPr id="22552" name="Line 38"/>
            <p:cNvSpPr>
              <a:spLocks noChangeShapeType="1"/>
            </p:cNvSpPr>
            <p:nvPr/>
          </p:nvSpPr>
          <p:spPr bwMode="auto">
            <a:xfrm flipH="1" flipV="1">
              <a:off x="2400" y="1680"/>
              <a:ext cx="288" cy="912"/>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39"/>
            <p:cNvSpPr>
              <a:spLocks noChangeShapeType="1"/>
            </p:cNvSpPr>
            <p:nvPr/>
          </p:nvSpPr>
          <p:spPr bwMode="auto">
            <a:xfrm flipH="1" flipV="1">
              <a:off x="2448" y="1680"/>
              <a:ext cx="480" cy="76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40"/>
            <p:cNvSpPr>
              <a:spLocks noChangeShapeType="1"/>
            </p:cNvSpPr>
            <p:nvPr/>
          </p:nvSpPr>
          <p:spPr bwMode="auto">
            <a:xfrm flipH="1" flipV="1">
              <a:off x="2544" y="1728"/>
              <a:ext cx="576" cy="28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Line 41"/>
            <p:cNvSpPr>
              <a:spLocks noChangeShapeType="1"/>
            </p:cNvSpPr>
            <p:nvPr/>
          </p:nvSpPr>
          <p:spPr bwMode="auto">
            <a:xfrm flipV="1">
              <a:off x="2112" y="2640"/>
              <a:ext cx="528" cy="28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42"/>
            <p:cNvSpPr>
              <a:spLocks noChangeShapeType="1"/>
            </p:cNvSpPr>
            <p:nvPr/>
          </p:nvSpPr>
          <p:spPr bwMode="auto">
            <a:xfrm flipV="1">
              <a:off x="2208" y="2736"/>
              <a:ext cx="432" cy="72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Cím 1"/>
          <p:cNvSpPr>
            <a:spLocks noGrp="1"/>
          </p:cNvSpPr>
          <p:nvPr>
            <p:ph type="title"/>
          </p:nvPr>
        </p:nvSpPr>
        <p:spPr>
          <a:xfrm>
            <a:off x="0" y="274638"/>
            <a:ext cx="4138613" cy="1426170"/>
          </a:xfrm>
        </p:spPr>
        <p:txBody>
          <a:bodyPr>
            <a:noAutofit/>
          </a:bodyPr>
          <a:lstStyle/>
          <a:p>
            <a:r>
              <a:rPr lang="hu-HU" dirty="0" smtClean="0">
                <a:solidFill>
                  <a:srgbClr val="FF0000"/>
                </a:solidFill>
              </a:rPr>
              <a:t>Képszintézis</a:t>
            </a:r>
            <a:endParaRPr lang="en-US" dirty="0">
              <a:solidFill>
                <a:srgbClr val="FF0000"/>
              </a:solidFill>
            </a:endParaRPr>
          </a:p>
        </p:txBody>
      </p:sp>
      <p:grpSp>
        <p:nvGrpSpPr>
          <p:cNvPr id="49" name="Group 9"/>
          <p:cNvGrpSpPr>
            <a:grpSpLocks/>
          </p:cNvGrpSpPr>
          <p:nvPr/>
        </p:nvGrpSpPr>
        <p:grpSpPr bwMode="auto">
          <a:xfrm>
            <a:off x="123151" y="3522891"/>
            <a:ext cx="927774" cy="1012367"/>
            <a:chOff x="144" y="2184"/>
            <a:chExt cx="852" cy="984"/>
          </a:xfrm>
        </p:grpSpPr>
        <p:sp>
          <p:nvSpPr>
            <p:cNvPr id="5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6399" y="89092"/>
            <a:ext cx="2485281" cy="248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5211" y="80628"/>
            <a:ext cx="2485281" cy="248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enderingEquation"/>
          <p:cNvPicPr>
            <a:picLocks noChangeAspect="1" noChangeArrowheads="1"/>
          </p:cNvPicPr>
          <p:nvPr/>
        </p:nvPicPr>
        <p:blipFill>
          <a:blip r:embed="rId4">
            <a:clrChange>
              <a:clrFrom>
                <a:srgbClr val="0000FE"/>
              </a:clrFrom>
              <a:clrTo>
                <a:srgbClr val="0000FE">
                  <a:alpha val="0"/>
                </a:srgbClr>
              </a:clrTo>
            </a:clrChange>
            <a:extLst>
              <a:ext uri="{28A0092B-C50C-407E-A947-70E740481C1C}">
                <a14:useLocalDpi xmlns:a14="http://schemas.microsoft.com/office/drawing/2010/main" val="0"/>
              </a:ext>
            </a:extLst>
          </a:blip>
          <a:srcRect/>
          <a:stretch>
            <a:fillRect/>
          </a:stretch>
        </p:blipFill>
        <p:spPr bwMode="auto">
          <a:xfrm>
            <a:off x="2920206" y="2945705"/>
            <a:ext cx="6405562"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noChangeAspect="1"/>
          </p:cNvGraphicFramePr>
          <p:nvPr>
            <p:extLst>
              <p:ext uri="{D42A27DB-BD31-4B8C-83A1-F6EECF244321}">
                <p14:modId xmlns:p14="http://schemas.microsoft.com/office/powerpoint/2010/main" val="147690834"/>
              </p:ext>
            </p:extLst>
          </p:nvPr>
        </p:nvGraphicFramePr>
        <p:xfrm>
          <a:off x="6372225" y="3594646"/>
          <a:ext cx="777875" cy="936625"/>
        </p:xfrm>
        <a:graphic>
          <a:graphicData uri="http://schemas.openxmlformats.org/presentationml/2006/ole">
            <mc:AlternateContent xmlns:mc="http://schemas.openxmlformats.org/markup-compatibility/2006">
              <mc:Choice xmlns:v="urn:schemas-microsoft-com:vml" Requires="v">
                <p:oleObj spid="_x0000_s10334" name="Klip" r:id="rId5" imgW="2478240" imgH="4461120" progId="MS_ClipArt_Gallery.2">
                  <p:embed/>
                </p:oleObj>
              </mc:Choice>
              <mc:Fallback>
                <p:oleObj name="Klip" r:id="rId5" imgW="2478240" imgH="44611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594646"/>
                        <a:ext cx="77787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336292" y="1308991"/>
            <a:ext cx="7994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smtClean="0"/>
              <a:t>OutR</a:t>
            </a:r>
            <a:r>
              <a:rPr lang="hu-HU" altLang="en-US" sz="3200" dirty="0" smtClean="0"/>
              <a:t>ad </a:t>
            </a:r>
            <a:r>
              <a:rPr lang="hu-HU" altLang="en-US" sz="3200" dirty="0"/>
              <a:t>= </a:t>
            </a:r>
            <a:r>
              <a:rPr lang="en-US" altLang="en-US" sz="3200" dirty="0" err="1" smtClean="0"/>
              <a:t>DirectLight</a:t>
            </a:r>
            <a:r>
              <a:rPr lang="hu-HU" altLang="en-US" sz="3200" dirty="0" smtClean="0"/>
              <a:t> </a:t>
            </a:r>
            <a:r>
              <a:rPr lang="hu-HU" altLang="en-US" sz="3200" dirty="0"/>
              <a:t>+ </a:t>
            </a:r>
            <a:r>
              <a:rPr lang="hu-HU" altLang="en-US" sz="4000" dirty="0"/>
              <a:t> </a:t>
            </a:r>
            <a:r>
              <a:rPr lang="hu-HU" altLang="en-US" sz="4000" dirty="0" smtClean="0">
                <a:sym typeface="Symbol"/>
              </a:rPr>
              <a:t> </a:t>
            </a:r>
            <a:r>
              <a:rPr lang="en-US" altLang="en-US" sz="3200" dirty="0" err="1" smtClean="0"/>
              <a:t>InRad</a:t>
            </a:r>
            <a:r>
              <a:rPr lang="hu-HU" altLang="en-US" sz="3200" dirty="0" smtClean="0"/>
              <a:t> </a:t>
            </a:r>
            <a:r>
              <a:rPr lang="en-US" altLang="en-US" sz="3200" dirty="0"/>
              <a:t>* </a:t>
            </a:r>
            <a:r>
              <a:rPr lang="en-US" altLang="en-US" sz="3200" dirty="0" smtClean="0"/>
              <a:t>Reflection</a:t>
            </a:r>
            <a:endParaRPr lang="hu-HU" altLang="en-US" sz="3200" dirty="0"/>
          </a:p>
        </p:txBody>
      </p:sp>
      <p:sp>
        <p:nvSpPr>
          <p:cNvPr id="1029" name="Rectangle 5"/>
          <p:cNvSpPr>
            <a:spLocks noChangeArrowheads="1"/>
          </p:cNvSpPr>
          <p:nvPr/>
        </p:nvSpPr>
        <p:spPr bwMode="auto">
          <a:xfrm>
            <a:off x="5911525" y="5882234"/>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i="1" dirty="0" smtClean="0"/>
              <a:t>r</a:t>
            </a:r>
            <a:endParaRPr lang="hu-HU" altLang="en-US" sz="3200" b="1" i="1" dirty="0"/>
          </a:p>
        </p:txBody>
      </p:sp>
      <p:sp>
        <p:nvSpPr>
          <p:cNvPr id="1030" name="Rectangle 6"/>
          <p:cNvSpPr>
            <a:spLocks noChangeArrowheads="1"/>
          </p:cNvSpPr>
          <p:nvPr/>
        </p:nvSpPr>
        <p:spPr bwMode="auto">
          <a:xfrm>
            <a:off x="4915388" y="4458246"/>
            <a:ext cx="463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sym typeface="Symbol" pitchFamily="18" charset="2"/>
              </a:rPr>
              <a:t></a:t>
            </a:r>
          </a:p>
        </p:txBody>
      </p:sp>
      <p:sp>
        <p:nvSpPr>
          <p:cNvPr id="1031" name="Rectangle 7"/>
          <p:cNvSpPr>
            <a:spLocks noChangeArrowheads="1"/>
          </p:cNvSpPr>
          <p:nvPr/>
        </p:nvSpPr>
        <p:spPr bwMode="auto">
          <a:xfrm>
            <a:off x="7396163" y="5494090"/>
            <a:ext cx="598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sym typeface="Symbol" pitchFamily="18" charset="2"/>
              </a:rPr>
              <a:t></a:t>
            </a:r>
            <a:r>
              <a:rPr lang="hu-HU" altLang="en-US" sz="3200" dirty="0">
                <a:sym typeface="Symbol" pitchFamily="18" charset="2"/>
              </a:rPr>
              <a:t>’</a:t>
            </a:r>
          </a:p>
        </p:txBody>
      </p:sp>
      <p:sp>
        <p:nvSpPr>
          <p:cNvPr id="1037" name="Rectangle 13"/>
          <p:cNvSpPr>
            <a:spLocks noChangeArrowheads="1"/>
          </p:cNvSpPr>
          <p:nvPr/>
        </p:nvSpPr>
        <p:spPr bwMode="auto">
          <a:xfrm>
            <a:off x="7446963" y="4747965"/>
            <a:ext cx="365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i="1" dirty="0"/>
              <a:t>y</a:t>
            </a:r>
            <a:endParaRPr lang="en-US" altLang="en-US" sz="3200" b="1" i="1" dirty="0"/>
          </a:p>
        </p:txBody>
      </p:sp>
      <p:sp>
        <p:nvSpPr>
          <p:cNvPr id="2" name="Cím 1"/>
          <p:cNvSpPr>
            <a:spLocks noGrp="1"/>
          </p:cNvSpPr>
          <p:nvPr>
            <p:ph type="title"/>
          </p:nvPr>
        </p:nvSpPr>
        <p:spPr/>
        <p:txBody>
          <a:bodyPr/>
          <a:lstStyle/>
          <a:p>
            <a:r>
              <a:rPr lang="en-US" dirty="0" smtClean="0">
                <a:solidFill>
                  <a:srgbClr val="FF0000"/>
                </a:solidFill>
              </a:rPr>
              <a:t>Rendering equation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316213" y="1972893"/>
                <a:ext cx="8358819" cy="1240083"/>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sz="3200" b="0" i="1" smtClean="0">
                          <a:solidFill>
                            <a:prstClr val="black"/>
                          </a:solidFill>
                          <a:latin typeface="Cambria Math"/>
                        </a:rPr>
                        <m:t>𝐿</m:t>
                      </m:r>
                      <m:d>
                        <m:dPr>
                          <m:ctrlPr>
                            <a:rPr lang="hu-HU" sz="3200" b="0" i="1" smtClean="0">
                              <a:solidFill>
                                <a:prstClr val="black"/>
                              </a:solidFill>
                              <a:latin typeface="Cambria Math"/>
                            </a:rPr>
                          </m:ctrlPr>
                        </m:dPr>
                        <m:e>
                          <m:r>
                            <a:rPr lang="hu-HU" sz="3200" b="1" i="1" smtClean="0">
                              <a:solidFill>
                                <a:prstClr val="black"/>
                              </a:solidFill>
                              <a:latin typeface="Cambria Math"/>
                            </a:rPr>
                            <m:t>𝒓</m:t>
                          </m:r>
                          <m:r>
                            <a:rPr lang="hu-HU" sz="3200" b="0" i="1" smtClean="0">
                              <a:solidFill>
                                <a:prstClr val="black"/>
                              </a:solidFill>
                              <a:latin typeface="Cambria Math"/>
                            </a:rPr>
                            <m:t>,</m:t>
                          </m:r>
                          <m:r>
                            <a:rPr lang="hu-HU" sz="3200" b="0" i="1" smtClean="0">
                              <a:solidFill>
                                <a:prstClr val="black"/>
                              </a:solidFill>
                              <a:latin typeface="Cambria Math"/>
                              <a:ea typeface="Cambria Math"/>
                            </a:rPr>
                            <m:t>𝜔</m:t>
                          </m:r>
                        </m:e>
                      </m:d>
                      <m:r>
                        <a:rPr lang="en-US" sz="3200" b="0" i="1" smtClean="0">
                          <a:solidFill>
                            <a:prstClr val="black"/>
                          </a:solidFill>
                          <a:latin typeface="Cambria Math"/>
                          <a:ea typeface="Cambria Math"/>
                        </a:rPr>
                        <m:t>=</m:t>
                      </m:r>
                      <m:r>
                        <a:rPr lang="en-US" sz="3200" b="0" i="1" smtClean="0">
                          <a:solidFill>
                            <a:prstClr val="black"/>
                          </a:solidFill>
                          <a:latin typeface="Cambria Math"/>
                          <a:ea typeface="Cambria Math"/>
                        </a:rPr>
                        <m:t>𝐷</m:t>
                      </m:r>
                      <m:d>
                        <m:dPr>
                          <m:ctrlPr>
                            <a:rPr lang="hu-HU" sz="3200" i="1">
                              <a:solidFill>
                                <a:prstClr val="black"/>
                              </a:solidFill>
                              <a:latin typeface="Cambria Math"/>
                            </a:rPr>
                          </m:ctrlPr>
                        </m:dPr>
                        <m:e>
                          <m:r>
                            <a:rPr lang="hu-HU" sz="3200" b="1" i="1" smtClean="0">
                              <a:solidFill>
                                <a:prstClr val="black"/>
                              </a:solidFill>
                              <a:latin typeface="Cambria Math"/>
                            </a:rPr>
                            <m:t>𝒓</m:t>
                          </m:r>
                          <m:r>
                            <a:rPr lang="hu-HU" sz="3200" i="1">
                              <a:solidFill>
                                <a:prstClr val="black"/>
                              </a:solidFill>
                              <a:latin typeface="Cambria Math"/>
                            </a:rPr>
                            <m:t>,</m:t>
                          </m:r>
                          <m:r>
                            <a:rPr lang="hu-HU" sz="3200" i="1">
                              <a:solidFill>
                                <a:prstClr val="black"/>
                              </a:solidFill>
                              <a:latin typeface="Cambria Math"/>
                              <a:ea typeface="Cambria Math"/>
                            </a:rPr>
                            <m:t>𝜔</m:t>
                          </m:r>
                        </m:e>
                      </m:d>
                      <m:r>
                        <a:rPr lang="en-US" sz="3200" b="0" i="1" smtClean="0">
                          <a:solidFill>
                            <a:srgbClr val="FF0000"/>
                          </a:solidFill>
                          <a:latin typeface="Cambria Math"/>
                          <a:ea typeface="Cambria Math"/>
                        </a:rPr>
                        <m:t>+</m:t>
                      </m:r>
                      <m:nary>
                        <m:naryPr>
                          <m:ctrlPr>
                            <a:rPr lang="en-US" sz="3200" b="0" i="1" smtClean="0">
                              <a:solidFill>
                                <a:srgbClr val="FF0000"/>
                              </a:solidFill>
                              <a:latin typeface="Cambria Math"/>
                              <a:ea typeface="Cambria Math"/>
                            </a:rPr>
                          </m:ctrlPr>
                        </m:naryPr>
                        <m:sub>
                          <m:r>
                            <m:rPr>
                              <m:sty m:val="p"/>
                              <m:brk m:alnAt="24"/>
                            </m:rPr>
                            <a:rPr lang="el-GR" sz="3200" i="1">
                              <a:solidFill>
                                <a:srgbClr val="FF0000"/>
                              </a:solidFill>
                              <a:latin typeface="Cambria Math"/>
                              <a:ea typeface="Cambria Math"/>
                            </a:rPr>
                            <m:t>Ω</m:t>
                          </m:r>
                        </m:sub>
                        <m:sup/>
                        <m:e>
                          <m:r>
                            <a:rPr lang="hu-HU" sz="3200" i="1">
                              <a:solidFill>
                                <a:srgbClr val="FF0000"/>
                              </a:solidFill>
                              <a:latin typeface="Cambria Math"/>
                            </a:rPr>
                            <m:t>𝐿</m:t>
                          </m:r>
                          <m:d>
                            <m:dPr>
                              <m:ctrlPr>
                                <a:rPr lang="hu-HU" sz="3200" i="1">
                                  <a:solidFill>
                                    <a:srgbClr val="FF0000"/>
                                  </a:solidFill>
                                  <a:latin typeface="Cambria Math"/>
                                </a:rPr>
                              </m:ctrlPr>
                            </m:dPr>
                            <m:e>
                              <m:r>
                                <a:rPr lang="en-US" sz="3200" b="1" i="1">
                                  <a:solidFill>
                                    <a:srgbClr val="FF0000"/>
                                  </a:solidFill>
                                  <a:latin typeface="Cambria Math"/>
                                </a:rPr>
                                <m:t>𝒚</m:t>
                              </m:r>
                              <m:r>
                                <a:rPr lang="hu-HU" sz="3200" i="1">
                                  <a:solidFill>
                                    <a:srgbClr val="FF0000"/>
                                  </a:solidFill>
                                  <a:latin typeface="Cambria Math"/>
                                </a:rPr>
                                <m:t>,</m:t>
                              </m:r>
                              <m:r>
                                <a:rPr lang="hu-HU" sz="3200" i="1">
                                  <a:solidFill>
                                    <a:srgbClr val="FF0000"/>
                                  </a:solidFill>
                                  <a:latin typeface="Cambria Math"/>
                                  <a:ea typeface="Cambria Math"/>
                                </a:rPr>
                                <m:t>𝜔</m:t>
                              </m:r>
                              <m:r>
                                <a:rPr lang="en-US" sz="3200" b="0" i="1" smtClean="0">
                                  <a:solidFill>
                                    <a:srgbClr val="FF0000"/>
                                  </a:solidFill>
                                  <a:latin typeface="Cambria Math"/>
                                  <a:ea typeface="Cambria Math"/>
                                </a:rPr>
                                <m:t>′</m:t>
                              </m:r>
                            </m:e>
                          </m:d>
                          <m:r>
                            <a:rPr lang="en-US" sz="3200" i="1">
                              <a:solidFill>
                                <a:srgbClr val="FF0000"/>
                              </a:solidFill>
                              <a:latin typeface="Cambria Math"/>
                              <a:ea typeface="Cambria Math"/>
                            </a:rPr>
                            <m:t>𝑅</m:t>
                          </m:r>
                          <m:d>
                            <m:dPr>
                              <m:ctrlPr>
                                <a:rPr lang="hu-HU" sz="3200" i="1">
                                  <a:solidFill>
                                    <a:srgbClr val="FF0000"/>
                                  </a:solidFill>
                                  <a:latin typeface="Cambria Math"/>
                                </a:rPr>
                              </m:ctrlPr>
                            </m:dPr>
                            <m:e>
                              <m:r>
                                <a:rPr lang="hu-HU" sz="3200" i="1">
                                  <a:solidFill>
                                    <a:srgbClr val="FF0000"/>
                                  </a:solidFill>
                                  <a:latin typeface="Cambria Math"/>
                                  <a:ea typeface="Cambria Math"/>
                                </a:rPr>
                                <m:t>𝜔</m:t>
                              </m:r>
                              <m:r>
                                <a:rPr lang="hu-HU" sz="3200" i="1">
                                  <a:solidFill>
                                    <a:srgbClr val="FF0000"/>
                                  </a:solidFill>
                                  <a:latin typeface="Cambria Math"/>
                                </a:rPr>
                                <m:t>,</m:t>
                              </m:r>
                              <m:r>
                                <a:rPr lang="hu-HU" sz="3200" i="1">
                                  <a:solidFill>
                                    <a:srgbClr val="FF0000"/>
                                  </a:solidFill>
                                  <a:latin typeface="Cambria Math"/>
                                  <a:ea typeface="Cambria Math"/>
                                </a:rPr>
                                <m:t>𝜔</m:t>
                              </m:r>
                              <m:r>
                                <a:rPr lang="en-US" sz="3200" i="1">
                                  <a:solidFill>
                                    <a:srgbClr val="FF0000"/>
                                  </a:solidFill>
                                  <a:latin typeface="Cambria Math"/>
                                  <a:ea typeface="Cambria Math"/>
                                </a:rPr>
                                <m:t>′</m:t>
                              </m:r>
                            </m:e>
                          </m:d>
                        </m:e>
                      </m:nary>
                      <m:r>
                        <m:rPr>
                          <m:sty m:val="p"/>
                        </m:rPr>
                        <a:rPr lang="en-US" sz="3200" b="0" i="0" smtClean="0">
                          <a:solidFill>
                            <a:srgbClr val="FF0000"/>
                          </a:solidFill>
                          <a:latin typeface="Cambria Math"/>
                          <a:ea typeface="Cambria Math"/>
                        </a:rPr>
                        <m:t>d</m:t>
                      </m:r>
                      <m:r>
                        <a:rPr lang="hu-HU" sz="3200" i="1">
                          <a:solidFill>
                            <a:srgbClr val="FF0000"/>
                          </a:solidFill>
                          <a:latin typeface="Cambria Math"/>
                          <a:ea typeface="Cambria Math"/>
                        </a:rPr>
                        <m:t>𝜔</m:t>
                      </m:r>
                      <m:r>
                        <a:rPr lang="en-US" sz="3200" i="1">
                          <a:solidFill>
                            <a:srgbClr val="FF0000"/>
                          </a:solidFill>
                          <a:latin typeface="Cambria Math"/>
                          <a:ea typeface="Cambria Math"/>
                        </a:rPr>
                        <m:t>′</m:t>
                      </m:r>
                    </m:oMath>
                  </m:oMathPara>
                </a14:m>
                <a:endParaRPr lang="en-US" sz="3200" dirty="0">
                  <a:solidFill>
                    <a:srgbClr val="FF0000"/>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316213" y="1972893"/>
                <a:ext cx="8358819" cy="1240083"/>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Line 35"/>
          <p:cNvSpPr>
            <a:spLocks noChangeShapeType="1"/>
          </p:cNvSpPr>
          <p:nvPr/>
        </p:nvSpPr>
        <p:spPr bwMode="auto">
          <a:xfrm flipH="1" flipV="1">
            <a:off x="2995423" y="2246196"/>
            <a:ext cx="2645419" cy="521277"/>
          </a:xfrm>
          <a:prstGeom prst="line">
            <a:avLst/>
          </a:prstGeom>
          <a:noFill/>
          <a:ln w="76200">
            <a:solidFill>
              <a:srgbClr val="FFC000"/>
            </a:solidFill>
            <a:round/>
            <a:headEnd/>
            <a:tailEnd type="triangle" w="med" len="med"/>
          </a:ln>
        </p:spPr>
        <p:txBody>
          <a:bodyPr wrap="none" anchor="ctr"/>
          <a:lstStyle/>
          <a:p>
            <a:endParaRPr lang="hu-HU"/>
          </a:p>
        </p:txBody>
      </p:sp>
      <p:sp>
        <p:nvSpPr>
          <p:cNvPr id="50" name="Oval 4"/>
          <p:cNvSpPr>
            <a:spLocks noChangeArrowheads="1"/>
          </p:cNvSpPr>
          <p:nvPr/>
        </p:nvSpPr>
        <p:spPr bwMode="auto">
          <a:xfrm>
            <a:off x="4295587" y="2938785"/>
            <a:ext cx="779857" cy="485685"/>
          </a:xfrm>
          <a:prstGeom prst="ellipse">
            <a:avLst/>
          </a:prstGeom>
          <a:solidFill>
            <a:schemeClr val="accent3">
              <a:lumMod val="75000"/>
            </a:schemeClr>
          </a:solidFill>
          <a:ln w="12700">
            <a:solidFill>
              <a:schemeClr val="accent1"/>
            </a:solidFill>
            <a:round/>
            <a:headEnd/>
            <a:tailEnd/>
          </a:ln>
        </p:spPr>
        <p:txBody>
          <a:bodyPr wrap="none" anchor="ctr"/>
          <a:lstStyle/>
          <a:p>
            <a:endParaRPr lang="hu-HU"/>
          </a:p>
        </p:txBody>
      </p:sp>
      <p:sp>
        <p:nvSpPr>
          <p:cNvPr id="6" name="Line 7"/>
          <p:cNvSpPr>
            <a:spLocks noChangeShapeType="1"/>
          </p:cNvSpPr>
          <p:nvPr/>
        </p:nvSpPr>
        <p:spPr bwMode="auto">
          <a:xfrm flipH="1">
            <a:off x="1196787" y="2195513"/>
            <a:ext cx="1752600" cy="457200"/>
          </a:xfrm>
          <a:prstGeom prst="line">
            <a:avLst/>
          </a:prstGeom>
          <a:noFill/>
          <a:ln w="76200">
            <a:solidFill>
              <a:srgbClr val="00B050"/>
            </a:solidFill>
            <a:round/>
            <a:headEnd/>
            <a:tailEnd type="triangle" w="med" len="med"/>
          </a:ln>
        </p:spPr>
        <p:txBody>
          <a:bodyPr wrap="none" anchor="ctr"/>
          <a:lstStyle/>
          <a:p>
            <a:endParaRPr lang="hu-HU"/>
          </a:p>
        </p:txBody>
      </p:sp>
      <p:sp>
        <p:nvSpPr>
          <p:cNvPr id="7" name="Line 8"/>
          <p:cNvSpPr>
            <a:spLocks noChangeShapeType="1"/>
          </p:cNvSpPr>
          <p:nvPr/>
        </p:nvSpPr>
        <p:spPr bwMode="auto">
          <a:xfrm>
            <a:off x="1809562" y="1981200"/>
            <a:ext cx="0" cy="1747838"/>
          </a:xfrm>
          <a:prstGeom prst="line">
            <a:avLst/>
          </a:prstGeom>
          <a:noFill/>
          <a:ln w="12700">
            <a:solidFill>
              <a:schemeClr val="tx1"/>
            </a:solidFill>
            <a:round/>
            <a:headEnd/>
            <a:tailEnd/>
          </a:ln>
        </p:spPr>
        <p:txBody>
          <a:bodyPr wrap="none" anchor="ctr"/>
          <a:lstStyle/>
          <a:p>
            <a:endParaRPr lang="hu-HU"/>
          </a:p>
        </p:txBody>
      </p:sp>
      <p:grpSp>
        <p:nvGrpSpPr>
          <p:cNvPr id="8" name="Group 9"/>
          <p:cNvGrpSpPr>
            <a:grpSpLocks/>
          </p:cNvGrpSpPr>
          <p:nvPr/>
        </p:nvGrpSpPr>
        <p:grpSpPr bwMode="auto">
          <a:xfrm>
            <a:off x="176024" y="2222500"/>
            <a:ext cx="906463" cy="979488"/>
            <a:chOff x="197" y="1687"/>
            <a:chExt cx="805" cy="868"/>
          </a:xfrm>
        </p:grpSpPr>
        <p:sp>
          <p:nvSpPr>
            <p:cNvPr id="9" name="Line 10"/>
            <p:cNvSpPr>
              <a:spLocks noChangeShapeType="1"/>
            </p:cNvSpPr>
            <p:nvPr/>
          </p:nvSpPr>
          <p:spPr bwMode="auto">
            <a:xfrm flipV="1">
              <a:off x="197" y="1877"/>
              <a:ext cx="606" cy="254"/>
            </a:xfrm>
            <a:prstGeom prst="line">
              <a:avLst/>
            </a:prstGeom>
            <a:noFill/>
            <a:ln w="38100">
              <a:solidFill>
                <a:schemeClr val="tx1"/>
              </a:solidFill>
              <a:round/>
              <a:headEnd/>
              <a:tailEnd/>
            </a:ln>
          </p:spPr>
          <p:txBody>
            <a:bodyPr wrap="none" anchor="ctr"/>
            <a:lstStyle/>
            <a:p>
              <a:endParaRPr lang="hu-HU"/>
            </a:p>
          </p:txBody>
        </p:sp>
        <p:sp>
          <p:nvSpPr>
            <p:cNvPr id="10" name="Line 11"/>
            <p:cNvSpPr>
              <a:spLocks noChangeShapeType="1"/>
            </p:cNvSpPr>
            <p:nvPr/>
          </p:nvSpPr>
          <p:spPr bwMode="auto">
            <a:xfrm>
              <a:off x="197" y="2131"/>
              <a:ext cx="606" cy="255"/>
            </a:xfrm>
            <a:prstGeom prst="line">
              <a:avLst/>
            </a:prstGeom>
            <a:noFill/>
            <a:ln w="38100">
              <a:solidFill>
                <a:schemeClr val="tx1"/>
              </a:solidFill>
              <a:round/>
              <a:headEnd/>
              <a:tailEnd/>
            </a:ln>
          </p:spPr>
          <p:txBody>
            <a:bodyPr wrap="none" anchor="ctr"/>
            <a:lstStyle/>
            <a:p>
              <a:endParaRPr lang="hu-HU"/>
            </a:p>
          </p:txBody>
        </p:sp>
        <p:sp>
          <p:nvSpPr>
            <p:cNvPr id="11" name="Oval 12"/>
            <p:cNvSpPr>
              <a:spLocks noChangeArrowheads="1"/>
            </p:cNvSpPr>
            <p:nvPr/>
          </p:nvSpPr>
          <p:spPr bwMode="auto">
            <a:xfrm>
              <a:off x="663" y="1920"/>
              <a:ext cx="187" cy="423"/>
            </a:xfrm>
            <a:prstGeom prst="ellipse">
              <a:avLst/>
            </a:prstGeom>
            <a:solidFill>
              <a:schemeClr val="bg1"/>
            </a:solidFill>
            <a:ln w="38100">
              <a:solidFill>
                <a:schemeClr val="tx1"/>
              </a:solidFill>
              <a:round/>
              <a:headEnd/>
              <a:tailEnd/>
            </a:ln>
          </p:spPr>
          <p:txBody>
            <a:bodyPr wrap="none" anchor="ctr"/>
            <a:lstStyle/>
            <a:p>
              <a:endParaRPr lang="hu-HU"/>
            </a:p>
          </p:txBody>
        </p:sp>
        <p:sp>
          <p:nvSpPr>
            <p:cNvPr id="12" name="Oval 13"/>
            <p:cNvSpPr>
              <a:spLocks noChangeArrowheads="1"/>
            </p:cNvSpPr>
            <p:nvPr/>
          </p:nvSpPr>
          <p:spPr bwMode="auto">
            <a:xfrm>
              <a:off x="757" y="2005"/>
              <a:ext cx="93" cy="254"/>
            </a:xfrm>
            <a:prstGeom prst="ellipse">
              <a:avLst/>
            </a:prstGeom>
            <a:solidFill>
              <a:srgbClr val="000000"/>
            </a:solidFill>
            <a:ln w="38100">
              <a:solidFill>
                <a:srgbClr val="000000"/>
              </a:solidFill>
              <a:round/>
              <a:headEnd/>
              <a:tailEnd/>
            </a:ln>
          </p:spPr>
          <p:txBody>
            <a:bodyPr wrap="none" anchor="ctr"/>
            <a:lstStyle/>
            <a:p>
              <a:endParaRPr lang="hu-HU"/>
            </a:p>
          </p:txBody>
        </p:sp>
        <p:sp>
          <p:nvSpPr>
            <p:cNvPr id="13" name="Freeform 14"/>
            <p:cNvSpPr>
              <a:spLocks/>
            </p:cNvSpPr>
            <p:nvPr/>
          </p:nvSpPr>
          <p:spPr bwMode="auto">
            <a:xfrm>
              <a:off x="757" y="1708"/>
              <a:ext cx="140" cy="169"/>
            </a:xfrm>
            <a:custGeom>
              <a:avLst/>
              <a:gdLst>
                <a:gd name="T0" fmla="*/ 0 w 144"/>
                <a:gd name="T1" fmla="*/ 61 h 192"/>
                <a:gd name="T2" fmla="*/ 75 w 144"/>
                <a:gd name="T3" fmla="*/ 47 h 192"/>
                <a:gd name="T4" fmla="*/ 112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4" name="Freeform 15"/>
            <p:cNvSpPr>
              <a:spLocks/>
            </p:cNvSpPr>
            <p:nvPr/>
          </p:nvSpPr>
          <p:spPr bwMode="auto">
            <a:xfrm>
              <a:off x="803" y="1740"/>
              <a:ext cx="186" cy="137"/>
            </a:xfrm>
            <a:custGeom>
              <a:avLst/>
              <a:gdLst>
                <a:gd name="T0" fmla="*/ 0 w 192"/>
                <a:gd name="T1" fmla="*/ 47 h 156"/>
                <a:gd name="T2" fmla="*/ 99 w 192"/>
                <a:gd name="T3" fmla="*/ 36 h 156"/>
                <a:gd name="T4" fmla="*/ 144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5" name="Freeform 16"/>
            <p:cNvSpPr>
              <a:spLocks/>
            </p:cNvSpPr>
            <p:nvPr/>
          </p:nvSpPr>
          <p:spPr bwMode="auto">
            <a:xfrm>
              <a:off x="757" y="2343"/>
              <a:ext cx="245" cy="128"/>
            </a:xfrm>
            <a:custGeom>
              <a:avLst/>
              <a:gdLst>
                <a:gd name="T0" fmla="*/ 0 w 252"/>
                <a:gd name="T1" fmla="*/ 0 h 144"/>
                <a:gd name="T2" fmla="*/ 112 w 252"/>
                <a:gd name="T3" fmla="*/ 17 h 144"/>
                <a:gd name="T4" fmla="*/ 195 w 252"/>
                <a:gd name="T5" fmla="*/ 50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6" name="Freeform 17"/>
            <p:cNvSpPr>
              <a:spLocks/>
            </p:cNvSpPr>
            <p:nvPr/>
          </p:nvSpPr>
          <p:spPr bwMode="auto">
            <a:xfrm>
              <a:off x="757" y="2343"/>
              <a:ext cx="140" cy="212"/>
            </a:xfrm>
            <a:custGeom>
              <a:avLst/>
              <a:gdLst>
                <a:gd name="T0" fmla="*/ 0 w 144"/>
                <a:gd name="T1" fmla="*/ 0 h 240"/>
                <a:gd name="T2" fmla="*/ 93 w 144"/>
                <a:gd name="T3" fmla="*/ 47 h 240"/>
                <a:gd name="T4" fmla="*/ 112 w 144"/>
                <a:gd name="T5" fmla="*/ 79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7" name="Freeform 18"/>
            <p:cNvSpPr>
              <a:spLocks/>
            </p:cNvSpPr>
            <p:nvPr/>
          </p:nvSpPr>
          <p:spPr bwMode="auto">
            <a:xfrm>
              <a:off x="757" y="2343"/>
              <a:ext cx="46" cy="212"/>
            </a:xfrm>
            <a:custGeom>
              <a:avLst/>
              <a:gdLst>
                <a:gd name="T0" fmla="*/ 0 w 48"/>
                <a:gd name="T1" fmla="*/ 0 h 240"/>
                <a:gd name="T2" fmla="*/ 33 w 48"/>
                <a:gd name="T3" fmla="*/ 47 h 240"/>
                <a:gd name="T4" fmla="*/ 0 w 48"/>
                <a:gd name="T5" fmla="*/ 79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8" name="Freeform 19"/>
            <p:cNvSpPr>
              <a:spLocks/>
            </p:cNvSpPr>
            <p:nvPr/>
          </p:nvSpPr>
          <p:spPr bwMode="auto">
            <a:xfrm>
              <a:off x="780" y="1687"/>
              <a:ext cx="51" cy="190"/>
            </a:xfrm>
            <a:custGeom>
              <a:avLst/>
              <a:gdLst>
                <a:gd name="T0" fmla="*/ 0 w 52"/>
                <a:gd name="T1" fmla="*/ 68 h 216"/>
                <a:gd name="T2" fmla="*/ 39 w 52"/>
                <a:gd name="T3" fmla="*/ 30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grpSp>
      <p:sp>
        <p:nvSpPr>
          <p:cNvPr id="19" name="Line 20"/>
          <p:cNvSpPr>
            <a:spLocks noChangeShapeType="1"/>
          </p:cNvSpPr>
          <p:nvPr/>
        </p:nvSpPr>
        <p:spPr bwMode="auto">
          <a:xfrm>
            <a:off x="1660337" y="2317750"/>
            <a:ext cx="295275" cy="0"/>
          </a:xfrm>
          <a:prstGeom prst="line">
            <a:avLst/>
          </a:prstGeom>
          <a:noFill/>
          <a:ln w="12700">
            <a:solidFill>
              <a:schemeClr val="tx1"/>
            </a:solidFill>
            <a:round/>
            <a:headEnd/>
            <a:tailEnd/>
          </a:ln>
        </p:spPr>
        <p:txBody>
          <a:bodyPr wrap="none" anchor="ctr"/>
          <a:lstStyle/>
          <a:p>
            <a:endParaRPr lang="hu-HU"/>
          </a:p>
        </p:txBody>
      </p:sp>
      <p:sp>
        <p:nvSpPr>
          <p:cNvPr id="20" name="Line 21"/>
          <p:cNvSpPr>
            <a:spLocks noChangeShapeType="1"/>
          </p:cNvSpPr>
          <p:nvPr/>
        </p:nvSpPr>
        <p:spPr bwMode="auto">
          <a:xfrm>
            <a:off x="1660337" y="2719388"/>
            <a:ext cx="295275" cy="0"/>
          </a:xfrm>
          <a:prstGeom prst="line">
            <a:avLst/>
          </a:prstGeom>
          <a:noFill/>
          <a:ln w="12700">
            <a:solidFill>
              <a:schemeClr val="tx1"/>
            </a:solidFill>
            <a:round/>
            <a:headEnd/>
            <a:tailEnd/>
          </a:ln>
        </p:spPr>
        <p:txBody>
          <a:bodyPr wrap="none" anchor="ctr"/>
          <a:lstStyle/>
          <a:p>
            <a:endParaRPr lang="hu-HU"/>
          </a:p>
        </p:txBody>
      </p:sp>
      <p:sp>
        <p:nvSpPr>
          <p:cNvPr id="21" name="Text Box 22"/>
          <p:cNvSpPr txBox="1">
            <a:spLocks noChangeArrowheads="1"/>
          </p:cNvSpPr>
          <p:nvPr/>
        </p:nvSpPr>
        <p:spPr bwMode="auto">
          <a:xfrm>
            <a:off x="1331754" y="1438089"/>
            <a:ext cx="798617" cy="461665"/>
          </a:xfrm>
          <a:prstGeom prst="rect">
            <a:avLst/>
          </a:prstGeom>
          <a:noFill/>
          <a:ln w="12700">
            <a:noFill/>
            <a:miter lim="800000"/>
            <a:headEnd/>
            <a:tailEnd/>
          </a:ln>
        </p:spPr>
        <p:txBody>
          <a:bodyPr wrap="none">
            <a:spAutoFit/>
          </a:bodyPr>
          <a:lstStyle/>
          <a:p>
            <a:pPr eaLnBrk="0" hangingPunct="0"/>
            <a:r>
              <a:rPr lang="en-US" dirty="0" smtClean="0">
                <a:cs typeface="Tahoma" pitchFamily="34" charset="0"/>
              </a:rPr>
              <a:t>pixel</a:t>
            </a:r>
            <a:endParaRPr lang="hu-HU" sz="2400" dirty="0">
              <a:cs typeface="Tahoma" pitchFamily="34" charset="0"/>
            </a:endParaRPr>
          </a:p>
        </p:txBody>
      </p:sp>
      <p:sp>
        <p:nvSpPr>
          <p:cNvPr id="22" name="Line 23"/>
          <p:cNvSpPr>
            <a:spLocks noChangeShapeType="1"/>
          </p:cNvSpPr>
          <p:nvPr/>
        </p:nvSpPr>
        <p:spPr bwMode="auto">
          <a:xfrm flipH="1">
            <a:off x="2995424" y="1500188"/>
            <a:ext cx="609600" cy="685800"/>
          </a:xfrm>
          <a:prstGeom prst="line">
            <a:avLst/>
          </a:prstGeom>
          <a:noFill/>
          <a:ln w="76200">
            <a:solidFill>
              <a:schemeClr val="hlink"/>
            </a:solidFill>
            <a:round/>
            <a:headEnd/>
            <a:tailEnd type="triangle" w="med" len="med"/>
          </a:ln>
        </p:spPr>
        <p:txBody>
          <a:bodyPr wrap="none" anchor="ctr"/>
          <a:lstStyle/>
          <a:p>
            <a:endParaRPr lang="hu-HU"/>
          </a:p>
        </p:txBody>
      </p:sp>
      <p:sp>
        <p:nvSpPr>
          <p:cNvPr id="23" name="Line 24"/>
          <p:cNvSpPr>
            <a:spLocks noChangeShapeType="1"/>
          </p:cNvSpPr>
          <p:nvPr/>
        </p:nvSpPr>
        <p:spPr bwMode="auto">
          <a:xfrm flipH="1" flipV="1">
            <a:off x="2995424" y="2185988"/>
            <a:ext cx="1333500" cy="848990"/>
          </a:xfrm>
          <a:prstGeom prst="line">
            <a:avLst/>
          </a:prstGeom>
          <a:noFill/>
          <a:ln w="76200">
            <a:solidFill>
              <a:srgbClr val="FF0000"/>
            </a:solidFill>
            <a:round/>
            <a:headEnd/>
            <a:tailEnd type="triangle" w="med" len="med"/>
          </a:ln>
        </p:spPr>
        <p:txBody>
          <a:bodyPr wrap="none" anchor="ctr"/>
          <a:lstStyle/>
          <a:p>
            <a:endParaRPr lang="hu-HU"/>
          </a:p>
        </p:txBody>
      </p:sp>
      <p:sp>
        <p:nvSpPr>
          <p:cNvPr id="26" name="Line 27"/>
          <p:cNvSpPr>
            <a:spLocks noChangeShapeType="1"/>
          </p:cNvSpPr>
          <p:nvPr/>
        </p:nvSpPr>
        <p:spPr bwMode="auto">
          <a:xfrm flipH="1">
            <a:off x="4328923" y="1899754"/>
            <a:ext cx="999160" cy="1135224"/>
          </a:xfrm>
          <a:prstGeom prst="line">
            <a:avLst/>
          </a:prstGeom>
          <a:noFill/>
          <a:ln w="76200">
            <a:solidFill>
              <a:srgbClr val="C00000"/>
            </a:solidFill>
            <a:round/>
            <a:headEnd/>
            <a:tailEnd type="triangle" w="med" len="med"/>
          </a:ln>
        </p:spPr>
        <p:txBody>
          <a:bodyPr wrap="none" anchor="ctr"/>
          <a:lstStyle/>
          <a:p>
            <a:endParaRPr lang="hu-HU"/>
          </a:p>
        </p:txBody>
      </p:sp>
      <p:sp>
        <p:nvSpPr>
          <p:cNvPr id="33" name="Line 35"/>
          <p:cNvSpPr>
            <a:spLocks noChangeShapeType="1"/>
          </p:cNvSpPr>
          <p:nvPr/>
        </p:nvSpPr>
        <p:spPr bwMode="auto">
          <a:xfrm flipH="1" flipV="1">
            <a:off x="5328084" y="1895475"/>
            <a:ext cx="312760" cy="829182"/>
          </a:xfrm>
          <a:prstGeom prst="line">
            <a:avLst/>
          </a:prstGeom>
          <a:noFill/>
          <a:ln w="76200">
            <a:solidFill>
              <a:srgbClr val="FFC000"/>
            </a:solidFill>
            <a:round/>
            <a:headEnd/>
            <a:tailEnd type="triangle" w="med" len="med"/>
          </a:ln>
        </p:spPr>
        <p:txBody>
          <a:bodyPr wrap="none" anchor="ctr"/>
          <a:lstStyle/>
          <a:p>
            <a:endParaRPr lang="hu-HU"/>
          </a:p>
        </p:txBody>
      </p:sp>
      <p:sp>
        <p:nvSpPr>
          <p:cNvPr id="35" name="Line 37"/>
          <p:cNvSpPr>
            <a:spLocks noChangeShapeType="1"/>
          </p:cNvSpPr>
          <p:nvPr/>
        </p:nvSpPr>
        <p:spPr bwMode="auto">
          <a:xfrm flipH="1">
            <a:off x="3282762" y="1824038"/>
            <a:ext cx="431800" cy="287337"/>
          </a:xfrm>
          <a:prstGeom prst="line">
            <a:avLst/>
          </a:prstGeom>
          <a:noFill/>
          <a:ln w="76200">
            <a:solidFill>
              <a:srgbClr val="FF0000"/>
            </a:solidFill>
            <a:round/>
            <a:headEnd/>
            <a:tailEnd type="triangle" w="med" len="med"/>
          </a:ln>
        </p:spPr>
        <p:txBody>
          <a:bodyPr wrap="none" anchor="ctr"/>
          <a:lstStyle/>
          <a:p>
            <a:endParaRPr lang="hu-HU"/>
          </a:p>
        </p:txBody>
      </p:sp>
      <p:sp>
        <p:nvSpPr>
          <p:cNvPr id="36" name="Line 38"/>
          <p:cNvSpPr>
            <a:spLocks noChangeShapeType="1"/>
          </p:cNvSpPr>
          <p:nvPr/>
        </p:nvSpPr>
        <p:spPr bwMode="auto">
          <a:xfrm>
            <a:off x="2706499" y="1679575"/>
            <a:ext cx="215900" cy="431800"/>
          </a:xfrm>
          <a:prstGeom prst="line">
            <a:avLst/>
          </a:prstGeom>
          <a:noFill/>
          <a:ln w="76200">
            <a:solidFill>
              <a:srgbClr val="FF0000"/>
            </a:solidFill>
            <a:round/>
            <a:headEnd/>
            <a:tailEnd type="triangle" w="med" len="med"/>
          </a:ln>
        </p:spPr>
        <p:txBody>
          <a:bodyPr wrap="none" anchor="ctr"/>
          <a:lstStyle/>
          <a:p>
            <a:endParaRPr lang="hu-HU"/>
          </a:p>
        </p:txBody>
      </p:sp>
      <p:sp>
        <p:nvSpPr>
          <p:cNvPr id="38" name="Cím 1"/>
          <p:cNvSpPr>
            <a:spLocks noGrp="1"/>
          </p:cNvSpPr>
          <p:nvPr>
            <p:ph type="title"/>
          </p:nvPr>
        </p:nvSpPr>
        <p:spPr>
          <a:xfrm>
            <a:off x="0" y="332609"/>
            <a:ext cx="9144000" cy="1143000"/>
          </a:xfrm>
        </p:spPr>
        <p:txBody>
          <a:bodyPr>
            <a:normAutofit/>
          </a:bodyPr>
          <a:lstStyle/>
          <a:p>
            <a:r>
              <a:rPr lang="en-US" dirty="0" smtClean="0">
                <a:solidFill>
                  <a:srgbClr val="FF0000"/>
                </a:solidFill>
              </a:rPr>
              <a:t>A </a:t>
            </a:r>
            <a:r>
              <a:rPr lang="en-US" dirty="0" err="1" smtClean="0">
                <a:solidFill>
                  <a:srgbClr val="FF0000"/>
                </a:solidFill>
              </a:rPr>
              <a:t>megold</a:t>
            </a:r>
            <a:r>
              <a:rPr lang="hu-HU" dirty="0" smtClean="0">
                <a:solidFill>
                  <a:srgbClr val="FF0000"/>
                </a:solidFill>
              </a:rPr>
              <a:t>ás integrálok sorozata</a:t>
            </a:r>
            <a:endParaRPr lang="hu-HU" dirty="0">
              <a:solidFill>
                <a:srgbClr val="FF0000"/>
              </a:solidFill>
            </a:endParaRPr>
          </a:p>
        </p:txBody>
      </p:sp>
      <p:sp>
        <p:nvSpPr>
          <p:cNvPr id="41" name="TextBox 40"/>
          <p:cNvSpPr txBox="1"/>
          <p:nvPr/>
        </p:nvSpPr>
        <p:spPr>
          <a:xfrm>
            <a:off x="2720361" y="2182700"/>
            <a:ext cx="344966" cy="584775"/>
          </a:xfrm>
          <a:prstGeom prst="rect">
            <a:avLst/>
          </a:prstGeom>
          <a:noFill/>
        </p:spPr>
        <p:txBody>
          <a:bodyPr wrap="none" rtlCol="0">
            <a:spAutoFit/>
          </a:bodyPr>
          <a:lstStyle/>
          <a:p>
            <a:r>
              <a:rPr lang="hu-HU" sz="3200" b="1" i="1" dirty="0" smtClean="0">
                <a:latin typeface="Times New Roman" panose="02020603050405020304" pitchFamily="18" charset="0"/>
                <a:cs typeface="Times New Roman" panose="02020603050405020304" pitchFamily="18" charset="0"/>
              </a:rPr>
              <a:t>r</a:t>
            </a:r>
            <a:endParaRPr lang="en-US" sz="3200" b="1" i="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4111883" y="2282307"/>
            <a:ext cx="367408" cy="584775"/>
          </a:xfrm>
          <a:prstGeom prst="rect">
            <a:avLst/>
          </a:prstGeom>
          <a:noFill/>
        </p:spPr>
        <p:txBody>
          <a:bodyPr wrap="none" rtlCol="0">
            <a:spAutoFit/>
          </a:bodyPr>
          <a:lstStyle/>
          <a:p>
            <a:r>
              <a:rPr lang="en-US" sz="3200" b="1" i="1" dirty="0" smtClean="0">
                <a:latin typeface="Times New Roman" panose="02020603050405020304" pitchFamily="18" charset="0"/>
                <a:cs typeface="Times New Roman" panose="02020603050405020304" pitchFamily="18" charset="0"/>
              </a:rPr>
              <a:t>y</a:t>
            </a:r>
            <a:endParaRPr lang="en-US" sz="3200" baseline="-25000" dirty="0">
              <a:latin typeface="Times New Roman" panose="02020603050405020304" pitchFamily="18" charset="0"/>
              <a:cs typeface="Times New Roman" panose="02020603050405020304" pitchFamily="18" charset="0"/>
            </a:endParaRPr>
          </a:p>
        </p:txBody>
      </p:sp>
      <p:sp>
        <p:nvSpPr>
          <p:cNvPr id="47" name="Oval 2"/>
          <p:cNvSpPr>
            <a:spLocks noChangeArrowheads="1"/>
          </p:cNvSpPr>
          <p:nvPr/>
        </p:nvSpPr>
        <p:spPr bwMode="auto">
          <a:xfrm>
            <a:off x="2263587" y="1357313"/>
            <a:ext cx="1555750" cy="841375"/>
          </a:xfrm>
          <a:prstGeom prst="ellipse">
            <a:avLst/>
          </a:prstGeom>
          <a:solidFill>
            <a:srgbClr val="0070C0"/>
          </a:solidFill>
          <a:ln w="12700">
            <a:solidFill>
              <a:schemeClr val="accent1"/>
            </a:solidFill>
            <a:round/>
            <a:headEnd/>
            <a:tailEnd/>
          </a:ln>
        </p:spPr>
        <p:txBody>
          <a:bodyPr wrap="none" anchor="ctr"/>
          <a:lstStyle/>
          <a:p>
            <a:endParaRPr lang="hu-HU"/>
          </a:p>
        </p:txBody>
      </p:sp>
      <p:sp>
        <p:nvSpPr>
          <p:cNvPr id="48" name="Oval 6"/>
          <p:cNvSpPr>
            <a:spLocks noChangeArrowheads="1"/>
          </p:cNvSpPr>
          <p:nvPr/>
        </p:nvSpPr>
        <p:spPr bwMode="auto">
          <a:xfrm>
            <a:off x="5027896" y="1294606"/>
            <a:ext cx="1668857" cy="673100"/>
          </a:xfrm>
          <a:prstGeom prst="ellipse">
            <a:avLst/>
          </a:prstGeom>
          <a:solidFill>
            <a:srgbClr val="00B0F0"/>
          </a:solidFill>
          <a:ln w="12700">
            <a:solidFill>
              <a:schemeClr val="accent1"/>
            </a:solidFill>
            <a:round/>
            <a:headEnd/>
            <a:tailEnd/>
          </a:ln>
        </p:spPr>
        <p:txBody>
          <a:bodyPr wrap="none" anchor="ctr"/>
          <a:lstStyle/>
          <a:p>
            <a:endParaRPr lang="hu-HU"/>
          </a:p>
        </p:txBody>
      </p:sp>
      <p:sp>
        <p:nvSpPr>
          <p:cNvPr id="59" name="TextBox 41"/>
          <p:cNvSpPr txBox="1"/>
          <p:nvPr/>
        </p:nvSpPr>
        <p:spPr>
          <a:xfrm>
            <a:off x="5222678" y="1304764"/>
            <a:ext cx="503664" cy="584775"/>
          </a:xfrm>
          <a:prstGeom prst="rect">
            <a:avLst/>
          </a:prstGeom>
          <a:noFill/>
        </p:spPr>
        <p:txBody>
          <a:bodyPr wrap="none" rtlCol="0">
            <a:spAutoFit/>
          </a:bodyPr>
          <a:lstStyle/>
          <a:p>
            <a:r>
              <a:rPr lang="en-US" sz="3200" b="1" i="1" dirty="0">
                <a:cs typeface="Times New Roman" panose="02020603050405020304" pitchFamily="18" charset="0"/>
              </a:rPr>
              <a:t>y</a:t>
            </a:r>
            <a:r>
              <a:rPr lang="en-US" sz="3200" b="1" i="1" dirty="0" smtClean="0">
                <a:latin typeface="Times New Roman" panose="02020603050405020304" pitchFamily="18" charset="0"/>
                <a:cs typeface="Times New Roman" panose="02020603050405020304" pitchFamily="18" charset="0"/>
              </a:rPr>
              <a:t>’</a:t>
            </a:r>
            <a:endParaRPr lang="en-US" sz="3200"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églalap 42"/>
              <p:cNvSpPr/>
              <p:nvPr/>
            </p:nvSpPr>
            <p:spPr>
              <a:xfrm>
                <a:off x="107504" y="5661248"/>
                <a:ext cx="7198650" cy="109658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sz="2800" b="0" i="1" smtClean="0">
                          <a:solidFill>
                            <a:srgbClr val="00B050"/>
                          </a:solidFill>
                          <a:latin typeface="Cambria Math"/>
                        </a:rPr>
                        <m:t>𝐿</m:t>
                      </m:r>
                      <m:d>
                        <m:dPr>
                          <m:ctrlPr>
                            <a:rPr lang="hu-HU" sz="2800" b="0" i="1" smtClean="0">
                              <a:solidFill>
                                <a:srgbClr val="00B050"/>
                              </a:solidFill>
                              <a:latin typeface="Cambria Math"/>
                            </a:rPr>
                          </m:ctrlPr>
                        </m:dPr>
                        <m:e>
                          <m:r>
                            <a:rPr lang="hu-HU" sz="2800" b="1" i="1" smtClean="0">
                              <a:solidFill>
                                <a:srgbClr val="00B050"/>
                              </a:solidFill>
                              <a:latin typeface="Cambria Math"/>
                            </a:rPr>
                            <m:t>𝒓</m:t>
                          </m:r>
                          <m:r>
                            <a:rPr lang="hu-HU" sz="2800" b="0" i="1" smtClean="0">
                              <a:solidFill>
                                <a:srgbClr val="00B050"/>
                              </a:solidFill>
                              <a:latin typeface="Cambria Math"/>
                            </a:rPr>
                            <m:t>,</m:t>
                          </m:r>
                          <m:r>
                            <a:rPr lang="hu-HU" sz="2800" b="0" i="1" smtClean="0">
                              <a:solidFill>
                                <a:srgbClr val="00B050"/>
                              </a:solidFill>
                              <a:latin typeface="Cambria Math"/>
                              <a:ea typeface="Cambria Math"/>
                            </a:rPr>
                            <m:t>𝜔</m:t>
                          </m:r>
                        </m:e>
                      </m:d>
                      <m:r>
                        <a:rPr lang="en-US" sz="2800" b="0" i="1" smtClean="0">
                          <a:solidFill>
                            <a:prstClr val="black"/>
                          </a:solidFill>
                          <a:latin typeface="Cambria Math"/>
                          <a:ea typeface="Cambria Math"/>
                        </a:rPr>
                        <m:t>=</m:t>
                      </m:r>
                      <m:r>
                        <a:rPr lang="en-US" sz="2800" b="0" i="1" smtClean="0">
                          <a:solidFill>
                            <a:schemeClr val="accent6">
                              <a:lumMod val="75000"/>
                            </a:schemeClr>
                          </a:solidFill>
                          <a:latin typeface="Cambria Math"/>
                          <a:ea typeface="Cambria Math"/>
                        </a:rPr>
                        <m:t>𝐷</m:t>
                      </m:r>
                      <m:d>
                        <m:dPr>
                          <m:ctrlPr>
                            <a:rPr lang="hu-HU" sz="2800" i="1">
                              <a:solidFill>
                                <a:schemeClr val="accent6">
                                  <a:lumMod val="75000"/>
                                </a:schemeClr>
                              </a:solidFill>
                              <a:latin typeface="Cambria Math"/>
                            </a:rPr>
                          </m:ctrlPr>
                        </m:dPr>
                        <m:e>
                          <m:r>
                            <a:rPr lang="hu-HU" sz="2800" b="1" i="1" smtClean="0">
                              <a:solidFill>
                                <a:schemeClr val="accent6">
                                  <a:lumMod val="75000"/>
                                </a:schemeClr>
                              </a:solidFill>
                              <a:latin typeface="Cambria Math"/>
                            </a:rPr>
                            <m:t>𝒓</m:t>
                          </m:r>
                          <m:r>
                            <a:rPr lang="hu-HU" sz="2800" i="1">
                              <a:solidFill>
                                <a:schemeClr val="accent6">
                                  <a:lumMod val="75000"/>
                                </a:schemeClr>
                              </a:solidFill>
                              <a:latin typeface="Cambria Math"/>
                            </a:rPr>
                            <m:t>,</m:t>
                          </m:r>
                          <m:r>
                            <a:rPr lang="hu-HU" sz="2800" i="1">
                              <a:solidFill>
                                <a:schemeClr val="accent6">
                                  <a:lumMod val="75000"/>
                                </a:schemeClr>
                              </a:solidFill>
                              <a:latin typeface="Cambria Math"/>
                              <a:ea typeface="Cambria Math"/>
                            </a:rPr>
                            <m:t>𝜔</m:t>
                          </m:r>
                        </m:e>
                      </m:d>
                      <m:r>
                        <a:rPr lang="en-US" sz="2800" b="0" i="1" smtClean="0">
                          <a:solidFill>
                            <a:schemeClr val="tx1"/>
                          </a:solidFill>
                          <a:latin typeface="Cambria Math"/>
                          <a:ea typeface="Cambria Math"/>
                        </a:rPr>
                        <m:t>+</m:t>
                      </m:r>
                      <m:nary>
                        <m:naryPr>
                          <m:ctrlPr>
                            <a:rPr lang="en-US" sz="2800" b="0" i="1" smtClean="0">
                              <a:solidFill>
                                <a:srgbClr val="FF0000"/>
                              </a:solidFill>
                              <a:latin typeface="Cambria Math"/>
                              <a:ea typeface="Cambria Math"/>
                            </a:rPr>
                          </m:ctrlPr>
                        </m:naryPr>
                        <m:sub>
                          <m:r>
                            <m:rPr>
                              <m:sty m:val="p"/>
                              <m:brk m:alnAt="24"/>
                            </m:rPr>
                            <a:rPr lang="el-GR" sz="2800" i="1">
                              <a:solidFill>
                                <a:srgbClr val="FF0000"/>
                              </a:solidFill>
                              <a:latin typeface="Cambria Math"/>
                              <a:ea typeface="Cambria Math"/>
                            </a:rPr>
                            <m:t>Ω</m:t>
                          </m:r>
                        </m:sub>
                        <m:sup/>
                        <m:e>
                          <m:r>
                            <a:rPr lang="hu-HU" sz="2800" i="1">
                              <a:solidFill>
                                <a:srgbClr val="FF0000"/>
                              </a:solidFill>
                              <a:latin typeface="Cambria Math"/>
                            </a:rPr>
                            <m:t>𝐿</m:t>
                          </m:r>
                          <m:d>
                            <m:dPr>
                              <m:ctrlPr>
                                <a:rPr lang="hu-HU" sz="2800" i="1">
                                  <a:solidFill>
                                    <a:srgbClr val="FF0000"/>
                                  </a:solidFill>
                                  <a:latin typeface="Cambria Math"/>
                                </a:rPr>
                              </m:ctrlPr>
                            </m:dPr>
                            <m:e>
                              <m:r>
                                <a:rPr lang="en-US" sz="2800" b="1" i="1">
                                  <a:solidFill>
                                    <a:srgbClr val="FF0000"/>
                                  </a:solidFill>
                                  <a:latin typeface="Cambria Math"/>
                                </a:rPr>
                                <m:t>𝒚</m:t>
                              </m:r>
                              <m:r>
                                <a:rPr lang="hu-HU" sz="2800" i="1">
                                  <a:solidFill>
                                    <a:srgbClr val="FF0000"/>
                                  </a:solidFill>
                                  <a:latin typeface="Cambria Math"/>
                                </a:rPr>
                                <m:t>,</m:t>
                              </m:r>
                              <m:r>
                                <a:rPr lang="hu-HU" sz="2800" i="1">
                                  <a:solidFill>
                                    <a:srgbClr val="FF0000"/>
                                  </a:solidFill>
                                  <a:latin typeface="Cambria Math"/>
                                  <a:ea typeface="Cambria Math"/>
                                </a:rPr>
                                <m:t>𝜔</m:t>
                              </m:r>
                              <m:r>
                                <a:rPr lang="en-US" sz="2800" b="0" i="1" smtClean="0">
                                  <a:solidFill>
                                    <a:srgbClr val="FF0000"/>
                                  </a:solidFill>
                                  <a:latin typeface="Cambria Math"/>
                                  <a:ea typeface="Cambria Math"/>
                                </a:rPr>
                                <m:t>′</m:t>
                              </m:r>
                            </m:e>
                          </m:d>
                          <m:r>
                            <a:rPr lang="en-US" sz="2800" i="1">
                              <a:solidFill>
                                <a:srgbClr val="FF0000"/>
                              </a:solidFill>
                              <a:latin typeface="Cambria Math"/>
                              <a:ea typeface="Cambria Math"/>
                            </a:rPr>
                            <m:t>𝑅</m:t>
                          </m:r>
                          <m:d>
                            <m:dPr>
                              <m:ctrlPr>
                                <a:rPr lang="hu-HU" sz="2800" i="1">
                                  <a:solidFill>
                                    <a:srgbClr val="FF0000"/>
                                  </a:solidFill>
                                  <a:latin typeface="Cambria Math"/>
                                </a:rPr>
                              </m:ctrlPr>
                            </m:dPr>
                            <m:e>
                              <m:r>
                                <a:rPr lang="hu-HU" sz="2800" i="1">
                                  <a:solidFill>
                                    <a:srgbClr val="FF0000"/>
                                  </a:solidFill>
                                  <a:latin typeface="Cambria Math"/>
                                  <a:ea typeface="Cambria Math"/>
                                </a:rPr>
                                <m:t>𝜔</m:t>
                              </m:r>
                              <m:r>
                                <a:rPr lang="hu-HU" sz="2800" i="1">
                                  <a:solidFill>
                                    <a:srgbClr val="FF0000"/>
                                  </a:solidFill>
                                  <a:latin typeface="Cambria Math"/>
                                </a:rPr>
                                <m:t>,</m:t>
                              </m:r>
                              <m:r>
                                <a:rPr lang="hu-HU" sz="2800" i="1">
                                  <a:solidFill>
                                    <a:srgbClr val="FF0000"/>
                                  </a:solidFill>
                                  <a:latin typeface="Cambria Math"/>
                                  <a:ea typeface="Cambria Math"/>
                                </a:rPr>
                                <m:t>𝜔</m:t>
                              </m:r>
                              <m:r>
                                <a:rPr lang="en-US" sz="2800" i="1">
                                  <a:solidFill>
                                    <a:srgbClr val="FF0000"/>
                                  </a:solidFill>
                                  <a:latin typeface="Cambria Math"/>
                                  <a:ea typeface="Cambria Math"/>
                                </a:rPr>
                                <m:t>′</m:t>
                              </m:r>
                            </m:e>
                          </m:d>
                        </m:e>
                      </m:nary>
                      <m:r>
                        <m:rPr>
                          <m:sty m:val="p"/>
                        </m:rPr>
                        <a:rPr lang="en-US" sz="2800" b="0" i="0" smtClean="0">
                          <a:solidFill>
                            <a:srgbClr val="FF0000"/>
                          </a:solidFill>
                          <a:latin typeface="Cambria Math"/>
                          <a:ea typeface="Cambria Math"/>
                        </a:rPr>
                        <m:t>d</m:t>
                      </m:r>
                      <m:r>
                        <a:rPr lang="hu-HU" sz="2800" i="1">
                          <a:solidFill>
                            <a:srgbClr val="FF0000"/>
                          </a:solidFill>
                          <a:latin typeface="Cambria Math"/>
                          <a:ea typeface="Cambria Math"/>
                        </a:rPr>
                        <m:t>𝜔</m:t>
                      </m:r>
                      <m:r>
                        <a:rPr lang="en-US" sz="2800" i="1">
                          <a:solidFill>
                            <a:srgbClr val="FF0000"/>
                          </a:solidFill>
                          <a:latin typeface="Cambria Math"/>
                          <a:ea typeface="Cambria Math"/>
                        </a:rPr>
                        <m:t>′</m:t>
                      </m:r>
                    </m:oMath>
                  </m:oMathPara>
                </a14:m>
                <a:endParaRPr lang="en-US" sz="2800" dirty="0">
                  <a:solidFill>
                    <a:srgbClr val="FF0000"/>
                  </a:solidFill>
                </a:endParaRPr>
              </a:p>
            </p:txBody>
          </p:sp>
        </mc:Choice>
        <mc:Fallback xmlns="">
          <p:sp>
            <p:nvSpPr>
              <p:cNvPr id="43" name="Téglalap 42"/>
              <p:cNvSpPr>
                <a:spLocks noRot="1" noChangeAspect="1" noMove="1" noResize="1" noEditPoints="1" noAdjustHandles="1" noChangeArrowheads="1" noChangeShapeType="1" noTextEdit="1"/>
              </p:cNvSpPr>
              <p:nvPr/>
            </p:nvSpPr>
            <p:spPr>
              <a:xfrm>
                <a:off x="107504" y="5661248"/>
                <a:ext cx="7198650" cy="1096582"/>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3233265" y="4542699"/>
                <a:ext cx="6008391" cy="8814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200" i="1" smtClean="0">
                          <a:solidFill>
                            <a:prstClr val="black"/>
                          </a:solidFill>
                          <a:latin typeface="Cambria Math"/>
                        </a:rPr>
                        <m:t>𝐿</m:t>
                      </m:r>
                      <m:d>
                        <m:dPr>
                          <m:ctrlPr>
                            <a:rPr lang="hu-HU" sz="2200" i="1">
                              <a:solidFill>
                                <a:prstClr val="black"/>
                              </a:solidFill>
                              <a:latin typeface="Cambria Math"/>
                            </a:rPr>
                          </m:ctrlPr>
                        </m:dPr>
                        <m:e>
                          <m:r>
                            <a:rPr lang="en-US" sz="2200" b="1" i="1" smtClean="0">
                              <a:solidFill>
                                <a:prstClr val="black"/>
                              </a:solidFill>
                              <a:latin typeface="Cambria Math"/>
                            </a:rPr>
                            <m:t>𝒚</m:t>
                          </m:r>
                          <m:r>
                            <a:rPr lang="hu-HU" sz="2200" i="1">
                              <a:solidFill>
                                <a:prstClr val="black"/>
                              </a:solidFill>
                              <a:latin typeface="Cambria Math"/>
                            </a:rPr>
                            <m:t>,</m:t>
                          </m:r>
                          <m:r>
                            <a:rPr lang="hu-HU" sz="2200" i="1">
                              <a:solidFill>
                                <a:prstClr val="black"/>
                              </a:solidFill>
                              <a:latin typeface="Cambria Math"/>
                              <a:ea typeface="Cambria Math"/>
                            </a:rPr>
                            <m:t>𝜔</m:t>
                          </m:r>
                          <m:r>
                            <a:rPr lang="en-US" sz="2200" b="0" i="1" smtClean="0">
                              <a:solidFill>
                                <a:prstClr val="black"/>
                              </a:solidFill>
                              <a:latin typeface="Cambria Math"/>
                              <a:ea typeface="Cambria Math"/>
                            </a:rPr>
                            <m:t>′</m:t>
                          </m:r>
                        </m:e>
                      </m:d>
                      <m:r>
                        <a:rPr lang="en-US" sz="2200" i="1">
                          <a:solidFill>
                            <a:prstClr val="black"/>
                          </a:solidFill>
                          <a:latin typeface="Cambria Math"/>
                          <a:ea typeface="Cambria Math"/>
                        </a:rPr>
                        <m:t>=</m:t>
                      </m:r>
                      <m:r>
                        <a:rPr lang="en-US" sz="2200" b="0" i="1" smtClean="0">
                          <a:solidFill>
                            <a:prstClr val="black"/>
                          </a:solidFill>
                          <a:latin typeface="Cambria Math"/>
                          <a:ea typeface="Cambria Math"/>
                        </a:rPr>
                        <m:t>𝐷</m:t>
                      </m:r>
                      <m:d>
                        <m:dPr>
                          <m:ctrlPr>
                            <a:rPr lang="hu-HU" sz="2200" i="1">
                              <a:solidFill>
                                <a:prstClr val="black"/>
                              </a:solidFill>
                              <a:latin typeface="Cambria Math"/>
                            </a:rPr>
                          </m:ctrlPr>
                        </m:dPr>
                        <m:e>
                          <m:r>
                            <a:rPr lang="en-US" sz="2200" b="1" i="1" smtClean="0">
                              <a:solidFill>
                                <a:prstClr val="black"/>
                              </a:solidFill>
                              <a:latin typeface="Cambria Math"/>
                            </a:rPr>
                            <m:t>𝒚</m:t>
                          </m:r>
                          <m:r>
                            <a:rPr lang="hu-HU" sz="2200" i="1">
                              <a:solidFill>
                                <a:prstClr val="black"/>
                              </a:solidFill>
                              <a:latin typeface="Cambria Math"/>
                            </a:rPr>
                            <m:t>,</m:t>
                          </m:r>
                          <m:r>
                            <a:rPr lang="hu-HU" sz="2200" i="1">
                              <a:solidFill>
                                <a:prstClr val="black"/>
                              </a:solidFill>
                              <a:latin typeface="Cambria Math"/>
                              <a:ea typeface="Cambria Math"/>
                            </a:rPr>
                            <m:t>𝜔</m:t>
                          </m:r>
                          <m:r>
                            <a:rPr lang="en-US" sz="2200" b="0" i="1" smtClean="0">
                              <a:solidFill>
                                <a:prstClr val="black"/>
                              </a:solidFill>
                              <a:latin typeface="Cambria Math"/>
                              <a:ea typeface="Cambria Math"/>
                            </a:rPr>
                            <m:t>′</m:t>
                          </m:r>
                        </m:e>
                      </m:d>
                      <m:r>
                        <a:rPr lang="en-US" sz="2200" i="1">
                          <a:solidFill>
                            <a:prstClr val="black"/>
                          </a:solidFill>
                          <a:latin typeface="Cambria Math"/>
                          <a:ea typeface="Cambria Math"/>
                        </a:rPr>
                        <m:t>+</m:t>
                      </m:r>
                      <m:nary>
                        <m:naryPr>
                          <m:ctrlPr>
                            <a:rPr lang="en-US" sz="2200" i="1">
                              <a:solidFill>
                                <a:prstClr val="black"/>
                              </a:solidFill>
                              <a:latin typeface="Cambria Math"/>
                              <a:ea typeface="Cambria Math"/>
                            </a:rPr>
                          </m:ctrlPr>
                        </m:naryPr>
                        <m:sub>
                          <m:r>
                            <m:rPr>
                              <m:sty m:val="p"/>
                              <m:brk m:alnAt="24"/>
                            </m:rPr>
                            <a:rPr lang="el-GR" sz="2200" i="1">
                              <a:solidFill>
                                <a:prstClr val="black"/>
                              </a:solidFill>
                              <a:latin typeface="Cambria Math"/>
                              <a:ea typeface="Cambria Math"/>
                            </a:rPr>
                            <m:t>Ω</m:t>
                          </m:r>
                          <m:r>
                            <a:rPr lang="en-US" sz="2200" b="0" i="1" smtClean="0">
                              <a:solidFill>
                                <a:prstClr val="black"/>
                              </a:solidFill>
                              <a:latin typeface="Cambria Math"/>
                              <a:ea typeface="Cambria Math"/>
                            </a:rPr>
                            <m:t>′</m:t>
                          </m:r>
                        </m:sub>
                        <m:sup/>
                        <m:e>
                          <m:r>
                            <a:rPr lang="hu-HU" sz="2200" i="1">
                              <a:solidFill>
                                <a:prstClr val="black"/>
                              </a:solidFill>
                              <a:latin typeface="Cambria Math"/>
                            </a:rPr>
                            <m:t>𝐿</m:t>
                          </m:r>
                          <m:d>
                            <m:dPr>
                              <m:ctrlPr>
                                <a:rPr lang="hu-HU" sz="2200" i="1">
                                  <a:solidFill>
                                    <a:prstClr val="black"/>
                                  </a:solidFill>
                                  <a:latin typeface="Cambria Math"/>
                                </a:rPr>
                              </m:ctrlPr>
                            </m:dPr>
                            <m:e>
                              <m:r>
                                <a:rPr lang="en-US" sz="2200" b="1" i="1">
                                  <a:solidFill>
                                    <a:prstClr val="black"/>
                                  </a:solidFill>
                                  <a:latin typeface="Cambria Math"/>
                                </a:rPr>
                                <m:t>𝒚</m:t>
                              </m:r>
                              <m:r>
                                <a:rPr lang="en-US" sz="2200" b="0" i="1" smtClean="0">
                                  <a:solidFill>
                                    <a:prstClr val="black"/>
                                  </a:solidFill>
                                  <a:latin typeface="Cambria Math"/>
                                </a:rPr>
                                <m:t>′</m:t>
                              </m:r>
                              <m:r>
                                <a:rPr lang="hu-HU" sz="2200" i="1">
                                  <a:solidFill>
                                    <a:prstClr val="black"/>
                                  </a:solidFill>
                                  <a:latin typeface="Cambria Math"/>
                                </a:rPr>
                                <m:t>,</m:t>
                              </m:r>
                              <m:r>
                                <a:rPr lang="hu-HU" sz="2200" i="1">
                                  <a:solidFill>
                                    <a:prstClr val="black"/>
                                  </a:solidFill>
                                  <a:latin typeface="Cambria Math"/>
                                  <a:ea typeface="Cambria Math"/>
                                </a:rPr>
                                <m:t>𝜔</m:t>
                              </m:r>
                              <m:r>
                                <a:rPr lang="en-US" sz="2200" b="0" i="1" smtClean="0">
                                  <a:solidFill>
                                    <a:prstClr val="black"/>
                                  </a:solidFill>
                                  <a:latin typeface="Cambria Math"/>
                                  <a:ea typeface="Cambria Math"/>
                                </a:rPr>
                                <m:t>′′</m:t>
                              </m:r>
                            </m:e>
                          </m:d>
                          <m:r>
                            <a:rPr lang="en-US" sz="2200" i="1">
                              <a:solidFill>
                                <a:prstClr val="black"/>
                              </a:solidFill>
                              <a:latin typeface="Cambria Math"/>
                              <a:ea typeface="Cambria Math"/>
                            </a:rPr>
                            <m:t>𝑅</m:t>
                          </m:r>
                          <m:d>
                            <m:dPr>
                              <m:ctrlPr>
                                <a:rPr lang="hu-HU" sz="2200" i="1">
                                  <a:solidFill>
                                    <a:prstClr val="black"/>
                                  </a:solidFill>
                                  <a:latin typeface="Cambria Math"/>
                                </a:rPr>
                              </m:ctrlPr>
                            </m:dPr>
                            <m:e>
                              <m:r>
                                <a:rPr lang="hu-HU" sz="2200" i="1">
                                  <a:solidFill>
                                    <a:prstClr val="black"/>
                                  </a:solidFill>
                                  <a:latin typeface="Cambria Math"/>
                                  <a:ea typeface="Cambria Math"/>
                                </a:rPr>
                                <m:t>𝜔</m:t>
                              </m:r>
                              <m:r>
                                <a:rPr lang="en-US" sz="2200" b="0" i="1" smtClean="0">
                                  <a:solidFill>
                                    <a:prstClr val="black"/>
                                  </a:solidFill>
                                  <a:latin typeface="Cambria Math"/>
                                  <a:ea typeface="Cambria Math"/>
                                </a:rPr>
                                <m:t>′</m:t>
                              </m:r>
                              <m:r>
                                <a:rPr lang="hu-HU" sz="2200" i="1">
                                  <a:solidFill>
                                    <a:prstClr val="black"/>
                                  </a:solidFill>
                                  <a:latin typeface="Cambria Math"/>
                                </a:rPr>
                                <m:t>,</m:t>
                              </m:r>
                              <m:r>
                                <a:rPr lang="hu-HU" sz="2200" i="1">
                                  <a:solidFill>
                                    <a:prstClr val="black"/>
                                  </a:solidFill>
                                  <a:latin typeface="Cambria Math"/>
                                  <a:ea typeface="Cambria Math"/>
                                </a:rPr>
                                <m:t>𝜔</m:t>
                              </m:r>
                              <m:r>
                                <a:rPr lang="en-US" sz="2200" i="1">
                                  <a:solidFill>
                                    <a:prstClr val="black"/>
                                  </a:solidFill>
                                  <a:latin typeface="Cambria Math"/>
                                  <a:ea typeface="Cambria Math"/>
                                </a:rPr>
                                <m:t>′</m:t>
                              </m:r>
                              <m:r>
                                <a:rPr lang="en-US" sz="2200" b="0" i="1" smtClean="0">
                                  <a:solidFill>
                                    <a:prstClr val="black"/>
                                  </a:solidFill>
                                  <a:latin typeface="Cambria Math"/>
                                  <a:ea typeface="Cambria Math"/>
                                </a:rPr>
                                <m:t>′</m:t>
                              </m:r>
                            </m:e>
                          </m:d>
                        </m:e>
                      </m:nary>
                      <m:r>
                        <m:rPr>
                          <m:sty m:val="p"/>
                        </m:rPr>
                        <a:rPr lang="en-US" sz="2200">
                          <a:solidFill>
                            <a:prstClr val="black"/>
                          </a:solidFill>
                          <a:latin typeface="Cambria Math"/>
                          <a:ea typeface="Cambria Math"/>
                        </a:rPr>
                        <m:t>d</m:t>
                      </m:r>
                      <m:r>
                        <a:rPr lang="hu-HU" sz="2200" i="1">
                          <a:solidFill>
                            <a:prstClr val="black"/>
                          </a:solidFill>
                          <a:latin typeface="Cambria Math"/>
                          <a:ea typeface="Cambria Math"/>
                        </a:rPr>
                        <m:t>𝜔</m:t>
                      </m:r>
                      <m:r>
                        <a:rPr lang="en-US" sz="2200" b="0" i="1" smtClean="0">
                          <a:solidFill>
                            <a:prstClr val="black"/>
                          </a:solidFill>
                          <a:latin typeface="Cambria Math"/>
                          <a:ea typeface="Cambria Math"/>
                        </a:rPr>
                        <m:t>′</m:t>
                      </m:r>
                      <m:r>
                        <a:rPr lang="en-US" sz="2200" i="1">
                          <a:solidFill>
                            <a:prstClr val="black"/>
                          </a:solidFill>
                          <a:latin typeface="Cambria Math"/>
                          <a:ea typeface="Cambria Math"/>
                        </a:rPr>
                        <m:t>′</m:t>
                      </m:r>
                    </m:oMath>
                  </m:oMathPara>
                </a14:m>
                <a:endParaRPr lang="en-US" sz="2200" dirty="0"/>
              </a:p>
            </p:txBody>
          </p:sp>
        </mc:Choice>
        <mc:Fallback xmlns="">
          <p:sp>
            <p:nvSpPr>
              <p:cNvPr id="3" name="Téglalap 2"/>
              <p:cNvSpPr>
                <a:spLocks noRot="1" noChangeAspect="1" noMove="1" noResize="1" noEditPoints="1" noAdjustHandles="1" noChangeArrowheads="1" noChangeShapeType="1" noTextEdit="1"/>
              </p:cNvSpPr>
              <p:nvPr/>
            </p:nvSpPr>
            <p:spPr>
              <a:xfrm>
                <a:off x="3233265" y="4542699"/>
                <a:ext cx="6008391" cy="881460"/>
              </a:xfrm>
              <a:prstGeom prst="rect">
                <a:avLst/>
              </a:prstGeom>
              <a:blipFill rotWithShape="1">
                <a:blip r:embed="rId7"/>
                <a:stretch>
                  <a:fillRect/>
                </a:stretch>
              </a:blipFill>
            </p:spPr>
            <p:txBody>
              <a:bodyPr/>
              <a:lstStyle/>
              <a:p>
                <a:r>
                  <a:rPr lang="en-US">
                    <a:noFill/>
                  </a:rPr>
                  <a:t> </a:t>
                </a:r>
              </a:p>
            </p:txBody>
          </p:sp>
        </mc:Fallback>
      </mc:AlternateContent>
      <p:cxnSp>
        <p:nvCxnSpPr>
          <p:cNvPr id="5" name="Egyenes összekötő nyíllal 4"/>
          <p:cNvCxnSpPr/>
          <p:nvPr/>
        </p:nvCxnSpPr>
        <p:spPr>
          <a:xfrm>
            <a:off x="3867150" y="5193196"/>
            <a:ext cx="554948" cy="828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églalap 52"/>
              <p:cNvSpPr/>
              <p:nvPr/>
            </p:nvSpPr>
            <p:spPr>
              <a:xfrm>
                <a:off x="3041462" y="3661238"/>
                <a:ext cx="6116373" cy="809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000" i="1" smtClean="0">
                          <a:solidFill>
                            <a:prstClr val="black"/>
                          </a:solidFill>
                          <a:latin typeface="Cambria Math"/>
                        </a:rPr>
                        <m:t>𝐿</m:t>
                      </m:r>
                      <m:d>
                        <m:dPr>
                          <m:ctrlPr>
                            <a:rPr lang="hu-HU" sz="2000" i="1">
                              <a:solidFill>
                                <a:prstClr val="black"/>
                              </a:solidFill>
                              <a:latin typeface="Cambria Math"/>
                            </a:rPr>
                          </m:ctrlPr>
                        </m:dPr>
                        <m:e>
                          <m:r>
                            <a:rPr lang="en-US" sz="2000" b="1" i="1" smtClean="0">
                              <a:solidFill>
                                <a:prstClr val="black"/>
                              </a:solidFill>
                              <a:latin typeface="Cambria Math"/>
                            </a:rPr>
                            <m:t>𝒚</m:t>
                          </m:r>
                          <m:r>
                            <a:rPr lang="en-US" sz="2000" b="0" i="1" smtClean="0">
                              <a:solidFill>
                                <a:prstClr val="black"/>
                              </a:solidFill>
                              <a:latin typeface="Cambria Math"/>
                            </a:rPr>
                            <m:t>′,</m:t>
                          </m:r>
                          <m:r>
                            <a:rPr lang="hu-HU" sz="2000" i="1">
                              <a:solidFill>
                                <a:prstClr val="black"/>
                              </a:solidFill>
                              <a:latin typeface="Cambria Math"/>
                              <a:ea typeface="Cambria Math"/>
                            </a:rPr>
                            <m:t>𝜔</m:t>
                          </m:r>
                          <m:r>
                            <a:rPr lang="en-US" sz="2000" b="0" i="1" smtClean="0">
                              <a:solidFill>
                                <a:prstClr val="black"/>
                              </a:solidFill>
                              <a:latin typeface="Cambria Math"/>
                              <a:ea typeface="Cambria Math"/>
                            </a:rPr>
                            <m:t>′′</m:t>
                          </m:r>
                        </m:e>
                      </m:d>
                      <m:r>
                        <a:rPr lang="en-US" sz="2000" i="1">
                          <a:solidFill>
                            <a:prstClr val="black"/>
                          </a:solidFill>
                          <a:latin typeface="Cambria Math"/>
                          <a:ea typeface="Cambria Math"/>
                        </a:rPr>
                        <m:t>=</m:t>
                      </m:r>
                      <m:r>
                        <a:rPr lang="en-US" sz="2000" b="0" i="1" smtClean="0">
                          <a:solidFill>
                            <a:prstClr val="black"/>
                          </a:solidFill>
                          <a:latin typeface="Cambria Math"/>
                          <a:ea typeface="Cambria Math"/>
                        </a:rPr>
                        <m:t>𝐷</m:t>
                      </m:r>
                      <m:d>
                        <m:dPr>
                          <m:ctrlPr>
                            <a:rPr lang="hu-HU" sz="2000" i="1">
                              <a:solidFill>
                                <a:prstClr val="black"/>
                              </a:solidFill>
                              <a:latin typeface="Cambria Math"/>
                            </a:rPr>
                          </m:ctrlPr>
                        </m:dPr>
                        <m:e>
                          <m:r>
                            <a:rPr lang="en-US" sz="2000" b="1" i="1" smtClean="0">
                              <a:solidFill>
                                <a:prstClr val="black"/>
                              </a:solidFill>
                              <a:latin typeface="Cambria Math"/>
                            </a:rPr>
                            <m:t>𝒚</m:t>
                          </m:r>
                          <m:r>
                            <a:rPr lang="en-US" sz="2000" b="0" i="1" smtClean="0">
                              <a:solidFill>
                                <a:prstClr val="black"/>
                              </a:solidFill>
                              <a:latin typeface="Cambria Math"/>
                            </a:rPr>
                            <m:t>′,</m:t>
                          </m:r>
                          <m:r>
                            <a:rPr lang="hu-HU" sz="2000" i="1">
                              <a:solidFill>
                                <a:prstClr val="black"/>
                              </a:solidFill>
                              <a:latin typeface="Cambria Math"/>
                              <a:ea typeface="Cambria Math"/>
                            </a:rPr>
                            <m:t>𝜔</m:t>
                          </m:r>
                          <m:r>
                            <a:rPr lang="en-US" sz="2000" b="0" i="1" smtClean="0">
                              <a:solidFill>
                                <a:prstClr val="black"/>
                              </a:solidFill>
                              <a:latin typeface="Cambria Math"/>
                              <a:ea typeface="Cambria Math"/>
                            </a:rPr>
                            <m:t>′′</m:t>
                          </m:r>
                        </m:e>
                      </m:d>
                      <m:r>
                        <a:rPr lang="en-US" sz="2000" i="1">
                          <a:solidFill>
                            <a:prstClr val="black"/>
                          </a:solidFill>
                          <a:latin typeface="Cambria Math"/>
                          <a:ea typeface="Cambria Math"/>
                        </a:rPr>
                        <m:t>+</m:t>
                      </m:r>
                      <m:nary>
                        <m:naryPr>
                          <m:ctrlPr>
                            <a:rPr lang="en-US" sz="2000" i="1">
                              <a:solidFill>
                                <a:prstClr val="black"/>
                              </a:solidFill>
                              <a:latin typeface="Cambria Math"/>
                              <a:ea typeface="Cambria Math"/>
                            </a:rPr>
                          </m:ctrlPr>
                        </m:naryPr>
                        <m:sub>
                          <m:r>
                            <m:rPr>
                              <m:sty m:val="p"/>
                              <m:brk m:alnAt="24"/>
                            </m:rPr>
                            <a:rPr lang="el-GR" sz="2000" i="1">
                              <a:solidFill>
                                <a:prstClr val="black"/>
                              </a:solidFill>
                              <a:latin typeface="Cambria Math"/>
                              <a:ea typeface="Cambria Math"/>
                            </a:rPr>
                            <m:t>Ω</m:t>
                          </m:r>
                          <m:r>
                            <a:rPr lang="en-US" sz="2000" b="0" i="1" smtClean="0">
                              <a:solidFill>
                                <a:prstClr val="black"/>
                              </a:solidFill>
                              <a:latin typeface="Cambria Math"/>
                              <a:ea typeface="Cambria Math"/>
                            </a:rPr>
                            <m:t>′′</m:t>
                          </m:r>
                        </m:sub>
                        <m:sup/>
                        <m:e>
                          <m:r>
                            <a:rPr lang="hu-HU" sz="2000" i="1">
                              <a:solidFill>
                                <a:prstClr val="black"/>
                              </a:solidFill>
                              <a:latin typeface="Cambria Math"/>
                            </a:rPr>
                            <m:t>𝐿</m:t>
                          </m:r>
                          <m:d>
                            <m:dPr>
                              <m:ctrlPr>
                                <a:rPr lang="hu-HU" sz="2000" i="1">
                                  <a:solidFill>
                                    <a:prstClr val="black"/>
                                  </a:solidFill>
                                  <a:latin typeface="Cambria Math"/>
                                </a:rPr>
                              </m:ctrlPr>
                            </m:dPr>
                            <m:e>
                              <m:r>
                                <a:rPr lang="en-US" sz="2000" b="1" i="1">
                                  <a:solidFill>
                                    <a:prstClr val="black"/>
                                  </a:solidFill>
                                  <a:latin typeface="Cambria Math"/>
                                </a:rPr>
                                <m:t>𝒚</m:t>
                              </m:r>
                              <m:r>
                                <a:rPr lang="en-US" sz="2000" b="0" i="1" smtClean="0">
                                  <a:solidFill>
                                    <a:prstClr val="black"/>
                                  </a:solidFill>
                                  <a:latin typeface="Cambria Math"/>
                                </a:rPr>
                                <m:t>′′</m:t>
                              </m:r>
                              <m:r>
                                <a:rPr lang="hu-HU" sz="2000" i="1">
                                  <a:solidFill>
                                    <a:prstClr val="black"/>
                                  </a:solidFill>
                                  <a:latin typeface="Cambria Math"/>
                                </a:rPr>
                                <m:t>,</m:t>
                              </m:r>
                              <m:r>
                                <a:rPr lang="hu-HU" sz="2000" i="1">
                                  <a:solidFill>
                                    <a:prstClr val="black"/>
                                  </a:solidFill>
                                  <a:latin typeface="Cambria Math"/>
                                  <a:ea typeface="Cambria Math"/>
                                </a:rPr>
                                <m:t>𝜔</m:t>
                              </m:r>
                              <m:r>
                                <a:rPr lang="en-US" sz="2000" b="0" i="1" smtClean="0">
                                  <a:solidFill>
                                    <a:prstClr val="black"/>
                                  </a:solidFill>
                                  <a:latin typeface="Cambria Math"/>
                                  <a:ea typeface="Cambria Math"/>
                                </a:rPr>
                                <m:t>′′′</m:t>
                              </m:r>
                            </m:e>
                          </m:d>
                          <m:r>
                            <a:rPr lang="en-US" sz="2000" i="1">
                              <a:solidFill>
                                <a:prstClr val="black"/>
                              </a:solidFill>
                              <a:latin typeface="Cambria Math"/>
                              <a:ea typeface="Cambria Math"/>
                            </a:rPr>
                            <m:t>𝑅</m:t>
                          </m:r>
                          <m:d>
                            <m:dPr>
                              <m:ctrlPr>
                                <a:rPr lang="hu-HU" sz="2000" i="1">
                                  <a:solidFill>
                                    <a:prstClr val="black"/>
                                  </a:solidFill>
                                  <a:latin typeface="Cambria Math"/>
                                </a:rPr>
                              </m:ctrlPr>
                            </m:dPr>
                            <m:e>
                              <m:r>
                                <a:rPr lang="hu-HU" sz="2000" i="1">
                                  <a:solidFill>
                                    <a:prstClr val="black"/>
                                  </a:solidFill>
                                  <a:latin typeface="Cambria Math"/>
                                  <a:ea typeface="Cambria Math"/>
                                </a:rPr>
                                <m:t>𝜔</m:t>
                              </m:r>
                              <m:r>
                                <a:rPr lang="en-US" sz="2000" b="0" i="1" smtClean="0">
                                  <a:solidFill>
                                    <a:prstClr val="black"/>
                                  </a:solidFill>
                                  <a:latin typeface="Cambria Math"/>
                                  <a:ea typeface="Cambria Math"/>
                                </a:rPr>
                                <m:t>′′</m:t>
                              </m:r>
                              <m:r>
                                <a:rPr lang="hu-HU" sz="2000" i="1">
                                  <a:solidFill>
                                    <a:prstClr val="black"/>
                                  </a:solidFill>
                                  <a:latin typeface="Cambria Math"/>
                                </a:rPr>
                                <m:t>,</m:t>
                              </m:r>
                              <m:r>
                                <a:rPr lang="hu-HU" sz="2000" i="1">
                                  <a:solidFill>
                                    <a:prstClr val="black"/>
                                  </a:solidFill>
                                  <a:latin typeface="Cambria Math"/>
                                  <a:ea typeface="Cambria Math"/>
                                </a:rPr>
                                <m:t>𝜔</m:t>
                              </m:r>
                              <m:r>
                                <a:rPr lang="en-US" sz="2000" i="1">
                                  <a:solidFill>
                                    <a:prstClr val="black"/>
                                  </a:solidFill>
                                  <a:latin typeface="Cambria Math"/>
                                  <a:ea typeface="Cambria Math"/>
                                </a:rPr>
                                <m:t>′</m:t>
                              </m:r>
                              <m:r>
                                <a:rPr lang="en-US" sz="2000" b="0" i="1" smtClean="0">
                                  <a:solidFill>
                                    <a:prstClr val="black"/>
                                  </a:solidFill>
                                  <a:latin typeface="Cambria Math"/>
                                  <a:ea typeface="Cambria Math"/>
                                </a:rPr>
                                <m:t>′′</m:t>
                              </m:r>
                            </m:e>
                          </m:d>
                        </m:e>
                      </m:nary>
                      <m:r>
                        <m:rPr>
                          <m:sty m:val="p"/>
                        </m:rPr>
                        <a:rPr lang="en-US" sz="2000">
                          <a:solidFill>
                            <a:prstClr val="black"/>
                          </a:solidFill>
                          <a:latin typeface="Cambria Math"/>
                          <a:ea typeface="Cambria Math"/>
                        </a:rPr>
                        <m:t>d</m:t>
                      </m:r>
                      <m:r>
                        <a:rPr lang="hu-HU" sz="2000" i="1">
                          <a:solidFill>
                            <a:prstClr val="black"/>
                          </a:solidFill>
                          <a:latin typeface="Cambria Math"/>
                          <a:ea typeface="Cambria Math"/>
                        </a:rPr>
                        <m:t>𝜔</m:t>
                      </m:r>
                      <m:r>
                        <a:rPr lang="en-US" sz="2000" b="0" i="1" smtClean="0">
                          <a:solidFill>
                            <a:prstClr val="black"/>
                          </a:solidFill>
                          <a:latin typeface="Cambria Math"/>
                          <a:ea typeface="Cambria Math"/>
                        </a:rPr>
                        <m:t>′′</m:t>
                      </m:r>
                      <m:r>
                        <a:rPr lang="en-US" sz="2000" i="1">
                          <a:solidFill>
                            <a:prstClr val="black"/>
                          </a:solidFill>
                          <a:latin typeface="Cambria Math"/>
                          <a:ea typeface="Cambria Math"/>
                        </a:rPr>
                        <m:t>′</m:t>
                      </m:r>
                    </m:oMath>
                  </m:oMathPara>
                </a14:m>
                <a:endParaRPr lang="en-US" sz="2000" dirty="0"/>
              </a:p>
            </p:txBody>
          </p:sp>
        </mc:Choice>
        <mc:Fallback xmlns="">
          <p:sp>
            <p:nvSpPr>
              <p:cNvPr id="53" name="Téglalap 52"/>
              <p:cNvSpPr>
                <a:spLocks noRot="1" noChangeAspect="1" noMove="1" noResize="1" noEditPoints="1" noAdjustHandles="1" noChangeArrowheads="1" noChangeShapeType="1" noTextEdit="1"/>
              </p:cNvSpPr>
              <p:nvPr/>
            </p:nvSpPr>
            <p:spPr>
              <a:xfrm>
                <a:off x="3041462" y="3661238"/>
                <a:ext cx="6116373" cy="809709"/>
              </a:xfrm>
              <a:prstGeom prst="rect">
                <a:avLst/>
              </a:prstGeom>
              <a:blipFill rotWithShape="1">
                <a:blip r:embed="rId8"/>
                <a:stretch>
                  <a:fillRect/>
                </a:stretch>
              </a:blipFill>
            </p:spPr>
            <p:txBody>
              <a:bodyPr/>
              <a:lstStyle/>
              <a:p>
                <a:r>
                  <a:rPr lang="en-US">
                    <a:noFill/>
                  </a:rPr>
                  <a:t> </a:t>
                </a:r>
              </a:p>
            </p:txBody>
          </p:sp>
        </mc:Fallback>
      </mc:AlternateContent>
      <p:cxnSp>
        <p:nvCxnSpPr>
          <p:cNvPr id="54" name="Egyenes összekötő nyíllal 53"/>
          <p:cNvCxnSpPr/>
          <p:nvPr/>
        </p:nvCxnSpPr>
        <p:spPr>
          <a:xfrm>
            <a:off x="3819337" y="4191773"/>
            <a:ext cx="2418123" cy="791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Line 35"/>
          <p:cNvSpPr>
            <a:spLocks noChangeShapeType="1"/>
          </p:cNvSpPr>
          <p:nvPr/>
        </p:nvSpPr>
        <p:spPr bwMode="auto">
          <a:xfrm flipH="1">
            <a:off x="4422098" y="2855116"/>
            <a:ext cx="1218745" cy="179861"/>
          </a:xfrm>
          <a:prstGeom prst="line">
            <a:avLst/>
          </a:prstGeom>
          <a:noFill/>
          <a:ln w="76200">
            <a:solidFill>
              <a:srgbClr val="FFC000"/>
            </a:solidFill>
            <a:prstDash val="sysDot"/>
            <a:round/>
            <a:headEnd/>
            <a:tailEnd type="triangle" w="med" len="med"/>
          </a:ln>
        </p:spPr>
        <p:txBody>
          <a:bodyPr wrap="none" anchor="ctr"/>
          <a:lstStyle/>
          <a:p>
            <a:endParaRPr lang="hu-HU"/>
          </a:p>
        </p:txBody>
      </p:sp>
      <mc:AlternateContent xmlns:mc="http://schemas.openxmlformats.org/markup-compatibility/2006" xmlns:a14="http://schemas.microsoft.com/office/drawing/2010/main">
        <mc:Choice Requires="a14">
          <p:sp>
            <p:nvSpPr>
              <p:cNvPr id="2" name="Téglalap 1"/>
              <p:cNvSpPr/>
              <p:nvPr/>
            </p:nvSpPr>
            <p:spPr>
              <a:xfrm>
                <a:off x="3259416" y="2592197"/>
                <a:ext cx="69121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solidFill>
                            <a:prstClr val="black"/>
                          </a:solidFill>
                          <a:latin typeface="Cambria Math"/>
                          <a:ea typeface="Cambria Math"/>
                        </a:rPr>
                        <m:t>𝜔</m:t>
                      </m:r>
                      <m:r>
                        <a:rPr lang="en-US" sz="3200" i="1">
                          <a:solidFill>
                            <a:prstClr val="black"/>
                          </a:solidFill>
                          <a:latin typeface="Cambria Math"/>
                          <a:ea typeface="Cambria Math"/>
                        </a:rPr>
                        <m:t>′</m:t>
                      </m:r>
                    </m:oMath>
                  </m:oMathPara>
                </a14:m>
                <a:endParaRPr lang="en-US" sz="3200" dirty="0"/>
              </a:p>
            </p:txBody>
          </p:sp>
        </mc:Choice>
        <mc:Fallback xmlns="">
          <p:sp>
            <p:nvSpPr>
              <p:cNvPr id="2" name="Téglalap 1"/>
              <p:cNvSpPr>
                <a:spLocks noRot="1" noChangeAspect="1" noMove="1" noResize="1" noEditPoints="1" noAdjustHandles="1" noChangeArrowheads="1" noChangeShapeType="1" noTextEdit="1"/>
              </p:cNvSpPr>
              <p:nvPr/>
            </p:nvSpPr>
            <p:spPr>
              <a:xfrm>
                <a:off x="3259416" y="2592197"/>
                <a:ext cx="691215" cy="58477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4495067" y="1880828"/>
                <a:ext cx="79701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solidFill>
                            <a:prstClr val="black"/>
                          </a:solidFill>
                          <a:latin typeface="Cambria Math"/>
                          <a:ea typeface="Cambria Math"/>
                        </a:rPr>
                        <m:t>𝜔</m:t>
                      </m:r>
                      <m:r>
                        <a:rPr lang="en-US" sz="3200" i="1">
                          <a:solidFill>
                            <a:prstClr val="black"/>
                          </a:solidFill>
                          <a:latin typeface="Cambria Math"/>
                          <a:ea typeface="Cambria Math"/>
                        </a:rPr>
                        <m:t>′′</m:t>
                      </m:r>
                    </m:oMath>
                  </m:oMathPara>
                </a14:m>
                <a:endParaRPr lang="en-US" sz="3200" dirty="0"/>
              </a:p>
            </p:txBody>
          </p:sp>
        </mc:Choice>
        <mc:Fallback xmlns="">
          <p:sp>
            <p:nvSpPr>
              <p:cNvPr id="4" name="Téglalap 3"/>
              <p:cNvSpPr>
                <a:spLocks noRot="1" noChangeAspect="1" noMove="1" noResize="1" noEditPoints="1" noAdjustHandles="1" noChangeArrowheads="1" noChangeShapeType="1" noTextEdit="1"/>
              </p:cNvSpPr>
              <p:nvPr/>
            </p:nvSpPr>
            <p:spPr>
              <a:xfrm>
                <a:off x="4495067" y="1880828"/>
                <a:ext cx="797013" cy="584775"/>
              </a:xfrm>
              <a:prstGeom prst="rect">
                <a:avLst/>
              </a:prstGeom>
              <a:blipFill rotWithShape="1">
                <a:blip r:embed="rId10"/>
                <a:stretch>
                  <a:fillRect/>
                </a:stretch>
              </a:blipFill>
            </p:spPr>
            <p:txBody>
              <a:bodyPr/>
              <a:lstStyle/>
              <a:p>
                <a:r>
                  <a:rPr lang="en-US">
                    <a:noFill/>
                  </a:rPr>
                  <a:t> </a:t>
                </a:r>
              </a:p>
            </p:txBody>
          </p:sp>
        </mc:Fallback>
      </mc:AlternateContent>
      <p:graphicFrame>
        <p:nvGraphicFramePr>
          <p:cNvPr id="49" name="Object 41"/>
          <p:cNvGraphicFramePr>
            <a:graphicFrameLocks noChangeAspect="1"/>
          </p:cNvGraphicFramePr>
          <p:nvPr>
            <p:extLst>
              <p:ext uri="{D42A27DB-BD31-4B8C-83A1-F6EECF244321}">
                <p14:modId xmlns:p14="http://schemas.microsoft.com/office/powerpoint/2010/main" val="2348962110"/>
              </p:ext>
            </p:extLst>
          </p:nvPr>
        </p:nvGraphicFramePr>
        <p:xfrm>
          <a:off x="5547254" y="2567173"/>
          <a:ext cx="690206" cy="1030399"/>
        </p:xfrm>
        <a:graphic>
          <a:graphicData uri="http://schemas.openxmlformats.org/presentationml/2006/ole">
            <mc:AlternateContent xmlns:mc="http://schemas.openxmlformats.org/markup-compatibility/2006">
              <mc:Choice xmlns:v="urn:schemas-microsoft-com:vml" Requires="v">
                <p:oleObj spid="_x0000_s11359" name="Klip" r:id="rId11" imgW="2478240" imgH="4461120" progId="">
                  <p:embed/>
                </p:oleObj>
              </mc:Choice>
              <mc:Fallback>
                <p:oleObj name="Klip" r:id="rId11" imgW="2478240" imgH="44611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7254" y="2567173"/>
                        <a:ext cx="690206" cy="1030399"/>
                      </a:xfrm>
                      <a:prstGeom prst="rect">
                        <a:avLst/>
                      </a:prstGeom>
                      <a:noFill/>
                      <a:extLst/>
                    </p:spPr>
                  </p:pic>
                </p:oleObj>
              </mc:Fallback>
            </mc:AlternateContent>
          </a:graphicData>
        </a:graphic>
      </p:graphicFrame>
    </p:spTree>
    <p:extLst>
      <p:ext uri="{BB962C8B-B14F-4D97-AF65-F5344CB8AC3E}">
        <p14:creationId xmlns:p14="http://schemas.microsoft.com/office/powerpoint/2010/main" val="38955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3" grpId="0" animBg="1"/>
      <p:bldP spid="26" grpId="0" animBg="1"/>
      <p:bldP spid="33" grpId="0" animBg="1"/>
      <p:bldP spid="42" grpId="0"/>
      <p:bldP spid="59" grpId="0"/>
      <p:bldP spid="62" grpId="0" animBg="1"/>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normAutofit/>
          </a:bodyPr>
          <a:lstStyle/>
          <a:p>
            <a:pPr>
              <a:defRPr/>
            </a:pPr>
            <a:r>
              <a:rPr lang="hu-HU" dirty="0" smtClean="0">
                <a:solidFill>
                  <a:srgbClr val="FF0000"/>
                </a:solidFill>
              </a:rPr>
              <a:t>Numerikus integrálás</a:t>
            </a:r>
          </a:p>
        </p:txBody>
      </p:sp>
      <p:sp>
        <p:nvSpPr>
          <p:cNvPr id="19459" name="Line 3"/>
          <p:cNvSpPr>
            <a:spLocks noChangeShapeType="1"/>
          </p:cNvSpPr>
          <p:nvPr/>
        </p:nvSpPr>
        <p:spPr bwMode="auto">
          <a:xfrm flipV="1">
            <a:off x="615950" y="1711325"/>
            <a:ext cx="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0" name="Line 4"/>
          <p:cNvSpPr>
            <a:spLocks noChangeShapeType="1"/>
          </p:cNvSpPr>
          <p:nvPr/>
        </p:nvSpPr>
        <p:spPr bwMode="auto">
          <a:xfrm>
            <a:off x="615950" y="3616325"/>
            <a:ext cx="1981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3" name="Line 7"/>
          <p:cNvSpPr>
            <a:spLocks noChangeShapeType="1"/>
          </p:cNvSpPr>
          <p:nvPr/>
        </p:nvSpPr>
        <p:spPr bwMode="auto">
          <a:xfrm flipV="1">
            <a:off x="1225550" y="3006725"/>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4" name="Line 8"/>
          <p:cNvSpPr>
            <a:spLocks noChangeShapeType="1"/>
          </p:cNvSpPr>
          <p:nvPr/>
        </p:nvSpPr>
        <p:spPr bwMode="auto">
          <a:xfrm flipV="1">
            <a:off x="1530350" y="2701925"/>
            <a:ext cx="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8" name="Line 12"/>
          <p:cNvSpPr>
            <a:spLocks noChangeShapeType="1"/>
          </p:cNvSpPr>
          <p:nvPr/>
        </p:nvSpPr>
        <p:spPr bwMode="auto">
          <a:xfrm flipV="1">
            <a:off x="920750" y="3159125"/>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9" name="Line 13"/>
          <p:cNvSpPr>
            <a:spLocks noChangeShapeType="1"/>
          </p:cNvSpPr>
          <p:nvPr/>
        </p:nvSpPr>
        <p:spPr bwMode="auto">
          <a:xfrm flipV="1">
            <a:off x="1835150" y="2244725"/>
            <a:ext cx="0" cy="144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4"/>
          <p:cNvSpPr>
            <a:spLocks noChangeShapeType="1"/>
          </p:cNvSpPr>
          <p:nvPr/>
        </p:nvSpPr>
        <p:spPr bwMode="auto">
          <a:xfrm flipV="1">
            <a:off x="2139950" y="1711325"/>
            <a:ext cx="0" cy="1905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Rectangle 15"/>
          <p:cNvSpPr>
            <a:spLocks noChangeArrowheads="1"/>
          </p:cNvSpPr>
          <p:nvPr/>
        </p:nvSpPr>
        <p:spPr bwMode="auto">
          <a:xfrm>
            <a:off x="615950" y="3082925"/>
            <a:ext cx="304800" cy="5334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2" name="Rectangle 16"/>
          <p:cNvSpPr>
            <a:spLocks noChangeArrowheads="1"/>
          </p:cNvSpPr>
          <p:nvPr/>
        </p:nvSpPr>
        <p:spPr bwMode="auto">
          <a:xfrm>
            <a:off x="920750" y="3235325"/>
            <a:ext cx="304800" cy="3810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3" name="Rectangle 17"/>
          <p:cNvSpPr>
            <a:spLocks noChangeArrowheads="1"/>
          </p:cNvSpPr>
          <p:nvPr/>
        </p:nvSpPr>
        <p:spPr bwMode="auto">
          <a:xfrm>
            <a:off x="1225550" y="3006725"/>
            <a:ext cx="304800" cy="6096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4" name="Rectangle 18"/>
          <p:cNvSpPr>
            <a:spLocks noChangeArrowheads="1"/>
          </p:cNvSpPr>
          <p:nvPr/>
        </p:nvSpPr>
        <p:spPr bwMode="auto">
          <a:xfrm>
            <a:off x="1530350" y="2625725"/>
            <a:ext cx="304800" cy="9906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5" name="Rectangle 19"/>
          <p:cNvSpPr>
            <a:spLocks noChangeArrowheads="1"/>
          </p:cNvSpPr>
          <p:nvPr/>
        </p:nvSpPr>
        <p:spPr bwMode="auto">
          <a:xfrm>
            <a:off x="1835150" y="2168525"/>
            <a:ext cx="304800" cy="14478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6" name="Text Box 20"/>
          <p:cNvSpPr txBox="1">
            <a:spLocks noChangeArrowheads="1"/>
          </p:cNvSpPr>
          <p:nvPr/>
        </p:nvSpPr>
        <p:spPr bwMode="auto">
          <a:xfrm>
            <a:off x="463550" y="3768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0</a:t>
            </a:r>
          </a:p>
        </p:txBody>
      </p:sp>
      <p:sp>
        <p:nvSpPr>
          <p:cNvPr id="19477" name="Text Box 21"/>
          <p:cNvSpPr txBox="1">
            <a:spLocks noChangeArrowheads="1"/>
          </p:cNvSpPr>
          <p:nvPr/>
        </p:nvSpPr>
        <p:spPr bwMode="auto">
          <a:xfrm>
            <a:off x="2047875"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1</a:t>
            </a:r>
          </a:p>
        </p:txBody>
      </p:sp>
      <p:sp>
        <p:nvSpPr>
          <p:cNvPr id="19478" name="Line 22"/>
          <p:cNvSpPr>
            <a:spLocks noChangeShapeType="1"/>
          </p:cNvSpPr>
          <p:nvPr/>
        </p:nvSpPr>
        <p:spPr bwMode="auto">
          <a:xfrm>
            <a:off x="2216150" y="1787525"/>
            <a:ext cx="0" cy="16764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9" name="Rectangle 23"/>
          <p:cNvSpPr>
            <a:spLocks noChangeArrowheads="1"/>
          </p:cNvSpPr>
          <p:nvPr/>
        </p:nvSpPr>
        <p:spPr bwMode="auto">
          <a:xfrm>
            <a:off x="2368550" y="2244725"/>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a:latin typeface="Symbol" pitchFamily="18" charset="2"/>
              </a:rPr>
              <a:t>D </a:t>
            </a:r>
            <a:r>
              <a:rPr lang="hu-HU" altLang="en-US" sz="3600" i="1"/>
              <a:t>f</a:t>
            </a:r>
            <a:endParaRPr lang="hu-HU" altLang="en-US" sz="3600"/>
          </a:p>
        </p:txBody>
      </p:sp>
      <p:sp>
        <p:nvSpPr>
          <p:cNvPr id="19483" name="Freeform 26"/>
          <p:cNvSpPr>
            <a:spLocks/>
          </p:cNvSpPr>
          <p:nvPr/>
        </p:nvSpPr>
        <p:spPr bwMode="auto">
          <a:xfrm>
            <a:off x="612775" y="1711325"/>
            <a:ext cx="1527175" cy="1524000"/>
          </a:xfrm>
          <a:custGeom>
            <a:avLst/>
            <a:gdLst>
              <a:gd name="T0" fmla="*/ 2 w 962"/>
              <a:gd name="T1" fmla="*/ 864 h 960"/>
              <a:gd name="T2" fmla="*/ 190 w 962"/>
              <a:gd name="T3" fmla="*/ 853 h 960"/>
              <a:gd name="T4" fmla="*/ 182 w 962"/>
              <a:gd name="T5" fmla="*/ 954 h 960"/>
              <a:gd name="T6" fmla="*/ 290 w 962"/>
              <a:gd name="T7" fmla="*/ 864 h 960"/>
              <a:gd name="T8" fmla="*/ 386 w 962"/>
              <a:gd name="T9" fmla="*/ 816 h 960"/>
              <a:gd name="T10" fmla="*/ 578 w 962"/>
              <a:gd name="T11" fmla="*/ 576 h 960"/>
              <a:gd name="T12" fmla="*/ 770 w 962"/>
              <a:gd name="T13" fmla="*/ 288 h 960"/>
              <a:gd name="T14" fmla="*/ 962 w 962"/>
              <a:gd name="T15" fmla="*/ 0 h 960"/>
              <a:gd name="T16" fmla="*/ 962 w 962"/>
              <a:gd name="T17" fmla="*/ 288 h 960"/>
              <a:gd name="T18" fmla="*/ 770 w 962"/>
              <a:gd name="T19" fmla="*/ 288 h 960"/>
              <a:gd name="T20" fmla="*/ 770 w 962"/>
              <a:gd name="T21" fmla="*/ 576 h 960"/>
              <a:gd name="T22" fmla="*/ 578 w 962"/>
              <a:gd name="T23" fmla="*/ 576 h 960"/>
              <a:gd name="T24" fmla="*/ 578 w 962"/>
              <a:gd name="T25" fmla="*/ 816 h 960"/>
              <a:gd name="T26" fmla="*/ 386 w 962"/>
              <a:gd name="T27" fmla="*/ 816 h 960"/>
              <a:gd name="T28" fmla="*/ 386 w 962"/>
              <a:gd name="T29" fmla="*/ 960 h 960"/>
              <a:gd name="T30" fmla="*/ 194 w 962"/>
              <a:gd name="T31" fmla="*/ 960 h 960"/>
              <a:gd name="T32" fmla="*/ 88 w 962"/>
              <a:gd name="T33" fmla="*/ 918 h 960"/>
              <a:gd name="T34" fmla="*/ 0 w 962"/>
              <a:gd name="T35" fmla="*/ 867 h 960"/>
              <a:gd name="T36" fmla="*/ 2 w 962"/>
              <a:gd name="T37" fmla="*/ 864 h 9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2"/>
              <a:gd name="T58" fmla="*/ 0 h 960"/>
              <a:gd name="T59" fmla="*/ 962 w 962"/>
              <a:gd name="T60" fmla="*/ 960 h 9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2" h="960">
                <a:moveTo>
                  <a:pt x="2" y="864"/>
                </a:moveTo>
                <a:lnTo>
                  <a:pt x="190" y="853"/>
                </a:lnTo>
                <a:lnTo>
                  <a:pt x="182" y="954"/>
                </a:lnTo>
                <a:lnTo>
                  <a:pt x="290" y="864"/>
                </a:lnTo>
                <a:lnTo>
                  <a:pt x="386" y="816"/>
                </a:lnTo>
                <a:lnTo>
                  <a:pt x="578" y="576"/>
                </a:lnTo>
                <a:lnTo>
                  <a:pt x="770" y="288"/>
                </a:lnTo>
                <a:lnTo>
                  <a:pt x="962" y="0"/>
                </a:lnTo>
                <a:lnTo>
                  <a:pt x="962" y="288"/>
                </a:lnTo>
                <a:lnTo>
                  <a:pt x="770" y="288"/>
                </a:lnTo>
                <a:lnTo>
                  <a:pt x="770" y="576"/>
                </a:lnTo>
                <a:lnTo>
                  <a:pt x="578" y="576"/>
                </a:lnTo>
                <a:lnTo>
                  <a:pt x="578" y="816"/>
                </a:lnTo>
                <a:lnTo>
                  <a:pt x="386" y="816"/>
                </a:lnTo>
                <a:lnTo>
                  <a:pt x="386" y="960"/>
                </a:lnTo>
                <a:lnTo>
                  <a:pt x="194" y="960"/>
                </a:lnTo>
                <a:lnTo>
                  <a:pt x="88" y="918"/>
                </a:lnTo>
                <a:lnTo>
                  <a:pt x="0" y="867"/>
                </a:lnTo>
                <a:lnTo>
                  <a:pt x="2" y="864"/>
                </a:lnTo>
                <a:close/>
              </a:path>
            </a:pathLst>
          </a:custGeom>
          <a:solidFill>
            <a:srgbClr val="FFFF00"/>
          </a:solidFill>
          <a:ln w="12700" cap="flat" cmpd="sng">
            <a:solidFill>
              <a:schemeClr val="tx1"/>
            </a:solidFill>
            <a:prstDash val="solid"/>
            <a:round/>
            <a:headEnd type="none" w="med" len="med"/>
            <a:tailEnd type="none" w="med" len="med"/>
          </a:ln>
        </p:spPr>
        <p:txBody>
          <a:bodyPr wrap="none" anchor="ctr"/>
          <a:lstStyle/>
          <a:p>
            <a:endParaRPr lang="en-US"/>
          </a:p>
        </p:txBody>
      </p:sp>
      <p:sp>
        <p:nvSpPr>
          <p:cNvPr id="19485" name="AutoShape 28"/>
          <p:cNvSpPr>
            <a:spLocks noChangeArrowheads="1"/>
          </p:cNvSpPr>
          <p:nvPr/>
        </p:nvSpPr>
        <p:spPr bwMode="auto">
          <a:xfrm>
            <a:off x="1482725" y="4524375"/>
            <a:ext cx="1673225" cy="774700"/>
          </a:xfrm>
          <a:prstGeom prst="wedgeRectCallout">
            <a:avLst>
              <a:gd name="adj1" fmla="val 25595"/>
              <a:gd name="adj2" fmla="val 98769"/>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dirty="0" smtClean="0"/>
              <a:t>Átlagos</a:t>
            </a:r>
          </a:p>
          <a:p>
            <a:pPr algn="ctr"/>
            <a:r>
              <a:rPr lang="hu-HU" altLang="en-US" dirty="0" smtClean="0"/>
              <a:t>magasság</a:t>
            </a:r>
            <a:endParaRPr lang="hu-HU" altLang="en-US" dirty="0"/>
          </a:p>
        </p:txBody>
      </p:sp>
      <p:sp>
        <p:nvSpPr>
          <p:cNvPr id="19486" name="AutoShape 29"/>
          <p:cNvSpPr>
            <a:spLocks noChangeArrowheads="1"/>
          </p:cNvSpPr>
          <p:nvPr/>
        </p:nvSpPr>
        <p:spPr bwMode="auto">
          <a:xfrm>
            <a:off x="3309937" y="4527550"/>
            <a:ext cx="1225550" cy="774700"/>
          </a:xfrm>
          <a:prstGeom prst="wedgeRectCallout">
            <a:avLst>
              <a:gd name="adj1" fmla="val -20332"/>
              <a:gd name="adj2" fmla="val 98649"/>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dirty="0" smtClean="0"/>
              <a:t>Alap</a:t>
            </a:r>
            <a:endParaRPr lang="hu-HU" altLang="en-US" dirty="0"/>
          </a:p>
        </p:txBody>
      </p:sp>
      <p:sp>
        <p:nvSpPr>
          <p:cNvPr id="19487" name="AutoShape 30"/>
          <p:cNvSpPr>
            <a:spLocks noChangeArrowheads="1"/>
          </p:cNvSpPr>
          <p:nvPr/>
        </p:nvSpPr>
        <p:spPr bwMode="auto">
          <a:xfrm>
            <a:off x="4656137" y="4513263"/>
            <a:ext cx="1673225" cy="774700"/>
          </a:xfrm>
          <a:prstGeom prst="wedgeRectCallout">
            <a:avLst>
              <a:gd name="adj1" fmla="val -67652"/>
              <a:gd name="adj2" fmla="val 106352"/>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dirty="0" smtClean="0"/>
              <a:t>Háromszögek</a:t>
            </a:r>
          </a:p>
          <a:p>
            <a:pPr algn="ctr"/>
            <a:r>
              <a:rPr lang="hu-HU" altLang="en-US" dirty="0" smtClean="0"/>
              <a:t>száma</a:t>
            </a:r>
            <a:endParaRPr lang="hu-HU" altLang="en-US" dirty="0"/>
          </a:p>
        </p:txBody>
      </p:sp>
      <p:sp>
        <p:nvSpPr>
          <p:cNvPr id="19482" name="Rectangle 31"/>
          <p:cNvSpPr>
            <a:spLocks noChangeArrowheads="1"/>
          </p:cNvSpPr>
          <p:nvPr/>
        </p:nvSpPr>
        <p:spPr bwMode="auto">
          <a:xfrm>
            <a:off x="5112060" y="2988359"/>
            <a:ext cx="1736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i="1" dirty="0" smtClean="0"/>
              <a:t>M</a:t>
            </a:r>
            <a:r>
              <a:rPr lang="hu-HU" altLang="en-US" sz="3600" dirty="0" smtClean="0"/>
              <a:t> minta</a:t>
            </a:r>
            <a:endParaRPr lang="hu-HU" altLang="en-US" sz="3600" dirty="0"/>
          </a:p>
        </p:txBody>
      </p:sp>
      <p:sp>
        <p:nvSpPr>
          <p:cNvPr id="19480" name="Freeform 24"/>
          <p:cNvSpPr>
            <a:spLocks/>
          </p:cNvSpPr>
          <p:nvPr/>
        </p:nvSpPr>
        <p:spPr bwMode="auto">
          <a:xfrm>
            <a:off x="615950" y="1558925"/>
            <a:ext cx="1600200" cy="1752600"/>
          </a:xfrm>
          <a:custGeom>
            <a:avLst/>
            <a:gdLst>
              <a:gd name="T0" fmla="*/ 0 w 1008"/>
              <a:gd name="T1" fmla="*/ 2147483647 h 280"/>
              <a:gd name="T2" fmla="*/ 2147483647 w 1008"/>
              <a:gd name="T3" fmla="*/ 2147483647 h 280"/>
              <a:gd name="T4" fmla="*/ 2147483647 w 1008"/>
              <a:gd name="T5" fmla="*/ 0 h 280"/>
              <a:gd name="T6" fmla="*/ 0 60000 65536"/>
              <a:gd name="T7" fmla="*/ 0 60000 65536"/>
              <a:gd name="T8" fmla="*/ 0 60000 65536"/>
              <a:gd name="T9" fmla="*/ 0 w 1008"/>
              <a:gd name="T10" fmla="*/ 0 h 280"/>
              <a:gd name="T11" fmla="*/ 1008 w 1008"/>
              <a:gd name="T12" fmla="*/ 280 h 280"/>
            </a:gdLst>
            <a:ahLst/>
            <a:cxnLst>
              <a:cxn ang="T6">
                <a:pos x="T0" y="T1"/>
              </a:cxn>
              <a:cxn ang="T7">
                <a:pos x="T2" y="T3"/>
              </a:cxn>
              <a:cxn ang="T8">
                <a:pos x="T4" y="T5"/>
              </a:cxn>
            </a:cxnLst>
            <a:rect l="T9" t="T10" r="T11" b="T12"/>
            <a:pathLst>
              <a:path w="1008" h="280">
                <a:moveTo>
                  <a:pt x="0" y="240"/>
                </a:moveTo>
                <a:cubicBezTo>
                  <a:pt x="84" y="260"/>
                  <a:pt x="168" y="280"/>
                  <a:pt x="336" y="240"/>
                </a:cubicBezTo>
                <a:cubicBezTo>
                  <a:pt x="504" y="200"/>
                  <a:pt x="756" y="100"/>
                  <a:pt x="1008" y="0"/>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 name="Szövegdoboz 2"/>
              <p:cNvSpPr txBox="1"/>
              <p:nvPr/>
            </p:nvSpPr>
            <p:spPr>
              <a:xfrm>
                <a:off x="3652094" y="1603114"/>
                <a:ext cx="3999235" cy="1303883"/>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2800" i="1" smtClean="0">
                              <a:latin typeface="Cambria Math"/>
                            </a:rPr>
                          </m:ctrlPr>
                        </m:naryPr>
                        <m:sub>
                          <m:r>
                            <m:rPr>
                              <m:brk m:alnAt="23"/>
                            </m:rPr>
                            <a:rPr lang="en-US" sz="2800" b="0" i="1" smtClean="0">
                              <a:latin typeface="Cambria Math"/>
                            </a:rPr>
                            <m:t>0</m:t>
                          </m:r>
                        </m:sub>
                        <m:sup>
                          <m:r>
                            <a:rPr lang="en-US" sz="2800" b="0" i="1" smtClean="0">
                              <a:latin typeface="Cambria Math"/>
                            </a:rPr>
                            <m:t>1</m:t>
                          </m:r>
                        </m:sup>
                        <m:e>
                          <m:r>
                            <a:rPr lang="en-US" sz="2800" b="0" i="1" smtClean="0">
                              <a:latin typeface="Cambria Math"/>
                            </a:rPr>
                            <m:t>𝑓</m:t>
                          </m:r>
                          <m:d>
                            <m:dPr>
                              <m:ctrlPr>
                                <a:rPr lang="en-US" sz="2800" b="0" i="1" smtClean="0">
                                  <a:latin typeface="Cambria Math"/>
                                </a:rPr>
                              </m:ctrlPr>
                            </m:dPr>
                            <m:e>
                              <m:r>
                                <a:rPr lang="en-US" sz="2800" b="0" i="1" smtClean="0">
                                  <a:latin typeface="Cambria Math"/>
                                </a:rPr>
                                <m:t>𝑧</m:t>
                              </m:r>
                            </m:e>
                          </m:d>
                          <m:r>
                            <m:rPr>
                              <m:sty m:val="p"/>
                            </m:rPr>
                            <a:rPr lang="en-US" sz="2800" b="0" i="0" smtClean="0">
                              <a:latin typeface="Cambria Math"/>
                            </a:rPr>
                            <m:t>d</m:t>
                          </m:r>
                          <m:r>
                            <a:rPr lang="en-US" sz="2800" b="0" i="1" smtClean="0">
                              <a:latin typeface="Cambria Math"/>
                            </a:rPr>
                            <m:t>𝑧</m:t>
                          </m:r>
                          <m:r>
                            <a:rPr lang="en-US" sz="2800" b="0" i="1" smtClean="0">
                              <a:latin typeface="Cambria Math"/>
                              <a:ea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𝑀</m:t>
                              </m:r>
                            </m:den>
                          </m:f>
                          <m:nary>
                            <m:naryPr>
                              <m:chr m:val="∑"/>
                              <m:ctrlPr>
                                <a:rPr lang="en-US" sz="2800" b="0" i="1" smtClean="0">
                                  <a:latin typeface="Cambria Math"/>
                                </a:rPr>
                              </m:ctrlPr>
                            </m:naryPr>
                            <m:sub>
                              <m:r>
                                <m:rPr>
                                  <m:brk m:alnAt="23"/>
                                </m:rPr>
                                <a:rPr lang="en-US" sz="2800" b="0" i="1" smtClean="0">
                                  <a:latin typeface="Cambria Math"/>
                                </a:rPr>
                                <m:t>𝑖</m:t>
                              </m:r>
                              <m:r>
                                <a:rPr lang="en-US" sz="2800" b="0" i="1" smtClean="0">
                                  <a:latin typeface="Cambria Math"/>
                                </a:rPr>
                                <m:t>=1</m:t>
                              </m:r>
                            </m:sub>
                            <m:sup>
                              <m:r>
                                <a:rPr lang="en-US" sz="2800" b="0" i="1" smtClean="0">
                                  <a:latin typeface="Cambria Math"/>
                                </a:rPr>
                                <m:t>𝑀</m:t>
                              </m:r>
                            </m:sup>
                            <m:e>
                              <m:r>
                                <a:rPr lang="en-US" sz="2800" b="0" i="1" smtClean="0">
                                  <a:latin typeface="Cambria Math"/>
                                </a:rPr>
                                <m:t>𝑓</m:t>
                              </m:r>
                              <m:r>
                                <a:rPr lang="en-US" sz="2800" b="0" i="1" smtClean="0">
                                  <a:latin typeface="Cambria Math"/>
                                </a:rPr>
                                <m:t>(</m:t>
                              </m:r>
                              <m:sSub>
                                <m:sSubPr>
                                  <m:ctrlPr>
                                    <a:rPr lang="en-US" sz="2800" b="0" i="1" smtClean="0">
                                      <a:latin typeface="Cambria Math"/>
                                    </a:rPr>
                                  </m:ctrlPr>
                                </m:sSubPr>
                                <m:e>
                                  <m:r>
                                    <a:rPr lang="en-US" sz="2800" b="0" i="1" smtClean="0">
                                      <a:latin typeface="Cambria Math"/>
                                    </a:rPr>
                                    <m:t>𝑧</m:t>
                                  </m:r>
                                </m:e>
                                <m:sub>
                                  <m:r>
                                    <a:rPr lang="en-US" sz="2800" b="0" i="1" smtClean="0">
                                      <a:latin typeface="Cambria Math"/>
                                    </a:rPr>
                                    <m:t>𝑖</m:t>
                                  </m:r>
                                </m:sub>
                              </m:sSub>
                              <m:r>
                                <a:rPr lang="en-US" sz="2800" b="0" i="1" smtClean="0">
                                  <a:latin typeface="Cambria Math"/>
                                </a:rPr>
                                <m:t>)</m:t>
                              </m:r>
                            </m:e>
                          </m:nary>
                        </m:e>
                      </m:nary>
                    </m:oMath>
                  </m:oMathPara>
                </a14:m>
                <a:endParaRPr lang="en-US" sz="28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3652094" y="1603114"/>
                <a:ext cx="3999235" cy="1303883"/>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Szövegdoboz 32"/>
              <p:cNvSpPr txBox="1"/>
              <p:nvPr/>
            </p:nvSpPr>
            <p:spPr>
              <a:xfrm>
                <a:off x="730021" y="5625244"/>
                <a:ext cx="7610931" cy="981615"/>
              </a:xfrm>
              <a:prstGeom prst="rect">
                <a:avLst/>
              </a:prstGeom>
              <a:noFill/>
            </p:spPr>
            <p:txBody>
              <a:bodyPr wrap="none" rtlCol="0">
                <a:spAutoFit/>
              </a:bodyPr>
              <a:lstStyle/>
              <a:p>
                <a:r>
                  <a:rPr lang="en-US" sz="4000" dirty="0" smtClean="0"/>
                  <a:t>Error </a:t>
                </a:r>
                <a14:m>
                  <m:oMath xmlns:m="http://schemas.openxmlformats.org/officeDocument/2006/math">
                    <m:r>
                      <a:rPr lang="en-US" sz="4000" b="0" i="0" smtClean="0">
                        <a:latin typeface="Cambria Math"/>
                      </a:rPr>
                      <m:t>=</m:t>
                    </m:r>
                    <m:f>
                      <m:fPr>
                        <m:ctrlPr>
                          <a:rPr lang="en-US" sz="4000" i="1">
                            <a:latin typeface="Cambria Math"/>
                          </a:rPr>
                        </m:ctrlPr>
                      </m:fPr>
                      <m:num>
                        <m:r>
                          <m:rPr>
                            <m:sty m:val="p"/>
                          </m:rPr>
                          <a:rPr lang="el-GR" sz="4000" i="1" smtClean="0">
                            <a:latin typeface="Cambria Math"/>
                            <a:ea typeface="Cambria Math"/>
                          </a:rPr>
                          <m:t>Δ</m:t>
                        </m:r>
                        <m:r>
                          <a:rPr lang="en-US" sz="4000" b="0" i="1" smtClean="0">
                            <a:latin typeface="Cambria Math"/>
                            <a:ea typeface="Cambria Math"/>
                          </a:rPr>
                          <m:t>𝑓</m:t>
                        </m:r>
                      </m:num>
                      <m:den>
                        <m:r>
                          <a:rPr lang="en-US" sz="4000" b="0" i="1" smtClean="0">
                            <a:latin typeface="Cambria Math"/>
                          </a:rPr>
                          <m:t>2</m:t>
                        </m:r>
                        <m:r>
                          <a:rPr lang="en-US" sz="4000" i="1">
                            <a:latin typeface="Cambria Math"/>
                          </a:rPr>
                          <m:t>𝑀</m:t>
                        </m:r>
                      </m:den>
                    </m:f>
                    <m:r>
                      <a:rPr lang="en-US" sz="4000" i="1" smtClean="0">
                        <a:latin typeface="Cambria Math"/>
                        <a:ea typeface="Cambria Math"/>
                      </a:rPr>
                      <m:t>∙</m:t>
                    </m:r>
                    <m:f>
                      <m:fPr>
                        <m:ctrlPr>
                          <a:rPr lang="en-US" sz="4000" i="1">
                            <a:latin typeface="Cambria Math"/>
                          </a:rPr>
                        </m:ctrlPr>
                      </m:fPr>
                      <m:num>
                        <m:r>
                          <a:rPr lang="en-US" sz="4000" i="1">
                            <a:latin typeface="Cambria Math"/>
                          </a:rPr>
                          <m:t>1</m:t>
                        </m:r>
                      </m:num>
                      <m:den>
                        <m:r>
                          <a:rPr lang="en-US" sz="4000" i="1">
                            <a:latin typeface="Cambria Math"/>
                          </a:rPr>
                          <m:t>𝑀</m:t>
                        </m:r>
                      </m:den>
                    </m:f>
                    <m:r>
                      <a:rPr lang="en-US" sz="4000" i="1">
                        <a:latin typeface="Cambria Math"/>
                        <a:ea typeface="Cambria Math"/>
                      </a:rPr>
                      <m:t>∙</m:t>
                    </m:r>
                    <m:r>
                      <a:rPr lang="en-US" sz="4000" b="0" i="1" smtClean="0">
                        <a:latin typeface="Cambria Math"/>
                        <a:ea typeface="Cambria Math"/>
                      </a:rPr>
                      <m:t>𝑀</m:t>
                    </m:r>
                    <m:r>
                      <a:rPr lang="en-US" sz="4000" b="0" i="1" smtClean="0">
                        <a:latin typeface="Cambria Math"/>
                        <a:ea typeface="Cambria Math"/>
                      </a:rPr>
                      <m:t>=</m:t>
                    </m:r>
                    <m:f>
                      <m:fPr>
                        <m:ctrlPr>
                          <a:rPr lang="en-US" sz="4000" i="1">
                            <a:latin typeface="Cambria Math"/>
                          </a:rPr>
                        </m:ctrlPr>
                      </m:fPr>
                      <m:num>
                        <m:r>
                          <m:rPr>
                            <m:sty m:val="p"/>
                          </m:rPr>
                          <a:rPr lang="el-GR" sz="4000" i="1">
                            <a:latin typeface="Cambria Math"/>
                            <a:ea typeface="Cambria Math"/>
                          </a:rPr>
                          <m:t>Δ</m:t>
                        </m:r>
                        <m:r>
                          <a:rPr lang="en-US" sz="4000" i="1">
                            <a:latin typeface="Cambria Math"/>
                            <a:ea typeface="Cambria Math"/>
                          </a:rPr>
                          <m:t>𝑓</m:t>
                        </m:r>
                      </m:num>
                      <m:den>
                        <m:r>
                          <a:rPr lang="en-US" sz="4000" i="1">
                            <a:latin typeface="Cambria Math"/>
                          </a:rPr>
                          <m:t>2</m:t>
                        </m:r>
                        <m:r>
                          <a:rPr lang="en-US" sz="4000" i="1">
                            <a:latin typeface="Cambria Math"/>
                          </a:rPr>
                          <m:t>𝑀</m:t>
                        </m:r>
                      </m:den>
                    </m:f>
                    <m:r>
                      <a:rPr lang="en-US" sz="4000" b="0" i="1" smtClean="0">
                        <a:latin typeface="Cambria Math"/>
                      </a:rPr>
                      <m:t>=</m:t>
                    </m:r>
                    <m:r>
                      <a:rPr lang="en-US" sz="4000" b="0" i="1" smtClean="0">
                        <a:latin typeface="Cambria Math"/>
                      </a:rPr>
                      <m:t>𝑂</m:t>
                    </m:r>
                    <m:r>
                      <a:rPr lang="en-US" sz="4000" b="0" i="1" smtClean="0">
                        <a:latin typeface="Cambria Math"/>
                      </a:rPr>
                      <m:t>(</m:t>
                    </m:r>
                    <m:sSup>
                      <m:sSupPr>
                        <m:ctrlPr>
                          <a:rPr lang="en-US" sz="4000" b="0" i="1" smtClean="0">
                            <a:latin typeface="Cambria Math"/>
                          </a:rPr>
                        </m:ctrlPr>
                      </m:sSupPr>
                      <m:e>
                        <m:r>
                          <a:rPr lang="en-US" sz="4000" b="0" i="1" smtClean="0">
                            <a:latin typeface="Cambria Math"/>
                          </a:rPr>
                          <m:t>𝑀</m:t>
                        </m:r>
                      </m:e>
                      <m:sup>
                        <m:r>
                          <a:rPr lang="en-US" sz="4000" b="0" i="1" smtClean="0">
                            <a:latin typeface="Cambria Math"/>
                          </a:rPr>
                          <m:t>−1</m:t>
                        </m:r>
                      </m:sup>
                    </m:sSup>
                    <m:r>
                      <a:rPr lang="en-US" sz="4000" b="0" i="1" smtClean="0">
                        <a:latin typeface="Cambria Math"/>
                      </a:rPr>
                      <m:t>)</m:t>
                    </m:r>
                  </m:oMath>
                </a14:m>
                <a:endParaRPr lang="en-US" sz="4000"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730021" y="5625244"/>
                <a:ext cx="7610931" cy="981615"/>
              </a:xfrm>
              <a:prstGeom prst="rect">
                <a:avLst/>
              </a:prstGeom>
              <a:blipFill rotWithShape="1">
                <a:blip r:embed="rId4"/>
                <a:stretch>
                  <a:fillRect l="-2404" b="-12422"/>
                </a:stretch>
              </a:blipFill>
            </p:spPr>
            <p:txBody>
              <a:bodyPr/>
              <a:lstStyle/>
              <a:p>
                <a:r>
                  <a:rPr lang="en-US">
                    <a:noFill/>
                  </a:rPr>
                  <a:t> </a:t>
                </a:r>
              </a:p>
            </p:txBody>
          </p:sp>
        </mc:Fallback>
      </mc:AlternateContent>
      <p:sp>
        <p:nvSpPr>
          <p:cNvPr id="19461" name="Oval 5"/>
          <p:cNvSpPr>
            <a:spLocks noChangeArrowheads="1"/>
          </p:cNvSpPr>
          <p:nvPr/>
        </p:nvSpPr>
        <p:spPr bwMode="auto">
          <a:xfrm>
            <a:off x="11493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2" name="Oval 6"/>
          <p:cNvSpPr>
            <a:spLocks noChangeArrowheads="1"/>
          </p:cNvSpPr>
          <p:nvPr/>
        </p:nvSpPr>
        <p:spPr bwMode="auto">
          <a:xfrm>
            <a:off x="14541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5" name="Oval 9"/>
          <p:cNvSpPr>
            <a:spLocks noChangeArrowheads="1"/>
          </p:cNvSpPr>
          <p:nvPr/>
        </p:nvSpPr>
        <p:spPr bwMode="auto">
          <a:xfrm>
            <a:off x="17589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6" name="Oval 10"/>
          <p:cNvSpPr>
            <a:spLocks noChangeArrowheads="1"/>
          </p:cNvSpPr>
          <p:nvPr/>
        </p:nvSpPr>
        <p:spPr bwMode="auto">
          <a:xfrm>
            <a:off x="5397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7" name="Oval 11"/>
          <p:cNvSpPr>
            <a:spLocks noChangeArrowheads="1"/>
          </p:cNvSpPr>
          <p:nvPr/>
        </p:nvSpPr>
        <p:spPr bwMode="auto">
          <a:xfrm>
            <a:off x="8445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 name="Téglalap 1"/>
              <p:cNvSpPr/>
              <p:nvPr/>
            </p:nvSpPr>
            <p:spPr>
              <a:xfrm>
                <a:off x="2403919" y="3154660"/>
                <a:ext cx="4159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𝑧</m:t>
                      </m:r>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2403919" y="3154660"/>
                <a:ext cx="415948"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1104361" y="3661111"/>
                <a:ext cx="5539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a:rPr>
                          </m:ctrlPr>
                        </m:sSubPr>
                        <m:e>
                          <m:r>
                            <a:rPr lang="en-US" sz="2800" i="1">
                              <a:solidFill>
                                <a:schemeClr val="tx1"/>
                              </a:solidFill>
                              <a:latin typeface="Cambria Math"/>
                            </a:rPr>
                            <m:t>𝑧</m:t>
                          </m:r>
                        </m:e>
                        <m:sub>
                          <m:r>
                            <a:rPr lang="en-US" sz="2800" i="1">
                              <a:solidFill>
                                <a:schemeClr val="tx1"/>
                              </a:solidFill>
                              <a:latin typeface="Cambria Math"/>
                            </a:rPr>
                            <m:t>𝑖</m:t>
                          </m:r>
                        </m:sub>
                      </m:sSub>
                    </m:oMath>
                  </m:oMathPara>
                </a14:m>
                <a:endParaRPr lang="en-US" sz="2800" dirty="0">
                  <a:solidFill>
                    <a:schemeClr val="tx1"/>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1104361" y="3661111"/>
                <a:ext cx="553933" cy="523220"/>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816732" y="2166392"/>
            <a:ext cx="18288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4" name="Oval 4"/>
          <p:cNvSpPr>
            <a:spLocks noChangeArrowheads="1"/>
          </p:cNvSpPr>
          <p:nvPr/>
        </p:nvSpPr>
        <p:spPr bwMode="auto">
          <a:xfrm>
            <a:off x="2264532" y="23949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5" name="Oval 5"/>
          <p:cNvSpPr>
            <a:spLocks noChangeArrowheads="1"/>
          </p:cNvSpPr>
          <p:nvPr/>
        </p:nvSpPr>
        <p:spPr bwMode="auto">
          <a:xfrm>
            <a:off x="1045332" y="23949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6" name="Oval 6"/>
          <p:cNvSpPr>
            <a:spLocks noChangeArrowheads="1"/>
          </p:cNvSpPr>
          <p:nvPr/>
        </p:nvSpPr>
        <p:spPr bwMode="auto">
          <a:xfrm>
            <a:off x="1654932" y="23949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7" name="Oval 7"/>
          <p:cNvSpPr>
            <a:spLocks noChangeArrowheads="1"/>
          </p:cNvSpPr>
          <p:nvPr/>
        </p:nvSpPr>
        <p:spPr bwMode="auto">
          <a:xfrm>
            <a:off x="2264532" y="30045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8" name="Oval 8"/>
          <p:cNvSpPr>
            <a:spLocks noChangeArrowheads="1"/>
          </p:cNvSpPr>
          <p:nvPr/>
        </p:nvSpPr>
        <p:spPr bwMode="auto">
          <a:xfrm>
            <a:off x="1045332" y="30045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9" name="Oval 9"/>
          <p:cNvSpPr>
            <a:spLocks noChangeArrowheads="1"/>
          </p:cNvSpPr>
          <p:nvPr/>
        </p:nvSpPr>
        <p:spPr bwMode="auto">
          <a:xfrm>
            <a:off x="1654932" y="30045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0" name="Oval 10"/>
          <p:cNvSpPr>
            <a:spLocks noChangeArrowheads="1"/>
          </p:cNvSpPr>
          <p:nvPr/>
        </p:nvSpPr>
        <p:spPr bwMode="auto">
          <a:xfrm>
            <a:off x="2264532" y="36141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1" name="Oval 11"/>
          <p:cNvSpPr>
            <a:spLocks noChangeArrowheads="1"/>
          </p:cNvSpPr>
          <p:nvPr/>
        </p:nvSpPr>
        <p:spPr bwMode="auto">
          <a:xfrm>
            <a:off x="1045332" y="36141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2" name="Oval 12"/>
          <p:cNvSpPr>
            <a:spLocks noChangeArrowheads="1"/>
          </p:cNvSpPr>
          <p:nvPr/>
        </p:nvSpPr>
        <p:spPr bwMode="auto">
          <a:xfrm>
            <a:off x="1654932" y="36141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0494" name="Rectangle 14"/>
              <p:cNvSpPr>
                <a:spLocks noChangeArrowheads="1"/>
              </p:cNvSpPr>
              <p:nvPr/>
            </p:nvSpPr>
            <p:spPr bwMode="auto">
              <a:xfrm>
                <a:off x="359532" y="4111921"/>
                <a:ext cx="5822620" cy="69858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en-US" sz="3600" i="1" dirty="0" smtClean="0">
                        <a:latin typeface="Cambria Math"/>
                      </a:rPr>
                      <m:t>𝑛</m:t>
                    </m:r>
                    <m:r>
                      <a:rPr lang="hu-HU" altLang="en-US" sz="3600" i="1" dirty="0" smtClean="0">
                        <a:latin typeface="Cambria Math"/>
                      </a:rPr>
                      <m:t> =</m:t>
                    </m:r>
                    <m:rad>
                      <m:radPr>
                        <m:degHide m:val="on"/>
                        <m:ctrlPr>
                          <a:rPr lang="hu-HU" altLang="en-US" sz="3600" i="1" dirty="0" smtClean="0">
                            <a:latin typeface="Cambria Math"/>
                          </a:rPr>
                        </m:ctrlPr>
                      </m:radPr>
                      <m:deg/>
                      <m:e>
                        <m:r>
                          <a:rPr lang="en-US" altLang="en-US" sz="3600" b="0" i="1" dirty="0" smtClean="0">
                            <a:latin typeface="Cambria Math"/>
                          </a:rPr>
                          <m:t>𝑀</m:t>
                        </m:r>
                      </m:e>
                    </m:rad>
                  </m:oMath>
                </a14:m>
                <a:r>
                  <a:rPr lang="en-US" altLang="en-US" sz="3200" dirty="0" smtClean="0"/>
                  <a:t> </a:t>
                </a:r>
                <a:r>
                  <a:rPr lang="hu-HU" altLang="en-US" sz="3200" dirty="0" smtClean="0"/>
                  <a:t>minta egy dimenzióban</a:t>
                </a:r>
                <a:endParaRPr lang="hu-HU" altLang="en-US" sz="4000" baseline="30000" dirty="0">
                  <a:sym typeface="Symbol" pitchFamily="18" charset="2"/>
                </a:endParaRPr>
              </a:p>
            </p:txBody>
          </p:sp>
        </mc:Choice>
        <mc:Fallback xmlns="">
          <p:sp>
            <p:nvSpPr>
              <p:cNvPr id="20494" name="Rectangle 14"/>
              <p:cNvSpPr>
                <a:spLocks noRot="1" noChangeAspect="1" noMove="1" noResize="1" noEditPoints="1" noAdjustHandles="1" noChangeArrowheads="1" noChangeShapeType="1" noTextEdit="1"/>
              </p:cNvSpPr>
              <p:nvPr/>
            </p:nvSpPr>
            <p:spPr bwMode="auto">
              <a:xfrm>
                <a:off x="359532" y="4111921"/>
                <a:ext cx="5822620" cy="698589"/>
              </a:xfrm>
              <a:prstGeom prst="rect">
                <a:avLst/>
              </a:prstGeom>
              <a:blipFill rotWithShape="1">
                <a:blip r:embed="rId3"/>
                <a:stretch>
                  <a:fillRect r="-1885" b="-271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96" name="Rectangle 16"/>
              <p:cNvSpPr>
                <a:spLocks noChangeArrowheads="1"/>
              </p:cNvSpPr>
              <p:nvPr/>
            </p:nvSpPr>
            <p:spPr bwMode="auto">
              <a:xfrm>
                <a:off x="251520" y="4838360"/>
                <a:ext cx="8568952" cy="71487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hu-HU" altLang="en-US" sz="4000" dirty="0" smtClean="0">
                    <a:sym typeface="Symbol" pitchFamily="18" charset="2"/>
                  </a:rPr>
                  <a:t>Hiba </a:t>
                </a:r>
                <a:r>
                  <a:rPr lang="en-US" altLang="en-US" sz="4000" dirty="0" smtClean="0">
                    <a:sym typeface="Symbol" pitchFamily="18" charset="2"/>
                  </a:rPr>
                  <a:t>2-dim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a:rPr>
                        </m:ctrlPr>
                      </m:sSupPr>
                      <m:e>
                        <m:r>
                          <a:rPr lang="en-US" sz="4000" b="0" i="1" smtClean="0">
                            <a:latin typeface="Cambria Math"/>
                          </a:rPr>
                          <m:t>𝑛</m:t>
                        </m:r>
                      </m:e>
                      <m:sup>
                        <m:r>
                          <a:rPr lang="en-US" sz="4000" i="1">
                            <a:latin typeface="Cambria Math"/>
                          </a:rPr>
                          <m:t>−1</m:t>
                        </m:r>
                      </m:sup>
                    </m:sSup>
                    <m:r>
                      <a:rPr lang="en-US" sz="4000" i="1">
                        <a:latin typeface="Cambria Math"/>
                      </a:rPr>
                      <m:t>)</m:t>
                    </m:r>
                  </m:oMath>
                </a14:m>
                <a:r>
                  <a:rPr lang="en-US" sz="4000" dirty="0"/>
                  <a:t>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a:rPr>
                        </m:ctrlPr>
                      </m:sSupPr>
                      <m:e>
                        <m:r>
                          <a:rPr lang="en-US" sz="4000" b="0" i="1" smtClean="0">
                            <a:latin typeface="Cambria Math"/>
                          </a:rPr>
                          <m:t>𝑀</m:t>
                        </m:r>
                      </m:e>
                      <m:sup>
                        <m:r>
                          <a:rPr lang="en-US" sz="4000" i="1">
                            <a:latin typeface="Cambria Math"/>
                          </a:rPr>
                          <m:t>−</m:t>
                        </m:r>
                        <m:r>
                          <a:rPr lang="en-US" sz="4000" b="0" i="1" smtClean="0">
                            <a:latin typeface="Cambria Math"/>
                          </a:rPr>
                          <m:t>0.5</m:t>
                        </m:r>
                      </m:sup>
                    </m:sSup>
                    <m:r>
                      <a:rPr lang="en-US" sz="4000" i="1">
                        <a:latin typeface="Cambria Math"/>
                      </a:rPr>
                      <m:t>)</m:t>
                    </m:r>
                  </m:oMath>
                </a14:m>
                <a:endParaRPr lang="en-US" sz="4000" dirty="0"/>
              </a:p>
            </p:txBody>
          </p:sp>
        </mc:Choice>
        <mc:Fallback xmlns="">
          <p:sp>
            <p:nvSpPr>
              <p:cNvPr id="20496" name="Rectangle 16"/>
              <p:cNvSpPr>
                <a:spLocks noRot="1" noChangeAspect="1" noMove="1" noResize="1" noEditPoints="1" noAdjustHandles="1" noChangeArrowheads="1" noChangeShapeType="1" noTextEdit="1"/>
              </p:cNvSpPr>
              <p:nvPr/>
            </p:nvSpPr>
            <p:spPr bwMode="auto">
              <a:xfrm>
                <a:off x="251520" y="4838360"/>
                <a:ext cx="8568952" cy="714876"/>
              </a:xfrm>
              <a:prstGeom prst="rect">
                <a:avLst/>
              </a:prstGeom>
              <a:blipFill rotWithShape="1">
                <a:blip r:embed="rId4"/>
                <a:stretch>
                  <a:fillRect l="-2489" t="-13675" b="-36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20497" name="Line 17"/>
          <p:cNvSpPr>
            <a:spLocks noChangeShapeType="1"/>
          </p:cNvSpPr>
          <p:nvPr/>
        </p:nvSpPr>
        <p:spPr bwMode="auto">
          <a:xfrm flipV="1">
            <a:off x="816732" y="1632992"/>
            <a:ext cx="0" cy="2286000"/>
          </a:xfrm>
          <a:prstGeom prst="line">
            <a:avLst/>
          </a:prstGeom>
          <a:noFill/>
          <a:ln w="1270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18"/>
          <p:cNvSpPr>
            <a:spLocks noChangeShapeType="1"/>
          </p:cNvSpPr>
          <p:nvPr/>
        </p:nvSpPr>
        <p:spPr bwMode="auto">
          <a:xfrm flipV="1">
            <a:off x="816732" y="3918992"/>
            <a:ext cx="2438400" cy="0"/>
          </a:xfrm>
          <a:prstGeom prst="line">
            <a:avLst/>
          </a:prstGeom>
          <a:noFill/>
          <a:ln w="1270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9" name="Rectangle 19"/>
          <p:cNvSpPr>
            <a:spLocks noChangeArrowheads="1"/>
          </p:cNvSpPr>
          <p:nvPr/>
        </p:nvSpPr>
        <p:spPr bwMode="auto">
          <a:xfrm>
            <a:off x="2874132" y="3233192"/>
            <a:ext cx="38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i="1"/>
              <a:t>x</a:t>
            </a:r>
          </a:p>
        </p:txBody>
      </p:sp>
      <p:sp>
        <p:nvSpPr>
          <p:cNvPr id="20500" name="Rectangle 20"/>
          <p:cNvSpPr>
            <a:spLocks noChangeArrowheads="1"/>
          </p:cNvSpPr>
          <p:nvPr/>
        </p:nvSpPr>
        <p:spPr bwMode="auto">
          <a:xfrm>
            <a:off x="359532" y="1556792"/>
            <a:ext cx="38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i="1"/>
              <a:t>y</a:t>
            </a:r>
          </a:p>
        </p:txBody>
      </p:sp>
      <p:sp>
        <p:nvSpPr>
          <p:cNvPr id="3" name="Cím 2"/>
          <p:cNvSpPr>
            <a:spLocks noGrp="1"/>
          </p:cNvSpPr>
          <p:nvPr>
            <p:ph type="title"/>
          </p:nvPr>
        </p:nvSpPr>
        <p:spPr/>
        <p:txBody>
          <a:bodyPr>
            <a:normAutofit/>
          </a:bodyPr>
          <a:lstStyle/>
          <a:p>
            <a:r>
              <a:rPr lang="hu-HU" dirty="0" smtClean="0">
                <a:solidFill>
                  <a:srgbClr val="FF0000"/>
                </a:solidFill>
              </a:rPr>
              <a:t>Magasabb dimenziók</a:t>
            </a:r>
            <a:r>
              <a:rPr lang="en-US" dirty="0" smtClean="0">
                <a:solidFill>
                  <a:srgbClr val="FF0000"/>
                </a:solidFill>
              </a:rPr>
              <a:t>: </a:t>
            </a:r>
            <a:r>
              <a:rPr lang="hu-HU" dirty="0" smtClean="0">
                <a:solidFill>
                  <a:srgbClr val="FF0000"/>
                </a:solidFill>
              </a:rPr>
              <a:t>Megátkozva</a:t>
            </a:r>
            <a:endParaRPr lang="en-US" dirty="0">
              <a:solidFill>
                <a:srgbClr val="FF0000"/>
              </a:solidFill>
            </a:endParaRPr>
          </a:p>
        </p:txBody>
      </p:sp>
      <mc:AlternateContent xmlns:mc="http://schemas.openxmlformats.org/markup-compatibility/2006" xmlns:a14="http://schemas.microsoft.com/office/drawing/2010/main">
        <mc:Choice Requires="a14">
          <p:sp>
            <p:nvSpPr>
              <p:cNvPr id="22" name="Rectangle 16"/>
              <p:cNvSpPr>
                <a:spLocks noChangeArrowheads="1"/>
              </p:cNvSpPr>
              <p:nvPr/>
            </p:nvSpPr>
            <p:spPr bwMode="auto">
              <a:xfrm>
                <a:off x="251520" y="5570219"/>
                <a:ext cx="8568952" cy="7309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hu-HU" altLang="en-US" sz="4000" dirty="0" smtClean="0">
                    <a:sym typeface="Symbol" pitchFamily="18" charset="2"/>
                  </a:rPr>
                  <a:t>Hiba</a:t>
                </a:r>
                <a:r>
                  <a:rPr lang="en-US" altLang="en-US" sz="4000" dirty="0" smtClean="0">
                    <a:sym typeface="Symbol" pitchFamily="18" charset="2"/>
                  </a:rPr>
                  <a:t> </a:t>
                </a:r>
                <a:r>
                  <a:rPr lang="en-US" altLang="en-US" sz="4000" i="1" dirty="0" smtClean="0">
                    <a:sym typeface="Symbol" pitchFamily="18" charset="2"/>
                  </a:rPr>
                  <a:t>D</a:t>
                </a:r>
                <a:r>
                  <a:rPr lang="en-US" altLang="en-US" sz="4000" dirty="0" smtClean="0">
                    <a:sym typeface="Symbol" pitchFamily="18" charset="2"/>
                  </a:rPr>
                  <a:t>-dim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a:rPr>
                        </m:ctrlPr>
                      </m:sSupPr>
                      <m:e>
                        <m:r>
                          <a:rPr lang="en-US" sz="4000" b="0" i="1" smtClean="0">
                            <a:latin typeface="Cambria Math"/>
                          </a:rPr>
                          <m:t>𝑛</m:t>
                        </m:r>
                      </m:e>
                      <m:sup>
                        <m:r>
                          <a:rPr lang="en-US" sz="4000" i="1">
                            <a:latin typeface="Cambria Math"/>
                          </a:rPr>
                          <m:t>−</m:t>
                        </m:r>
                        <m:r>
                          <a:rPr lang="en-US" sz="4000" b="0" i="1" smtClean="0">
                            <a:latin typeface="Cambria Math"/>
                          </a:rPr>
                          <m:t>1</m:t>
                        </m:r>
                      </m:sup>
                    </m:sSup>
                    <m:r>
                      <a:rPr lang="en-US" sz="4000" i="1">
                        <a:latin typeface="Cambria Math"/>
                      </a:rPr>
                      <m:t>)</m:t>
                    </m:r>
                  </m:oMath>
                </a14:m>
                <a:r>
                  <a:rPr lang="en-US" sz="4000" dirty="0"/>
                  <a:t>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a:rPr>
                        </m:ctrlPr>
                      </m:sSupPr>
                      <m:e>
                        <m:r>
                          <a:rPr lang="en-US" sz="4000" b="0" i="1" smtClean="0">
                            <a:latin typeface="Cambria Math"/>
                          </a:rPr>
                          <m:t>𝑀</m:t>
                        </m:r>
                      </m:e>
                      <m:sup>
                        <m:r>
                          <a:rPr lang="en-US" sz="4000" i="1">
                            <a:latin typeface="Cambria Math"/>
                          </a:rPr>
                          <m:t>−</m:t>
                        </m:r>
                        <m:r>
                          <a:rPr lang="en-US" sz="4000" b="0" i="1" smtClean="0">
                            <a:latin typeface="Cambria Math"/>
                          </a:rPr>
                          <m:t>1/</m:t>
                        </m:r>
                        <m:r>
                          <a:rPr lang="en-US" sz="4000" b="0" i="1" smtClean="0">
                            <a:latin typeface="Cambria Math"/>
                          </a:rPr>
                          <m:t>𝐷</m:t>
                        </m:r>
                      </m:sup>
                    </m:sSup>
                    <m:r>
                      <a:rPr lang="en-US" sz="4000" i="1">
                        <a:latin typeface="Cambria Math"/>
                      </a:rPr>
                      <m:t>)</m:t>
                    </m:r>
                  </m:oMath>
                </a14:m>
                <a:endParaRPr lang="en-US" sz="4000" dirty="0"/>
              </a:p>
            </p:txBody>
          </p:sp>
        </mc:Choice>
        <mc:Fallback xmlns="">
          <p:sp>
            <p:nvSpPr>
              <p:cNvPr id="22" name="Rectangle 16"/>
              <p:cNvSpPr>
                <a:spLocks noRot="1" noChangeAspect="1" noMove="1" noResize="1" noEditPoints="1" noAdjustHandles="1" noChangeArrowheads="1" noChangeShapeType="1" noTextEdit="1"/>
              </p:cNvSpPr>
              <p:nvPr/>
            </p:nvSpPr>
            <p:spPr bwMode="auto">
              <a:xfrm>
                <a:off x="251520" y="5570219"/>
                <a:ext cx="8568952" cy="730969"/>
              </a:xfrm>
              <a:prstGeom prst="rect">
                <a:avLst/>
              </a:prstGeom>
              <a:blipFill rotWithShape="1">
                <a:blip r:embed="rId5"/>
                <a:stretch>
                  <a:fillRect l="-2489" t="-11667" b="-3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23" name="Rectangle 36"/>
          <p:cNvSpPr>
            <a:spLocks noChangeArrowheads="1"/>
          </p:cNvSpPr>
          <p:nvPr/>
        </p:nvSpPr>
        <p:spPr bwMode="auto">
          <a:xfrm>
            <a:off x="5077133" y="1617293"/>
            <a:ext cx="18288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 name="Oval 37"/>
          <p:cNvSpPr>
            <a:spLocks noChangeArrowheads="1"/>
          </p:cNvSpPr>
          <p:nvPr/>
        </p:nvSpPr>
        <p:spPr bwMode="auto">
          <a:xfrm>
            <a:off x="6524933" y="1845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 name="Oval 38"/>
          <p:cNvSpPr>
            <a:spLocks noChangeArrowheads="1"/>
          </p:cNvSpPr>
          <p:nvPr/>
        </p:nvSpPr>
        <p:spPr bwMode="auto">
          <a:xfrm>
            <a:off x="5229533" y="19220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 name="Oval 39"/>
          <p:cNvSpPr>
            <a:spLocks noChangeArrowheads="1"/>
          </p:cNvSpPr>
          <p:nvPr/>
        </p:nvSpPr>
        <p:spPr bwMode="auto">
          <a:xfrm>
            <a:off x="5915333" y="1845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Oval 40"/>
          <p:cNvSpPr>
            <a:spLocks noChangeArrowheads="1"/>
          </p:cNvSpPr>
          <p:nvPr/>
        </p:nvSpPr>
        <p:spPr bwMode="auto">
          <a:xfrm>
            <a:off x="6296333" y="2226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Oval 41"/>
          <p:cNvSpPr>
            <a:spLocks noChangeArrowheads="1"/>
          </p:cNvSpPr>
          <p:nvPr/>
        </p:nvSpPr>
        <p:spPr bwMode="auto">
          <a:xfrm>
            <a:off x="5534333" y="25316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 name="Oval 42"/>
          <p:cNvSpPr>
            <a:spLocks noChangeArrowheads="1"/>
          </p:cNvSpPr>
          <p:nvPr/>
        </p:nvSpPr>
        <p:spPr bwMode="auto">
          <a:xfrm>
            <a:off x="6067733" y="2607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 name="Oval 43"/>
          <p:cNvSpPr>
            <a:spLocks noChangeArrowheads="1"/>
          </p:cNvSpPr>
          <p:nvPr/>
        </p:nvSpPr>
        <p:spPr bwMode="auto">
          <a:xfrm>
            <a:off x="6677333" y="27602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 name="Oval 44"/>
          <p:cNvSpPr>
            <a:spLocks noChangeArrowheads="1"/>
          </p:cNvSpPr>
          <p:nvPr/>
        </p:nvSpPr>
        <p:spPr bwMode="auto">
          <a:xfrm>
            <a:off x="5153333" y="29126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 name="Oval 45"/>
          <p:cNvSpPr>
            <a:spLocks noChangeArrowheads="1"/>
          </p:cNvSpPr>
          <p:nvPr/>
        </p:nvSpPr>
        <p:spPr bwMode="auto">
          <a:xfrm>
            <a:off x="5915333" y="30650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 name="Text Box 65"/>
          <p:cNvSpPr txBox="1">
            <a:spLocks noChangeArrowheads="1"/>
          </p:cNvSpPr>
          <p:nvPr/>
        </p:nvSpPr>
        <p:spPr bwMode="auto">
          <a:xfrm>
            <a:off x="4780935" y="3549736"/>
            <a:ext cx="2483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smtClean="0"/>
              <a:t>Véletlen minták</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abadkézi sokszög 12"/>
          <p:cNvSpPr/>
          <p:nvPr/>
        </p:nvSpPr>
        <p:spPr>
          <a:xfrm>
            <a:off x="6735606" y="4909797"/>
            <a:ext cx="1937230" cy="1371629"/>
          </a:xfrm>
          <a:custGeom>
            <a:avLst/>
            <a:gdLst>
              <a:gd name="connsiteX0" fmla="*/ 34454 w 1937230"/>
              <a:gd name="connsiteY0" fmla="*/ 1342667 h 1372478"/>
              <a:gd name="connsiteX1" fmla="*/ 34454 w 1937230"/>
              <a:gd name="connsiteY1" fmla="*/ 1244193 h 1372478"/>
              <a:gd name="connsiteX2" fmla="*/ 161063 w 1937230"/>
              <a:gd name="connsiteY2" fmla="*/ 1244193 h 1372478"/>
              <a:gd name="connsiteX3" fmla="*/ 301740 w 1937230"/>
              <a:gd name="connsiteY3" fmla="*/ 1145719 h 1372478"/>
              <a:gd name="connsiteX4" fmla="*/ 554958 w 1937230"/>
              <a:gd name="connsiteY4" fmla="*/ 878433 h 1372478"/>
              <a:gd name="connsiteX5" fmla="*/ 653432 w 1937230"/>
              <a:gd name="connsiteY5" fmla="*/ 583011 h 1372478"/>
              <a:gd name="connsiteX6" fmla="*/ 737838 w 1937230"/>
              <a:gd name="connsiteY6" fmla="*/ 287590 h 1372478"/>
              <a:gd name="connsiteX7" fmla="*/ 864447 w 1937230"/>
              <a:gd name="connsiteY7" fmla="*/ 76574 h 1372478"/>
              <a:gd name="connsiteX8" fmla="*/ 934786 w 1937230"/>
              <a:gd name="connsiteY8" fmla="*/ 6236 h 1372478"/>
              <a:gd name="connsiteX9" fmla="*/ 1047327 w 1937230"/>
              <a:gd name="connsiteY9" fmla="*/ 217251 h 1372478"/>
              <a:gd name="connsiteX10" fmla="*/ 1188004 w 1937230"/>
              <a:gd name="connsiteY10" fmla="*/ 414199 h 1372478"/>
              <a:gd name="connsiteX11" fmla="*/ 1314614 w 1937230"/>
              <a:gd name="connsiteY11" fmla="*/ 723688 h 1372478"/>
              <a:gd name="connsiteX12" fmla="*/ 1356817 w 1937230"/>
              <a:gd name="connsiteY12" fmla="*/ 976907 h 1372478"/>
              <a:gd name="connsiteX13" fmla="*/ 1539697 w 1937230"/>
              <a:gd name="connsiteY13" fmla="*/ 1159787 h 1372478"/>
              <a:gd name="connsiteX14" fmla="*/ 1708509 w 1937230"/>
              <a:gd name="connsiteY14" fmla="*/ 1258260 h 1372478"/>
              <a:gd name="connsiteX15" fmla="*/ 1821051 w 1937230"/>
              <a:gd name="connsiteY15" fmla="*/ 1286396 h 1372478"/>
              <a:gd name="connsiteX16" fmla="*/ 1919524 w 1937230"/>
              <a:gd name="connsiteY16" fmla="*/ 1286396 h 1372478"/>
              <a:gd name="connsiteX17" fmla="*/ 1905457 w 1937230"/>
              <a:gd name="connsiteY17" fmla="*/ 1370802 h 1372478"/>
              <a:gd name="connsiteX18" fmla="*/ 1610035 w 1937230"/>
              <a:gd name="connsiteY18" fmla="*/ 1342667 h 1372478"/>
              <a:gd name="connsiteX19" fmla="*/ 976989 w 1937230"/>
              <a:gd name="connsiteY19" fmla="*/ 1342667 h 1372478"/>
              <a:gd name="connsiteX20" fmla="*/ 428349 w 1937230"/>
              <a:gd name="connsiteY20" fmla="*/ 1342667 h 1372478"/>
              <a:gd name="connsiteX21" fmla="*/ 34454 w 1937230"/>
              <a:gd name="connsiteY21" fmla="*/ 1342667 h 1372478"/>
              <a:gd name="connsiteX0" fmla="*/ 34454 w 1937230"/>
              <a:gd name="connsiteY0" fmla="*/ 1341818 h 1371629"/>
              <a:gd name="connsiteX1" fmla="*/ 34454 w 1937230"/>
              <a:gd name="connsiteY1" fmla="*/ 1243344 h 1371629"/>
              <a:gd name="connsiteX2" fmla="*/ 161063 w 1937230"/>
              <a:gd name="connsiteY2" fmla="*/ 1243344 h 1371629"/>
              <a:gd name="connsiteX3" fmla="*/ 301740 w 1937230"/>
              <a:gd name="connsiteY3" fmla="*/ 1144870 h 1371629"/>
              <a:gd name="connsiteX4" fmla="*/ 554958 w 1937230"/>
              <a:gd name="connsiteY4" fmla="*/ 877584 h 1371629"/>
              <a:gd name="connsiteX5" fmla="*/ 653432 w 1937230"/>
              <a:gd name="connsiteY5" fmla="*/ 582162 h 1371629"/>
              <a:gd name="connsiteX6" fmla="*/ 737838 w 1937230"/>
              <a:gd name="connsiteY6" fmla="*/ 286741 h 1371629"/>
              <a:gd name="connsiteX7" fmla="*/ 864447 w 1937230"/>
              <a:gd name="connsiteY7" fmla="*/ 75725 h 1371629"/>
              <a:gd name="connsiteX8" fmla="*/ 934786 w 1937230"/>
              <a:gd name="connsiteY8" fmla="*/ 5387 h 1371629"/>
              <a:gd name="connsiteX9" fmla="*/ 1089531 w 1937230"/>
              <a:gd name="connsiteY9" fmla="*/ 202334 h 1371629"/>
              <a:gd name="connsiteX10" fmla="*/ 1188004 w 1937230"/>
              <a:gd name="connsiteY10" fmla="*/ 413350 h 1371629"/>
              <a:gd name="connsiteX11" fmla="*/ 1314614 w 1937230"/>
              <a:gd name="connsiteY11" fmla="*/ 722839 h 1371629"/>
              <a:gd name="connsiteX12" fmla="*/ 1356817 w 1937230"/>
              <a:gd name="connsiteY12" fmla="*/ 976058 h 1371629"/>
              <a:gd name="connsiteX13" fmla="*/ 1539697 w 1937230"/>
              <a:gd name="connsiteY13" fmla="*/ 1158938 h 1371629"/>
              <a:gd name="connsiteX14" fmla="*/ 1708509 w 1937230"/>
              <a:gd name="connsiteY14" fmla="*/ 1257411 h 1371629"/>
              <a:gd name="connsiteX15" fmla="*/ 1821051 w 1937230"/>
              <a:gd name="connsiteY15" fmla="*/ 1285547 h 1371629"/>
              <a:gd name="connsiteX16" fmla="*/ 1919524 w 1937230"/>
              <a:gd name="connsiteY16" fmla="*/ 1285547 h 1371629"/>
              <a:gd name="connsiteX17" fmla="*/ 1905457 w 1937230"/>
              <a:gd name="connsiteY17" fmla="*/ 1369953 h 1371629"/>
              <a:gd name="connsiteX18" fmla="*/ 1610035 w 1937230"/>
              <a:gd name="connsiteY18" fmla="*/ 1341818 h 1371629"/>
              <a:gd name="connsiteX19" fmla="*/ 976989 w 1937230"/>
              <a:gd name="connsiteY19" fmla="*/ 1341818 h 1371629"/>
              <a:gd name="connsiteX20" fmla="*/ 428349 w 1937230"/>
              <a:gd name="connsiteY20" fmla="*/ 1341818 h 1371629"/>
              <a:gd name="connsiteX21" fmla="*/ 34454 w 1937230"/>
              <a:gd name="connsiteY21" fmla="*/ 1341818 h 1371629"/>
              <a:gd name="connsiteX0" fmla="*/ 34454 w 1937230"/>
              <a:gd name="connsiteY0" fmla="*/ 1341818 h 1371629"/>
              <a:gd name="connsiteX1" fmla="*/ 34454 w 1937230"/>
              <a:gd name="connsiteY1" fmla="*/ 1243344 h 1371629"/>
              <a:gd name="connsiteX2" fmla="*/ 161063 w 1937230"/>
              <a:gd name="connsiteY2" fmla="*/ 1243344 h 1371629"/>
              <a:gd name="connsiteX3" fmla="*/ 301740 w 1937230"/>
              <a:gd name="connsiteY3" fmla="*/ 1144870 h 1371629"/>
              <a:gd name="connsiteX4" fmla="*/ 554958 w 1937230"/>
              <a:gd name="connsiteY4" fmla="*/ 877584 h 1371629"/>
              <a:gd name="connsiteX5" fmla="*/ 653432 w 1937230"/>
              <a:gd name="connsiteY5" fmla="*/ 582162 h 1371629"/>
              <a:gd name="connsiteX6" fmla="*/ 737838 w 1937230"/>
              <a:gd name="connsiteY6" fmla="*/ 286741 h 1371629"/>
              <a:gd name="connsiteX7" fmla="*/ 864447 w 1937230"/>
              <a:gd name="connsiteY7" fmla="*/ 75725 h 1371629"/>
              <a:gd name="connsiteX8" fmla="*/ 934786 w 1937230"/>
              <a:gd name="connsiteY8" fmla="*/ 5387 h 1371629"/>
              <a:gd name="connsiteX9" fmla="*/ 1089531 w 1937230"/>
              <a:gd name="connsiteY9" fmla="*/ 202334 h 1371629"/>
              <a:gd name="connsiteX10" fmla="*/ 1188004 w 1937230"/>
              <a:gd name="connsiteY10" fmla="*/ 413350 h 1371629"/>
              <a:gd name="connsiteX11" fmla="*/ 1314614 w 1937230"/>
              <a:gd name="connsiteY11" fmla="*/ 722839 h 1371629"/>
              <a:gd name="connsiteX12" fmla="*/ 1384953 w 1937230"/>
              <a:gd name="connsiteY12" fmla="*/ 990125 h 1371629"/>
              <a:gd name="connsiteX13" fmla="*/ 1539697 w 1937230"/>
              <a:gd name="connsiteY13" fmla="*/ 1158938 h 1371629"/>
              <a:gd name="connsiteX14" fmla="*/ 1708509 w 1937230"/>
              <a:gd name="connsiteY14" fmla="*/ 1257411 h 1371629"/>
              <a:gd name="connsiteX15" fmla="*/ 1821051 w 1937230"/>
              <a:gd name="connsiteY15" fmla="*/ 1285547 h 1371629"/>
              <a:gd name="connsiteX16" fmla="*/ 1919524 w 1937230"/>
              <a:gd name="connsiteY16" fmla="*/ 1285547 h 1371629"/>
              <a:gd name="connsiteX17" fmla="*/ 1905457 w 1937230"/>
              <a:gd name="connsiteY17" fmla="*/ 1369953 h 1371629"/>
              <a:gd name="connsiteX18" fmla="*/ 1610035 w 1937230"/>
              <a:gd name="connsiteY18" fmla="*/ 1341818 h 1371629"/>
              <a:gd name="connsiteX19" fmla="*/ 976989 w 1937230"/>
              <a:gd name="connsiteY19" fmla="*/ 1341818 h 1371629"/>
              <a:gd name="connsiteX20" fmla="*/ 428349 w 1937230"/>
              <a:gd name="connsiteY20" fmla="*/ 1341818 h 1371629"/>
              <a:gd name="connsiteX21" fmla="*/ 34454 w 1937230"/>
              <a:gd name="connsiteY21" fmla="*/ 1341818 h 1371629"/>
              <a:gd name="connsiteX0" fmla="*/ 34454 w 1937230"/>
              <a:gd name="connsiteY0" fmla="*/ 1341818 h 1371629"/>
              <a:gd name="connsiteX1" fmla="*/ 34454 w 1937230"/>
              <a:gd name="connsiteY1" fmla="*/ 1243344 h 1371629"/>
              <a:gd name="connsiteX2" fmla="*/ 161063 w 1937230"/>
              <a:gd name="connsiteY2" fmla="*/ 1243344 h 1371629"/>
              <a:gd name="connsiteX3" fmla="*/ 301740 w 1937230"/>
              <a:gd name="connsiteY3" fmla="*/ 1144870 h 1371629"/>
              <a:gd name="connsiteX4" fmla="*/ 512755 w 1937230"/>
              <a:gd name="connsiteY4" fmla="*/ 863516 h 1371629"/>
              <a:gd name="connsiteX5" fmla="*/ 653432 w 1937230"/>
              <a:gd name="connsiteY5" fmla="*/ 582162 h 1371629"/>
              <a:gd name="connsiteX6" fmla="*/ 737838 w 1937230"/>
              <a:gd name="connsiteY6" fmla="*/ 286741 h 1371629"/>
              <a:gd name="connsiteX7" fmla="*/ 864447 w 1937230"/>
              <a:gd name="connsiteY7" fmla="*/ 75725 h 1371629"/>
              <a:gd name="connsiteX8" fmla="*/ 934786 w 1937230"/>
              <a:gd name="connsiteY8" fmla="*/ 5387 h 1371629"/>
              <a:gd name="connsiteX9" fmla="*/ 1089531 w 1937230"/>
              <a:gd name="connsiteY9" fmla="*/ 202334 h 1371629"/>
              <a:gd name="connsiteX10" fmla="*/ 1188004 w 1937230"/>
              <a:gd name="connsiteY10" fmla="*/ 413350 h 1371629"/>
              <a:gd name="connsiteX11" fmla="*/ 1314614 w 1937230"/>
              <a:gd name="connsiteY11" fmla="*/ 722839 h 1371629"/>
              <a:gd name="connsiteX12" fmla="*/ 1384953 w 1937230"/>
              <a:gd name="connsiteY12" fmla="*/ 990125 h 1371629"/>
              <a:gd name="connsiteX13" fmla="*/ 1539697 w 1937230"/>
              <a:gd name="connsiteY13" fmla="*/ 1158938 h 1371629"/>
              <a:gd name="connsiteX14" fmla="*/ 1708509 w 1937230"/>
              <a:gd name="connsiteY14" fmla="*/ 1257411 h 1371629"/>
              <a:gd name="connsiteX15" fmla="*/ 1821051 w 1937230"/>
              <a:gd name="connsiteY15" fmla="*/ 1285547 h 1371629"/>
              <a:gd name="connsiteX16" fmla="*/ 1919524 w 1937230"/>
              <a:gd name="connsiteY16" fmla="*/ 1285547 h 1371629"/>
              <a:gd name="connsiteX17" fmla="*/ 1905457 w 1937230"/>
              <a:gd name="connsiteY17" fmla="*/ 1369953 h 1371629"/>
              <a:gd name="connsiteX18" fmla="*/ 1610035 w 1937230"/>
              <a:gd name="connsiteY18" fmla="*/ 1341818 h 1371629"/>
              <a:gd name="connsiteX19" fmla="*/ 976989 w 1937230"/>
              <a:gd name="connsiteY19" fmla="*/ 1341818 h 1371629"/>
              <a:gd name="connsiteX20" fmla="*/ 428349 w 1937230"/>
              <a:gd name="connsiteY20" fmla="*/ 1341818 h 1371629"/>
              <a:gd name="connsiteX21" fmla="*/ 34454 w 1937230"/>
              <a:gd name="connsiteY21" fmla="*/ 1341818 h 13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230" h="1371629">
                <a:moveTo>
                  <a:pt x="34454" y="1341818"/>
                </a:moveTo>
                <a:cubicBezTo>
                  <a:pt x="-31195" y="1325406"/>
                  <a:pt x="13353" y="1259756"/>
                  <a:pt x="34454" y="1243344"/>
                </a:cubicBezTo>
                <a:cubicBezTo>
                  <a:pt x="55555" y="1226932"/>
                  <a:pt x="116515" y="1259756"/>
                  <a:pt x="161063" y="1243344"/>
                </a:cubicBezTo>
                <a:cubicBezTo>
                  <a:pt x="205611" y="1226932"/>
                  <a:pt x="243125" y="1208175"/>
                  <a:pt x="301740" y="1144870"/>
                </a:cubicBezTo>
                <a:cubicBezTo>
                  <a:pt x="360355" y="1081565"/>
                  <a:pt x="454140" y="957301"/>
                  <a:pt x="512755" y="863516"/>
                </a:cubicBezTo>
                <a:cubicBezTo>
                  <a:pt x="571370" y="769731"/>
                  <a:pt x="615918" y="678291"/>
                  <a:pt x="653432" y="582162"/>
                </a:cubicBezTo>
                <a:cubicBezTo>
                  <a:pt x="690946" y="486033"/>
                  <a:pt x="702669" y="371147"/>
                  <a:pt x="737838" y="286741"/>
                </a:cubicBezTo>
                <a:cubicBezTo>
                  <a:pt x="773007" y="202335"/>
                  <a:pt x="831622" y="122617"/>
                  <a:pt x="864447" y="75725"/>
                </a:cubicBezTo>
                <a:cubicBezTo>
                  <a:pt x="897272" y="28833"/>
                  <a:pt x="897272" y="-15715"/>
                  <a:pt x="934786" y="5387"/>
                </a:cubicBezTo>
                <a:cubicBezTo>
                  <a:pt x="972300" y="26489"/>
                  <a:pt x="1047328" y="134340"/>
                  <a:pt x="1089531" y="202334"/>
                </a:cubicBezTo>
                <a:cubicBezTo>
                  <a:pt x="1131734" y="270328"/>
                  <a:pt x="1150490" y="326599"/>
                  <a:pt x="1188004" y="413350"/>
                </a:cubicBezTo>
                <a:cubicBezTo>
                  <a:pt x="1225518" y="500101"/>
                  <a:pt x="1281789" y="626710"/>
                  <a:pt x="1314614" y="722839"/>
                </a:cubicBezTo>
                <a:cubicBezTo>
                  <a:pt x="1347439" y="818968"/>
                  <a:pt x="1347439" y="917442"/>
                  <a:pt x="1384953" y="990125"/>
                </a:cubicBezTo>
                <a:cubicBezTo>
                  <a:pt x="1422467" y="1062808"/>
                  <a:pt x="1485771" y="1114390"/>
                  <a:pt x="1539697" y="1158938"/>
                </a:cubicBezTo>
                <a:cubicBezTo>
                  <a:pt x="1593623" y="1203486"/>
                  <a:pt x="1661617" y="1236309"/>
                  <a:pt x="1708509" y="1257411"/>
                </a:cubicBezTo>
                <a:cubicBezTo>
                  <a:pt x="1755401" y="1278512"/>
                  <a:pt x="1785882" y="1280858"/>
                  <a:pt x="1821051" y="1285547"/>
                </a:cubicBezTo>
                <a:cubicBezTo>
                  <a:pt x="1856220" y="1290236"/>
                  <a:pt x="1905456" y="1271479"/>
                  <a:pt x="1919524" y="1285547"/>
                </a:cubicBezTo>
                <a:cubicBezTo>
                  <a:pt x="1933592" y="1299615"/>
                  <a:pt x="1957038" y="1360575"/>
                  <a:pt x="1905457" y="1369953"/>
                </a:cubicBezTo>
                <a:cubicBezTo>
                  <a:pt x="1853876" y="1379331"/>
                  <a:pt x="1764780" y="1346507"/>
                  <a:pt x="1610035" y="1341818"/>
                </a:cubicBezTo>
                <a:cubicBezTo>
                  <a:pt x="1455290" y="1337129"/>
                  <a:pt x="976989" y="1341818"/>
                  <a:pt x="976989" y="1341818"/>
                </a:cubicBezTo>
                <a:lnTo>
                  <a:pt x="428349" y="1341818"/>
                </a:lnTo>
                <a:cubicBezTo>
                  <a:pt x="268915" y="1344162"/>
                  <a:pt x="100103" y="1358230"/>
                  <a:pt x="34454" y="1341818"/>
                </a:cubicBez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050" name="Rectangle 2"/>
          <p:cNvSpPr>
            <a:spLocks noGrp="1" noChangeArrowheads="1"/>
          </p:cNvSpPr>
          <p:nvPr>
            <p:ph type="title"/>
          </p:nvPr>
        </p:nvSpPr>
        <p:spPr>
          <a:xfrm>
            <a:off x="0" y="260648"/>
            <a:ext cx="9144000" cy="1143000"/>
          </a:xfrm>
        </p:spPr>
        <p:txBody>
          <a:bodyPr>
            <a:normAutofit fontScale="90000"/>
          </a:bodyPr>
          <a:lstStyle/>
          <a:p>
            <a:pPr>
              <a:defRPr/>
            </a:pPr>
            <a:r>
              <a:rPr lang="hu-HU" dirty="0" smtClean="0">
                <a:solidFill>
                  <a:srgbClr val="FF0000"/>
                </a:solidFill>
              </a:rPr>
              <a:t>Monte Carlo integrálás</a:t>
            </a:r>
            <a:r>
              <a:rPr lang="en-US" dirty="0" smtClean="0">
                <a:solidFill>
                  <a:srgbClr val="FF0000"/>
                </a:solidFill>
              </a:rPr>
              <a:t>: </a:t>
            </a:r>
            <a:br>
              <a:rPr lang="en-US" dirty="0" smtClean="0">
                <a:solidFill>
                  <a:srgbClr val="FF0000"/>
                </a:solidFill>
              </a:rPr>
            </a:br>
            <a:r>
              <a:rPr lang="en-US" dirty="0" err="1" smtClean="0">
                <a:solidFill>
                  <a:srgbClr val="FF0000"/>
                </a:solidFill>
              </a:rPr>
              <a:t>Integr</a:t>
            </a:r>
            <a:r>
              <a:rPr lang="hu-HU" dirty="0" smtClean="0">
                <a:solidFill>
                  <a:srgbClr val="FF0000"/>
                </a:solidFill>
              </a:rPr>
              <a:t>á</a:t>
            </a:r>
            <a:r>
              <a:rPr lang="en-US" dirty="0" smtClean="0">
                <a:solidFill>
                  <a:srgbClr val="FF0000"/>
                </a:solidFill>
              </a:rPr>
              <a:t>l = </a:t>
            </a:r>
            <a:r>
              <a:rPr lang="hu-HU" dirty="0" smtClean="0">
                <a:solidFill>
                  <a:srgbClr val="FF0000"/>
                </a:solidFill>
              </a:rPr>
              <a:t>várható érték</a:t>
            </a:r>
          </a:p>
        </p:txBody>
      </p:sp>
      <p:sp>
        <p:nvSpPr>
          <p:cNvPr id="22533" name="Text Box 5"/>
          <p:cNvSpPr txBox="1">
            <a:spLocks noChangeArrowheads="1"/>
          </p:cNvSpPr>
          <p:nvPr/>
        </p:nvSpPr>
        <p:spPr bwMode="auto">
          <a:xfrm>
            <a:off x="5432824" y="3075674"/>
            <a:ext cx="37001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3600" i="1" baseline="30000" dirty="0">
              <a:sym typeface="Symbol" pitchFamily="18" charset="2"/>
            </a:endParaRPr>
          </a:p>
          <a:p>
            <a:r>
              <a:rPr lang="en-US" altLang="en-US" sz="2800" dirty="0" smtClean="0">
                <a:sym typeface="Symbol" pitchFamily="18" charset="2"/>
              </a:rPr>
              <a:t>3 </a:t>
            </a:r>
            <a:r>
              <a:rPr lang="hu-HU" altLang="en-US" sz="2800" dirty="0" smtClean="0">
                <a:sym typeface="Symbol" pitchFamily="18" charset="2"/>
              </a:rPr>
              <a:t>× szóráson belül</a:t>
            </a:r>
            <a:endParaRPr lang="en-US" altLang="en-US" sz="2800" dirty="0" smtClean="0">
              <a:sym typeface="Symbol" pitchFamily="18" charset="2"/>
            </a:endParaRPr>
          </a:p>
          <a:p>
            <a:r>
              <a:rPr lang="en-US" altLang="en-US" sz="2800" dirty="0" smtClean="0">
                <a:sym typeface="Symbol" pitchFamily="18" charset="2"/>
              </a:rPr>
              <a:t>99.7</a:t>
            </a:r>
            <a:r>
              <a:rPr lang="en-US" altLang="en-US" sz="2800" dirty="0">
                <a:sym typeface="Symbol" pitchFamily="18" charset="2"/>
              </a:rPr>
              <a:t>%</a:t>
            </a:r>
            <a:r>
              <a:rPr lang="hu-HU" altLang="en-US" sz="2800" dirty="0"/>
              <a:t> </a:t>
            </a:r>
            <a:r>
              <a:rPr lang="hu-HU" altLang="en-US" sz="2800" dirty="0" smtClean="0"/>
              <a:t>konfidenciával</a:t>
            </a:r>
            <a:endParaRPr lang="hu-HU" altLang="en-US" sz="2800" dirty="0"/>
          </a:p>
        </p:txBody>
      </p:sp>
      <mc:AlternateContent xmlns:mc="http://schemas.openxmlformats.org/markup-compatibility/2006" xmlns:a14="http://schemas.microsoft.com/office/drawing/2010/main">
        <mc:Choice Requires="a14">
          <p:sp>
            <p:nvSpPr>
              <p:cNvPr id="14" name="Szövegdoboz 13"/>
              <p:cNvSpPr txBox="1"/>
              <p:nvPr/>
            </p:nvSpPr>
            <p:spPr>
              <a:xfrm>
                <a:off x="503548" y="1484784"/>
                <a:ext cx="8169288" cy="134511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800" i="1" smtClean="0">
                              <a:latin typeface="Cambria Math"/>
                            </a:rPr>
                          </m:ctrlPr>
                        </m:naryPr>
                        <m:sub/>
                        <m:sup/>
                        <m:e>
                          <m:r>
                            <a:rPr lang="en-US" sz="2800" i="1">
                              <a:latin typeface="Cambria Math"/>
                            </a:rPr>
                            <m:t>𝑓</m:t>
                          </m:r>
                          <m:d>
                            <m:dPr>
                              <m:ctrlPr>
                                <a:rPr lang="en-US" sz="2800" i="1">
                                  <a:latin typeface="Cambria Math"/>
                                </a:rPr>
                              </m:ctrlPr>
                            </m:dPr>
                            <m:e>
                              <m:r>
                                <a:rPr lang="en-US" sz="2800" i="1">
                                  <a:latin typeface="Cambria Math"/>
                                </a:rPr>
                                <m:t>𝑧</m:t>
                              </m:r>
                            </m:e>
                          </m:d>
                          <m:r>
                            <m:rPr>
                              <m:sty m:val="p"/>
                            </m:rPr>
                            <a:rPr lang="en-US" sz="2800">
                              <a:latin typeface="Cambria Math"/>
                            </a:rPr>
                            <m:t>d</m:t>
                          </m:r>
                          <m:r>
                            <a:rPr lang="en-US" sz="2800" i="1">
                              <a:latin typeface="Cambria Math"/>
                            </a:rPr>
                            <m:t>𝑧</m:t>
                          </m:r>
                          <m:r>
                            <a:rPr lang="en-US" sz="2800" b="0" i="1" smtClean="0">
                              <a:latin typeface="Cambria Math"/>
                            </a:rPr>
                            <m:t>=</m:t>
                          </m:r>
                          <m:nary>
                            <m:naryPr>
                              <m:limLoc m:val="undOvr"/>
                              <m:subHide m:val="on"/>
                              <m:supHide m:val="on"/>
                              <m:ctrlPr>
                                <a:rPr lang="en-US" sz="2800" i="1">
                                  <a:latin typeface="Cambria Math"/>
                                </a:rPr>
                              </m:ctrlPr>
                            </m:naryPr>
                            <m:sub/>
                            <m:sup/>
                            <m:e>
                              <m:f>
                                <m:fPr>
                                  <m:ctrlPr>
                                    <a:rPr lang="en-US" sz="2800" i="1" smtClean="0">
                                      <a:latin typeface="Cambria Math"/>
                                    </a:rPr>
                                  </m:ctrlPr>
                                </m:fPr>
                                <m:num>
                                  <m:r>
                                    <a:rPr lang="en-US" sz="2800" i="1">
                                      <a:latin typeface="Cambria Math"/>
                                    </a:rPr>
                                    <m:t>𝑓</m:t>
                                  </m:r>
                                  <m:d>
                                    <m:dPr>
                                      <m:ctrlPr>
                                        <a:rPr lang="en-US" sz="2800" i="1">
                                          <a:latin typeface="Cambria Math"/>
                                        </a:rPr>
                                      </m:ctrlPr>
                                    </m:dPr>
                                    <m:e>
                                      <m:r>
                                        <a:rPr lang="en-US" sz="2800" i="1">
                                          <a:latin typeface="Cambria Math"/>
                                        </a:rPr>
                                        <m:t>𝑧</m:t>
                                      </m:r>
                                    </m:e>
                                  </m:d>
                                </m:num>
                                <m:den>
                                  <m:r>
                                    <a:rPr lang="en-US" sz="2800" b="0" i="1" smtClean="0">
                                      <a:latin typeface="Cambria Math"/>
                                    </a:rPr>
                                    <m:t>𝑝</m:t>
                                  </m:r>
                                  <m:d>
                                    <m:dPr>
                                      <m:ctrlPr>
                                        <a:rPr lang="en-US" sz="2800" i="1">
                                          <a:latin typeface="Cambria Math"/>
                                        </a:rPr>
                                      </m:ctrlPr>
                                    </m:dPr>
                                    <m:e>
                                      <m:r>
                                        <a:rPr lang="en-US" sz="2800" i="1">
                                          <a:latin typeface="Cambria Math"/>
                                        </a:rPr>
                                        <m:t>𝑧</m:t>
                                      </m:r>
                                    </m:e>
                                  </m:d>
                                </m:den>
                              </m:f>
                              <m:r>
                                <a:rPr lang="en-US" sz="2800" b="0" i="1" smtClean="0">
                                  <a:latin typeface="Cambria Math"/>
                                </a:rPr>
                                <m:t>𝑝</m:t>
                              </m:r>
                              <m:d>
                                <m:dPr>
                                  <m:ctrlPr>
                                    <a:rPr lang="en-US" sz="2800" i="1">
                                      <a:latin typeface="Cambria Math"/>
                                    </a:rPr>
                                  </m:ctrlPr>
                                </m:dPr>
                                <m:e>
                                  <m:r>
                                    <a:rPr lang="en-US" sz="2800" i="1">
                                      <a:latin typeface="Cambria Math"/>
                                    </a:rPr>
                                    <m:t>𝑧</m:t>
                                  </m:r>
                                </m:e>
                              </m:d>
                              <m:r>
                                <m:rPr>
                                  <m:sty m:val="p"/>
                                </m:rPr>
                                <a:rPr lang="en-US" sz="2800">
                                  <a:latin typeface="Cambria Math"/>
                                </a:rPr>
                                <m:t>d</m:t>
                              </m:r>
                              <m:r>
                                <a:rPr lang="en-US" sz="2800" i="1">
                                  <a:latin typeface="Cambria Math"/>
                                </a:rPr>
                                <m:t>𝑧</m:t>
                              </m:r>
                              <m:r>
                                <a:rPr lang="en-US" sz="2800" i="1">
                                  <a:latin typeface="Cambria Math"/>
                                </a:rPr>
                                <m:t>=</m:t>
                              </m:r>
                              <m:r>
                                <a:rPr lang="en-US" sz="2800" b="1" i="0" smtClean="0">
                                  <a:latin typeface="Cambria Math"/>
                                </a:rPr>
                                <m:t>𝐄</m:t>
                              </m:r>
                              <m:d>
                                <m:dPr>
                                  <m:begChr m:val="["/>
                                  <m:endChr m:val="]"/>
                                  <m:ctrlPr>
                                    <a:rPr lang="en-US" sz="2800" b="1" i="1" smtClean="0">
                                      <a:latin typeface="Cambria Math"/>
                                    </a:rPr>
                                  </m:ctrlPr>
                                </m:dPr>
                                <m:e>
                                  <m:f>
                                    <m:fPr>
                                      <m:ctrlPr>
                                        <a:rPr lang="en-US" sz="2800" i="1">
                                          <a:latin typeface="Cambria Math"/>
                                        </a:rPr>
                                      </m:ctrlPr>
                                    </m:fPr>
                                    <m:num>
                                      <m:r>
                                        <a:rPr lang="en-US" sz="2800" i="1">
                                          <a:latin typeface="Cambria Math"/>
                                        </a:rPr>
                                        <m:t>𝑓</m:t>
                                      </m:r>
                                      <m:d>
                                        <m:dPr>
                                          <m:ctrlPr>
                                            <a:rPr lang="en-US" sz="2800" i="1">
                                              <a:latin typeface="Cambria Math"/>
                                            </a:rPr>
                                          </m:ctrlPr>
                                        </m:dPr>
                                        <m:e>
                                          <m:r>
                                            <a:rPr lang="en-US" sz="2800" i="1">
                                              <a:latin typeface="Cambria Math"/>
                                            </a:rPr>
                                            <m:t>𝑧</m:t>
                                          </m:r>
                                        </m:e>
                                      </m:d>
                                    </m:num>
                                    <m:den>
                                      <m:r>
                                        <a:rPr lang="en-US" sz="2800" i="1">
                                          <a:latin typeface="Cambria Math"/>
                                        </a:rPr>
                                        <m:t>𝑝</m:t>
                                      </m:r>
                                      <m:d>
                                        <m:dPr>
                                          <m:ctrlPr>
                                            <a:rPr lang="en-US" sz="2800" i="1">
                                              <a:latin typeface="Cambria Math"/>
                                            </a:rPr>
                                          </m:ctrlPr>
                                        </m:dPr>
                                        <m:e>
                                          <m:r>
                                            <a:rPr lang="en-US" sz="2800" i="1">
                                              <a:latin typeface="Cambria Math"/>
                                            </a:rPr>
                                            <m:t>𝑧</m:t>
                                          </m:r>
                                        </m:e>
                                      </m:d>
                                    </m:den>
                                  </m:f>
                                </m:e>
                              </m:d>
                              <m:r>
                                <a:rPr lang="en-US" sz="2800" b="1" i="1" smtClean="0">
                                  <a:latin typeface="Cambria Math"/>
                                  <a:ea typeface="Cambria Math"/>
                                </a:rPr>
                                <m:t>≈</m:t>
                              </m:r>
                              <m:f>
                                <m:fPr>
                                  <m:ctrlPr>
                                    <a:rPr lang="en-US" sz="2800" i="1">
                                      <a:latin typeface="Cambria Math"/>
                                    </a:rPr>
                                  </m:ctrlPr>
                                </m:fPr>
                                <m:num>
                                  <m:r>
                                    <a:rPr lang="en-US" sz="2800" i="1">
                                      <a:latin typeface="Cambria Math"/>
                                    </a:rPr>
                                    <m:t>1</m:t>
                                  </m:r>
                                </m:num>
                                <m:den>
                                  <m:r>
                                    <a:rPr lang="en-US" sz="2800" i="1">
                                      <a:latin typeface="Cambria Math"/>
                                    </a:rPr>
                                    <m:t>𝑀</m:t>
                                  </m:r>
                                </m:den>
                              </m:f>
                              <m:nary>
                                <m:naryPr>
                                  <m:chr m:val="∑"/>
                                  <m:ctrlPr>
                                    <a:rPr lang="en-US" sz="2800" i="1">
                                      <a:latin typeface="Cambria Math"/>
                                    </a:rPr>
                                  </m:ctrlPr>
                                </m:naryPr>
                                <m:sub>
                                  <m:r>
                                    <m:rPr>
                                      <m:brk m:alnAt="23"/>
                                    </m:rPr>
                                    <a:rPr lang="en-US" sz="2800" i="1">
                                      <a:latin typeface="Cambria Math"/>
                                    </a:rPr>
                                    <m:t>𝑖</m:t>
                                  </m:r>
                                  <m:r>
                                    <a:rPr lang="en-US" sz="2800" i="1">
                                      <a:latin typeface="Cambria Math"/>
                                    </a:rPr>
                                    <m:t>=1</m:t>
                                  </m:r>
                                </m:sub>
                                <m:sup>
                                  <m:r>
                                    <a:rPr lang="en-US" sz="2800" i="1">
                                      <a:latin typeface="Cambria Math"/>
                                    </a:rPr>
                                    <m:t>𝑀</m:t>
                                  </m:r>
                                </m:sup>
                                <m:e>
                                  <m:f>
                                    <m:fPr>
                                      <m:ctrlPr>
                                        <a:rPr lang="en-US" sz="2800" i="1">
                                          <a:latin typeface="Cambria Math"/>
                                        </a:rPr>
                                      </m:ctrlPr>
                                    </m:fPr>
                                    <m:num>
                                      <m:r>
                                        <a:rPr lang="en-US" sz="2800" i="1">
                                          <a:latin typeface="Cambria Math"/>
                                        </a:rPr>
                                        <m:t>𝑓</m:t>
                                      </m:r>
                                      <m:d>
                                        <m:dPr>
                                          <m:ctrlPr>
                                            <a:rPr lang="en-US" sz="2800" i="1">
                                              <a:latin typeface="Cambria Math"/>
                                            </a:rPr>
                                          </m:ctrlPr>
                                        </m:dPr>
                                        <m:e>
                                          <m:sSub>
                                            <m:sSubPr>
                                              <m:ctrlPr>
                                                <a:rPr lang="en-US" sz="2800" i="1">
                                                  <a:latin typeface="Cambria Math"/>
                                                </a:rPr>
                                              </m:ctrlPr>
                                            </m:sSubPr>
                                            <m:e>
                                              <m:r>
                                                <a:rPr lang="en-US" sz="2800" i="1">
                                                  <a:latin typeface="Cambria Math"/>
                                                </a:rPr>
                                                <m:t>𝑧</m:t>
                                              </m:r>
                                            </m:e>
                                            <m:sub>
                                              <m:r>
                                                <a:rPr lang="en-US" sz="2800" i="1">
                                                  <a:latin typeface="Cambria Math"/>
                                                </a:rPr>
                                                <m:t>𝑖</m:t>
                                              </m:r>
                                            </m:sub>
                                          </m:sSub>
                                        </m:e>
                                      </m:d>
                                    </m:num>
                                    <m:den>
                                      <m:r>
                                        <a:rPr lang="en-US" sz="2800" i="1">
                                          <a:latin typeface="Cambria Math"/>
                                        </a:rPr>
                                        <m:t>𝑝</m:t>
                                      </m:r>
                                      <m:d>
                                        <m:dPr>
                                          <m:ctrlPr>
                                            <a:rPr lang="en-US" sz="2800" i="1">
                                              <a:latin typeface="Cambria Math"/>
                                            </a:rPr>
                                          </m:ctrlPr>
                                        </m:dPr>
                                        <m:e>
                                          <m:sSub>
                                            <m:sSubPr>
                                              <m:ctrlPr>
                                                <a:rPr lang="en-US" sz="2800" i="1">
                                                  <a:latin typeface="Cambria Math"/>
                                                </a:rPr>
                                              </m:ctrlPr>
                                            </m:sSubPr>
                                            <m:e>
                                              <m:r>
                                                <a:rPr lang="en-US" sz="2800" i="1">
                                                  <a:latin typeface="Cambria Math"/>
                                                </a:rPr>
                                                <m:t>𝑧</m:t>
                                              </m:r>
                                            </m:e>
                                            <m:sub>
                                              <m:r>
                                                <a:rPr lang="en-US" sz="2800" i="1">
                                                  <a:latin typeface="Cambria Math"/>
                                                </a:rPr>
                                                <m:t>𝑖</m:t>
                                              </m:r>
                                            </m:sub>
                                          </m:sSub>
                                        </m:e>
                                      </m:d>
                                    </m:den>
                                  </m:f>
                                </m:e>
                              </m:nary>
                            </m:e>
                          </m:nary>
                        </m:e>
                      </m:nary>
                    </m:oMath>
                  </m:oMathPara>
                </a14:m>
                <a:endParaRPr lang="en-US" sz="280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503548" y="1484784"/>
                <a:ext cx="8169288" cy="1345112"/>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191980" y="3504952"/>
                <a:ext cx="4849213"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sz="2800" b="0" i="0" smtClean="0">
                          <a:latin typeface="Cambria Math"/>
                        </a:rPr>
                        <m:t>Variancia</m:t>
                      </m:r>
                      <m:r>
                        <a:rPr lang="en-US" sz="2800" b="0" i="0" smtClean="0">
                          <a:latin typeface="Cambria Math"/>
                        </a:rPr>
                        <m:t>=</m:t>
                      </m:r>
                      <m:sSup>
                        <m:sSupPr>
                          <m:ctrlPr>
                            <a:rPr lang="en-US" sz="2800" b="0" i="1" smtClean="0">
                              <a:latin typeface="Cambria Math"/>
                              <a:ea typeface="Cambria Math"/>
                            </a:rPr>
                          </m:ctrlPr>
                        </m:sSupPr>
                        <m:e>
                          <m:r>
                            <m:rPr>
                              <m:sty m:val="p"/>
                            </m:rPr>
                            <a:rPr lang="en-US" sz="2800" b="0" i="0">
                              <a:latin typeface="Cambria Math"/>
                              <a:ea typeface="Cambria Math"/>
                            </a:rPr>
                            <m:t>σ</m:t>
                          </m:r>
                        </m:e>
                        <m:sup>
                          <m:r>
                            <a:rPr lang="hu-HU" sz="2800" b="0" i="1" smtClean="0">
                              <a:latin typeface="Cambria Math"/>
                              <a:ea typeface="Cambria Math"/>
                            </a:rPr>
                            <m:t>2</m:t>
                          </m:r>
                        </m:sup>
                      </m:sSup>
                      <m:r>
                        <a:rPr lang="en-US" sz="2800" b="1" i="0" smtClean="0">
                          <a:latin typeface="Cambria Math"/>
                          <a:ea typeface="Cambria Math"/>
                        </a:rPr>
                        <m:t>=</m:t>
                      </m:r>
                      <m:sSup>
                        <m:sSupPr>
                          <m:ctrlPr>
                            <a:rPr lang="en-US" sz="2800" b="1" i="1" smtClean="0">
                              <a:latin typeface="Cambria Math"/>
                              <a:ea typeface="Cambria Math"/>
                            </a:rPr>
                          </m:ctrlPr>
                        </m:sSupPr>
                        <m:e>
                          <m:r>
                            <a:rPr lang="hu-HU" sz="2800" b="1">
                              <a:latin typeface="Cambria Math"/>
                            </a:rPr>
                            <m:t>𝐃</m:t>
                          </m:r>
                        </m:e>
                        <m:sup>
                          <m:r>
                            <a:rPr lang="hu-HU" sz="2800" b="0" i="1" smtClean="0">
                              <a:latin typeface="Cambria Math"/>
                              <a:ea typeface="Cambria Math"/>
                            </a:rPr>
                            <m:t>2</m:t>
                          </m:r>
                        </m:sup>
                      </m:sSup>
                      <m:d>
                        <m:dPr>
                          <m:begChr m:val="["/>
                          <m:endChr m:val="]"/>
                          <m:ctrlPr>
                            <a:rPr lang="en-US" sz="2800" b="1" i="1">
                              <a:latin typeface="Cambria Math"/>
                            </a:rPr>
                          </m:ctrlPr>
                        </m:dPr>
                        <m:e>
                          <m:f>
                            <m:fPr>
                              <m:ctrlPr>
                                <a:rPr lang="en-US" sz="2800" i="1">
                                  <a:latin typeface="Cambria Math"/>
                                </a:rPr>
                              </m:ctrlPr>
                            </m:fPr>
                            <m:num>
                              <m:r>
                                <a:rPr lang="en-US" sz="2800" i="1">
                                  <a:latin typeface="Cambria Math"/>
                                </a:rPr>
                                <m:t>𝑓</m:t>
                              </m:r>
                              <m:d>
                                <m:dPr>
                                  <m:ctrlPr>
                                    <a:rPr lang="en-US" sz="2800" i="1">
                                      <a:latin typeface="Cambria Math"/>
                                    </a:rPr>
                                  </m:ctrlPr>
                                </m:dPr>
                                <m:e>
                                  <m:r>
                                    <a:rPr lang="en-US" sz="2800" i="1">
                                      <a:latin typeface="Cambria Math"/>
                                    </a:rPr>
                                    <m:t>𝑧</m:t>
                                  </m:r>
                                </m:e>
                              </m:d>
                            </m:num>
                            <m:den>
                              <m:r>
                                <a:rPr lang="en-US" sz="2800" i="1">
                                  <a:latin typeface="Cambria Math"/>
                                </a:rPr>
                                <m:t>𝑝</m:t>
                              </m:r>
                              <m:d>
                                <m:dPr>
                                  <m:ctrlPr>
                                    <a:rPr lang="en-US" sz="2800" i="1">
                                      <a:latin typeface="Cambria Math"/>
                                    </a:rPr>
                                  </m:ctrlPr>
                                </m:dPr>
                                <m:e>
                                  <m:r>
                                    <a:rPr lang="en-US" sz="2800" i="1">
                                      <a:latin typeface="Cambria Math"/>
                                    </a:rPr>
                                    <m:t>𝑧</m:t>
                                  </m:r>
                                </m:e>
                              </m:d>
                            </m:den>
                          </m:f>
                        </m:e>
                      </m:d>
                      <m:f>
                        <m:fPr>
                          <m:ctrlPr>
                            <a:rPr lang="en-US" sz="2800" i="1">
                              <a:latin typeface="Cambria Math"/>
                            </a:rPr>
                          </m:ctrlPr>
                        </m:fPr>
                        <m:num>
                          <m:r>
                            <a:rPr lang="en-US" sz="2800" i="1">
                              <a:latin typeface="Cambria Math"/>
                            </a:rPr>
                            <m:t>1</m:t>
                          </m:r>
                        </m:num>
                        <m:den>
                          <m:r>
                            <a:rPr lang="en-US" sz="2800" i="1">
                              <a:latin typeface="Cambria Math"/>
                            </a:rPr>
                            <m:t>𝑀</m:t>
                          </m:r>
                        </m:den>
                      </m:f>
                    </m:oMath>
                  </m:oMathPara>
                </a14:m>
                <a:endParaRPr lang="en-US" sz="2800" dirty="0"/>
              </a:p>
            </p:txBody>
          </p:sp>
        </mc:Choice>
        <mc:Fallback xmlns="">
          <p:sp>
            <p:nvSpPr>
              <p:cNvPr id="3" name="Téglalap 2"/>
              <p:cNvSpPr>
                <a:spLocks noRot="1" noChangeAspect="1" noMove="1" noResize="1" noEditPoints="1" noAdjustHandles="1" noChangeArrowheads="1" noChangeShapeType="1" noTextEdit="1"/>
              </p:cNvSpPr>
              <p:nvPr/>
            </p:nvSpPr>
            <p:spPr>
              <a:xfrm>
                <a:off x="191980" y="3504952"/>
                <a:ext cx="4849213" cy="105118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898736" y="5043852"/>
                <a:ext cx="4322722" cy="105118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a:rPr>
                        <m:t>Error</m:t>
                      </m:r>
                      <m:r>
                        <a:rPr lang="en-US" sz="2800" b="0" i="0" smtClean="0">
                          <a:latin typeface="Cambria Math"/>
                        </a:rPr>
                        <m:t>&lt;3</m:t>
                      </m:r>
                      <m:r>
                        <m:rPr>
                          <m:sty m:val="p"/>
                        </m:rPr>
                        <a:rPr lang="en-US" sz="2800">
                          <a:latin typeface="Cambria Math"/>
                          <a:ea typeface="Cambria Math"/>
                        </a:rPr>
                        <m:t>σ</m:t>
                      </m:r>
                      <m:r>
                        <a:rPr lang="en-US" sz="2800" b="1" i="1" smtClean="0">
                          <a:latin typeface="Cambria Math"/>
                          <a:ea typeface="Cambria Math"/>
                        </a:rPr>
                        <m:t>=</m:t>
                      </m:r>
                      <m:f>
                        <m:fPr>
                          <m:ctrlPr>
                            <a:rPr lang="en-US" sz="2800" i="1">
                              <a:latin typeface="Cambria Math"/>
                            </a:rPr>
                          </m:ctrlPr>
                        </m:fPr>
                        <m:num>
                          <m:r>
                            <a:rPr lang="hu-HU" sz="2800" b="0" i="1" smtClean="0">
                              <a:latin typeface="Cambria Math"/>
                            </a:rPr>
                            <m:t>3</m:t>
                          </m:r>
                        </m:num>
                        <m:den>
                          <m:rad>
                            <m:radPr>
                              <m:degHide m:val="on"/>
                              <m:ctrlPr>
                                <a:rPr lang="en-US" sz="2800" i="1">
                                  <a:latin typeface="Cambria Math"/>
                                </a:rPr>
                              </m:ctrlPr>
                            </m:radPr>
                            <m:deg/>
                            <m:e>
                              <m:r>
                                <a:rPr lang="en-US" sz="2800" i="1">
                                  <a:latin typeface="Cambria Math"/>
                                </a:rPr>
                                <m:t>𝑀</m:t>
                              </m:r>
                            </m:e>
                          </m:rad>
                        </m:den>
                      </m:f>
                      <m:r>
                        <a:rPr lang="en-US" sz="2800" b="1" i="0" smtClean="0">
                          <a:latin typeface="Cambria Math"/>
                        </a:rPr>
                        <m:t>𝐃</m:t>
                      </m:r>
                      <m:d>
                        <m:dPr>
                          <m:begChr m:val="["/>
                          <m:endChr m:val="]"/>
                          <m:ctrlPr>
                            <a:rPr lang="en-US" sz="2800" b="1" i="1">
                              <a:latin typeface="Cambria Math"/>
                            </a:rPr>
                          </m:ctrlPr>
                        </m:dPr>
                        <m:e>
                          <m:f>
                            <m:fPr>
                              <m:ctrlPr>
                                <a:rPr lang="en-US" sz="2800" i="1">
                                  <a:latin typeface="Cambria Math"/>
                                </a:rPr>
                              </m:ctrlPr>
                            </m:fPr>
                            <m:num>
                              <m:r>
                                <a:rPr lang="en-US" sz="2800" i="1">
                                  <a:latin typeface="Cambria Math"/>
                                </a:rPr>
                                <m:t>𝑓</m:t>
                              </m:r>
                              <m:d>
                                <m:dPr>
                                  <m:ctrlPr>
                                    <a:rPr lang="en-US" sz="2800" i="1">
                                      <a:latin typeface="Cambria Math"/>
                                    </a:rPr>
                                  </m:ctrlPr>
                                </m:dPr>
                                <m:e>
                                  <m:r>
                                    <a:rPr lang="en-US" sz="2800" i="1">
                                      <a:latin typeface="Cambria Math"/>
                                    </a:rPr>
                                    <m:t>𝑧</m:t>
                                  </m:r>
                                </m:e>
                              </m:d>
                            </m:num>
                            <m:den>
                              <m:r>
                                <a:rPr lang="en-US" sz="2800" i="1">
                                  <a:latin typeface="Cambria Math"/>
                                </a:rPr>
                                <m:t>𝑝</m:t>
                              </m:r>
                              <m:d>
                                <m:dPr>
                                  <m:ctrlPr>
                                    <a:rPr lang="en-US" sz="2800" i="1">
                                      <a:latin typeface="Cambria Math"/>
                                    </a:rPr>
                                  </m:ctrlPr>
                                </m:dPr>
                                <m:e>
                                  <m:r>
                                    <a:rPr lang="en-US" sz="2800" i="1">
                                      <a:latin typeface="Cambria Math"/>
                                    </a:rPr>
                                    <m:t>𝑧</m:t>
                                  </m:r>
                                </m:e>
                              </m:d>
                            </m:den>
                          </m:f>
                        </m:e>
                      </m:d>
                    </m:oMath>
                  </m:oMathPara>
                </a14:m>
                <a:endParaRPr lang="en-US" sz="2800" dirty="0"/>
              </a:p>
            </p:txBody>
          </p:sp>
        </mc:Choice>
        <mc:Fallback xmlns="">
          <p:sp>
            <p:nvSpPr>
              <p:cNvPr id="4" name="Téglalap 3"/>
              <p:cNvSpPr>
                <a:spLocks noRot="1" noChangeAspect="1" noMove="1" noResize="1" noEditPoints="1" noAdjustHandles="1" noChangeArrowheads="1" noChangeShapeType="1" noTextEdit="1"/>
              </p:cNvSpPr>
              <p:nvPr/>
            </p:nvSpPr>
            <p:spPr>
              <a:xfrm>
                <a:off x="898736" y="5043852"/>
                <a:ext cx="4322722" cy="1051185"/>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cxnSp>
        <p:nvCxnSpPr>
          <p:cNvPr id="6" name="Egyenes összekötő nyíllal 5"/>
          <p:cNvCxnSpPr/>
          <p:nvPr/>
        </p:nvCxnSpPr>
        <p:spPr>
          <a:xfrm>
            <a:off x="6330406" y="6255625"/>
            <a:ext cx="26391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7649992" y="4715444"/>
            <a:ext cx="0" cy="1805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zabadkézi sokszög 8"/>
          <p:cNvSpPr/>
          <p:nvPr/>
        </p:nvSpPr>
        <p:spPr>
          <a:xfrm>
            <a:off x="6330406" y="4924706"/>
            <a:ext cx="2458745" cy="1250406"/>
          </a:xfrm>
          <a:custGeom>
            <a:avLst/>
            <a:gdLst>
              <a:gd name="connsiteX0" fmla="*/ 0 w 1491175"/>
              <a:gd name="connsiteY0" fmla="*/ 647144 h 724833"/>
              <a:gd name="connsiteX1" fmla="*/ 506437 w 1491175"/>
              <a:gd name="connsiteY1" fmla="*/ 633076 h 724833"/>
              <a:gd name="connsiteX2" fmla="*/ 801859 w 1491175"/>
              <a:gd name="connsiteY2" fmla="*/ 30 h 724833"/>
              <a:gd name="connsiteX3" fmla="*/ 1069145 w 1491175"/>
              <a:gd name="connsiteY3" fmla="*/ 661211 h 724833"/>
              <a:gd name="connsiteX4" fmla="*/ 1491175 w 1491175"/>
              <a:gd name="connsiteY4" fmla="*/ 661211 h 724833"/>
              <a:gd name="connsiteX0" fmla="*/ 0 w 1491175"/>
              <a:gd name="connsiteY0" fmla="*/ 647434 h 699060"/>
              <a:gd name="connsiteX1" fmla="*/ 506437 w 1491175"/>
              <a:gd name="connsiteY1" fmla="*/ 633366 h 699060"/>
              <a:gd name="connsiteX2" fmla="*/ 801859 w 1491175"/>
              <a:gd name="connsiteY2" fmla="*/ 320 h 699060"/>
              <a:gd name="connsiteX3" fmla="*/ 1125416 w 1491175"/>
              <a:gd name="connsiteY3" fmla="*/ 548959 h 699060"/>
              <a:gd name="connsiteX4" fmla="*/ 1491175 w 1491175"/>
              <a:gd name="connsiteY4" fmla="*/ 661501 h 699060"/>
              <a:gd name="connsiteX0" fmla="*/ 0 w 1491175"/>
              <a:gd name="connsiteY0" fmla="*/ 647124 h 682397"/>
              <a:gd name="connsiteX1" fmla="*/ 478301 w 1491175"/>
              <a:gd name="connsiteY1" fmla="*/ 562717 h 682397"/>
              <a:gd name="connsiteX2" fmla="*/ 801859 w 1491175"/>
              <a:gd name="connsiteY2" fmla="*/ 10 h 682397"/>
              <a:gd name="connsiteX3" fmla="*/ 1125416 w 1491175"/>
              <a:gd name="connsiteY3" fmla="*/ 548649 h 682397"/>
              <a:gd name="connsiteX4" fmla="*/ 1491175 w 1491175"/>
              <a:gd name="connsiteY4" fmla="*/ 661191 h 682397"/>
              <a:gd name="connsiteX0" fmla="*/ 0 w 1491175"/>
              <a:gd name="connsiteY0" fmla="*/ 647124 h 682397"/>
              <a:gd name="connsiteX1" fmla="*/ 478301 w 1491175"/>
              <a:gd name="connsiteY1" fmla="*/ 562717 h 682397"/>
              <a:gd name="connsiteX2" fmla="*/ 801859 w 1491175"/>
              <a:gd name="connsiteY2" fmla="*/ 10 h 682397"/>
              <a:gd name="connsiteX3" fmla="*/ 1125416 w 1491175"/>
              <a:gd name="connsiteY3" fmla="*/ 548649 h 682397"/>
              <a:gd name="connsiteX4" fmla="*/ 1491175 w 1491175"/>
              <a:gd name="connsiteY4" fmla="*/ 661191 h 682397"/>
              <a:gd name="connsiteX0" fmla="*/ 0 w 1491175"/>
              <a:gd name="connsiteY0" fmla="*/ 647124 h 661191"/>
              <a:gd name="connsiteX1" fmla="*/ 478301 w 1491175"/>
              <a:gd name="connsiteY1" fmla="*/ 562717 h 661191"/>
              <a:gd name="connsiteX2" fmla="*/ 801859 w 1491175"/>
              <a:gd name="connsiteY2" fmla="*/ 10 h 661191"/>
              <a:gd name="connsiteX3" fmla="*/ 1125416 w 1491175"/>
              <a:gd name="connsiteY3" fmla="*/ 548649 h 661191"/>
              <a:gd name="connsiteX4" fmla="*/ 1491175 w 1491175"/>
              <a:gd name="connsiteY4" fmla="*/ 661191 h 66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175" h="661191">
                <a:moveTo>
                  <a:pt x="0" y="647124"/>
                </a:moveTo>
                <a:cubicBezTo>
                  <a:pt x="214532" y="637745"/>
                  <a:pt x="344658" y="670569"/>
                  <a:pt x="478301" y="562717"/>
                </a:cubicBezTo>
                <a:cubicBezTo>
                  <a:pt x="611944" y="454865"/>
                  <a:pt x="694007" y="2355"/>
                  <a:pt x="801859" y="10"/>
                </a:cubicBezTo>
                <a:cubicBezTo>
                  <a:pt x="909711" y="-2335"/>
                  <a:pt x="1010530" y="438452"/>
                  <a:pt x="1125416" y="548649"/>
                </a:cubicBezTo>
                <a:cubicBezTo>
                  <a:pt x="1240302" y="658846"/>
                  <a:pt x="1337603" y="660018"/>
                  <a:pt x="1491175" y="6611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gyenes összekötő 10"/>
          <p:cNvCxnSpPr/>
          <p:nvPr/>
        </p:nvCxnSpPr>
        <p:spPr>
          <a:xfrm>
            <a:off x="6737627" y="5759561"/>
            <a:ext cx="0" cy="73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8645839" y="5729337"/>
            <a:ext cx="0" cy="73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7691111" y="5867573"/>
            <a:ext cx="524503" cy="461665"/>
          </a:xfrm>
          <a:prstGeom prst="rect">
            <a:avLst/>
          </a:prstGeom>
          <a:noFill/>
        </p:spPr>
        <p:txBody>
          <a:bodyPr wrap="none" rtlCol="0">
            <a:spAutoFit/>
          </a:bodyPr>
          <a:lstStyle/>
          <a:p>
            <a:r>
              <a:rPr lang="en-US" dirty="0" smtClean="0"/>
              <a:t>3</a:t>
            </a:r>
            <a:r>
              <a:rPr lang="en-US" dirty="0" smtClean="0">
                <a:sym typeface="Symbol"/>
              </a:rPr>
              <a:t></a:t>
            </a:r>
            <a:endParaRPr lang="en-US" dirty="0"/>
          </a:p>
        </p:txBody>
      </p:sp>
      <p:sp>
        <p:nvSpPr>
          <p:cNvPr id="25" name="Szövegdoboz 24"/>
          <p:cNvSpPr txBox="1"/>
          <p:nvPr/>
        </p:nvSpPr>
        <p:spPr>
          <a:xfrm>
            <a:off x="7113224" y="5873960"/>
            <a:ext cx="524503" cy="461665"/>
          </a:xfrm>
          <a:prstGeom prst="rect">
            <a:avLst/>
          </a:prstGeom>
          <a:noFill/>
        </p:spPr>
        <p:txBody>
          <a:bodyPr wrap="none" rtlCol="0">
            <a:spAutoFit/>
          </a:bodyPr>
          <a:lstStyle/>
          <a:p>
            <a:r>
              <a:rPr lang="en-US" dirty="0" smtClean="0"/>
              <a:t>3</a:t>
            </a:r>
            <a:r>
              <a:rPr lang="en-US" dirty="0" smtClean="0">
                <a:sym typeface="Symbol"/>
              </a:rPr>
              <a:t></a:t>
            </a:r>
            <a:endParaRPr lang="en-US" dirty="0"/>
          </a:p>
        </p:txBody>
      </p:sp>
      <p:sp>
        <p:nvSpPr>
          <p:cNvPr id="16" name="Szabadkézi sokszög 15"/>
          <p:cNvSpPr/>
          <p:nvPr/>
        </p:nvSpPr>
        <p:spPr>
          <a:xfrm>
            <a:off x="6527960" y="4293096"/>
            <a:ext cx="924360" cy="1470144"/>
          </a:xfrm>
          <a:custGeom>
            <a:avLst/>
            <a:gdLst>
              <a:gd name="connsiteX0" fmla="*/ 0 w 2883876"/>
              <a:gd name="connsiteY0" fmla="*/ 0 h 352206"/>
              <a:gd name="connsiteX1" fmla="*/ 633046 w 2883876"/>
              <a:gd name="connsiteY1" fmla="*/ 351692 h 352206"/>
              <a:gd name="connsiteX2" fmla="*/ 1871003 w 2883876"/>
              <a:gd name="connsiteY2" fmla="*/ 84406 h 352206"/>
              <a:gd name="connsiteX3" fmla="*/ 2883876 w 2883876"/>
              <a:gd name="connsiteY3" fmla="*/ 337624 h 352206"/>
              <a:gd name="connsiteX0" fmla="*/ 0 w 3052688"/>
              <a:gd name="connsiteY0" fmla="*/ 4253 h 356558"/>
              <a:gd name="connsiteX1" fmla="*/ 633046 w 3052688"/>
              <a:gd name="connsiteY1" fmla="*/ 355945 h 356558"/>
              <a:gd name="connsiteX2" fmla="*/ 1871003 w 3052688"/>
              <a:gd name="connsiteY2" fmla="*/ 88659 h 356558"/>
              <a:gd name="connsiteX3" fmla="*/ 3052688 w 3052688"/>
              <a:gd name="connsiteY3" fmla="*/ 60523 h 356558"/>
              <a:gd name="connsiteX0" fmla="*/ 0 w 3052688"/>
              <a:gd name="connsiteY0" fmla="*/ 0 h 352305"/>
              <a:gd name="connsiteX1" fmla="*/ 633046 w 3052688"/>
              <a:gd name="connsiteY1" fmla="*/ 351692 h 352305"/>
              <a:gd name="connsiteX2" fmla="*/ 1871003 w 3052688"/>
              <a:gd name="connsiteY2" fmla="*/ 84406 h 352305"/>
              <a:gd name="connsiteX3" fmla="*/ 3052688 w 3052688"/>
              <a:gd name="connsiteY3" fmla="*/ 56270 h 352305"/>
              <a:gd name="connsiteX0" fmla="*/ 0 w 2897943"/>
              <a:gd name="connsiteY0" fmla="*/ 0 h 352311"/>
              <a:gd name="connsiteX1" fmla="*/ 633046 w 2897943"/>
              <a:gd name="connsiteY1" fmla="*/ 351692 h 352311"/>
              <a:gd name="connsiteX2" fmla="*/ 1871003 w 2897943"/>
              <a:gd name="connsiteY2" fmla="*/ 84406 h 352311"/>
              <a:gd name="connsiteX3" fmla="*/ 2897943 w 2897943"/>
              <a:gd name="connsiteY3" fmla="*/ 42203 h 352311"/>
              <a:gd name="connsiteX0" fmla="*/ 842476 w 2267879"/>
              <a:gd name="connsiteY0" fmla="*/ 0 h 1232319"/>
              <a:gd name="connsiteX1" fmla="*/ 2982 w 2267879"/>
              <a:gd name="connsiteY1" fmla="*/ 1194840 h 1232319"/>
              <a:gd name="connsiteX2" fmla="*/ 1240939 w 2267879"/>
              <a:gd name="connsiteY2" fmla="*/ 927554 h 1232319"/>
              <a:gd name="connsiteX3" fmla="*/ 2267879 w 2267879"/>
              <a:gd name="connsiteY3" fmla="*/ 885351 h 1232319"/>
              <a:gd name="connsiteX0" fmla="*/ 0 w 1425403"/>
              <a:gd name="connsiteY0" fmla="*/ 0 h 937748"/>
              <a:gd name="connsiteX1" fmla="*/ 63031 w 1425403"/>
              <a:gd name="connsiteY1" fmla="*/ 589198 h 937748"/>
              <a:gd name="connsiteX2" fmla="*/ 398463 w 1425403"/>
              <a:gd name="connsiteY2" fmla="*/ 927554 h 937748"/>
              <a:gd name="connsiteX3" fmla="*/ 1425403 w 1425403"/>
              <a:gd name="connsiteY3" fmla="*/ 885351 h 937748"/>
              <a:gd name="connsiteX0" fmla="*/ 43359 w 1468762"/>
              <a:gd name="connsiteY0" fmla="*/ 0 h 937748"/>
              <a:gd name="connsiteX1" fmla="*/ 106390 w 1468762"/>
              <a:gd name="connsiteY1" fmla="*/ 589198 h 937748"/>
              <a:gd name="connsiteX2" fmla="*/ 441822 w 1468762"/>
              <a:gd name="connsiteY2" fmla="*/ 927554 h 937748"/>
              <a:gd name="connsiteX3" fmla="*/ 1468762 w 1468762"/>
              <a:gd name="connsiteY3" fmla="*/ 885351 h 937748"/>
              <a:gd name="connsiteX0" fmla="*/ 0 w 1425403"/>
              <a:gd name="connsiteY0" fmla="*/ 0 h 937748"/>
              <a:gd name="connsiteX1" fmla="*/ 398463 w 1425403"/>
              <a:gd name="connsiteY1" fmla="*/ 927554 h 937748"/>
              <a:gd name="connsiteX2" fmla="*/ 1425403 w 1425403"/>
              <a:gd name="connsiteY2" fmla="*/ 885351 h 937748"/>
              <a:gd name="connsiteX0" fmla="*/ 0 w 1425403"/>
              <a:gd name="connsiteY0" fmla="*/ 0 h 915593"/>
              <a:gd name="connsiteX1" fmla="*/ 303460 w 1425403"/>
              <a:gd name="connsiteY1" fmla="*/ 903803 h 915593"/>
              <a:gd name="connsiteX2" fmla="*/ 1425403 w 1425403"/>
              <a:gd name="connsiteY2" fmla="*/ 885351 h 915593"/>
              <a:gd name="connsiteX0" fmla="*/ 0 w 1425403"/>
              <a:gd name="connsiteY0" fmla="*/ 0 h 943746"/>
              <a:gd name="connsiteX1" fmla="*/ 303460 w 1425403"/>
              <a:gd name="connsiteY1" fmla="*/ 903803 h 943746"/>
              <a:gd name="connsiteX2" fmla="*/ 1425403 w 1425403"/>
              <a:gd name="connsiteY2" fmla="*/ 885351 h 943746"/>
            </a:gdLst>
            <a:ahLst/>
            <a:cxnLst>
              <a:cxn ang="0">
                <a:pos x="connsiteX0" y="connsiteY0"/>
              </a:cxn>
              <a:cxn ang="0">
                <a:pos x="connsiteX1" y="connsiteY1"/>
              </a:cxn>
              <a:cxn ang="0">
                <a:pos x="connsiteX2" y="connsiteY2"/>
              </a:cxn>
            </a:cxnLst>
            <a:rect l="l" t="t" r="r" b="b"/>
            <a:pathLst>
              <a:path w="1425403" h="943746">
                <a:moveTo>
                  <a:pt x="0" y="0"/>
                </a:moveTo>
                <a:cubicBezTo>
                  <a:pt x="83013" y="193240"/>
                  <a:pt x="123899" y="783192"/>
                  <a:pt x="303460" y="903803"/>
                </a:cubicBezTo>
                <a:cubicBezTo>
                  <a:pt x="483021" y="1024414"/>
                  <a:pt x="1036196" y="827907"/>
                  <a:pt x="1425403" y="885351"/>
                </a:cubicBezTo>
              </a:path>
            </a:pathLst>
          </a:custGeom>
          <a:noFill/>
          <a:ln>
            <a:solidFill>
              <a:srgbClr val="D60093"/>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zövegdoboz 16"/>
          <p:cNvSpPr txBox="1"/>
          <p:nvPr/>
        </p:nvSpPr>
        <p:spPr>
          <a:xfrm>
            <a:off x="226349" y="3075674"/>
            <a:ext cx="5321713" cy="523220"/>
          </a:xfrm>
          <a:prstGeom prst="rect">
            <a:avLst/>
          </a:prstGeom>
          <a:noFill/>
        </p:spPr>
        <p:txBody>
          <a:bodyPr wrap="none" rtlCol="0">
            <a:spAutoFit/>
          </a:bodyPr>
          <a:lstStyle/>
          <a:p>
            <a:r>
              <a:rPr lang="hu-HU" sz="2800" dirty="0" smtClean="0"/>
              <a:t>A becslő egy valószínűségi változó:</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gyenes összekötő nyíllal 35"/>
          <p:cNvCxnSpPr/>
          <p:nvPr/>
        </p:nvCxnSpPr>
        <p:spPr>
          <a:xfrm flipH="1">
            <a:off x="2162261" y="3716337"/>
            <a:ext cx="935038" cy="1007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gyenes összekötő nyíllal 33"/>
          <p:cNvCxnSpPr/>
          <p:nvPr/>
        </p:nvCxnSpPr>
        <p:spPr>
          <a:xfrm>
            <a:off x="1144609" y="4219575"/>
            <a:ext cx="28359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flipV="1">
            <a:off x="2629247" y="2528900"/>
            <a:ext cx="0" cy="3636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p:txBody>
          <a:bodyPr>
            <a:normAutofit fontScale="90000"/>
          </a:bodyPr>
          <a:lstStyle/>
          <a:p>
            <a:r>
              <a:rPr lang="hu-HU" dirty="0" smtClean="0">
                <a:solidFill>
                  <a:srgbClr val="FF0000"/>
                </a:solidFill>
              </a:rPr>
              <a:t>Irányok generálása </a:t>
            </a:r>
            <a:br>
              <a:rPr lang="hu-HU" dirty="0" smtClean="0">
                <a:solidFill>
                  <a:srgbClr val="FF0000"/>
                </a:solidFill>
              </a:rPr>
            </a:br>
            <a:r>
              <a:rPr lang="hu-HU" dirty="0" smtClean="0">
                <a:solidFill>
                  <a:srgbClr val="FF0000"/>
                </a:solidFill>
              </a:rPr>
              <a:t>egyenletes valószínűséggel</a:t>
            </a:r>
            <a:endParaRPr lang="en-US" dirty="0">
              <a:solidFill>
                <a:srgbClr val="FF0000"/>
              </a:solidFill>
            </a:endParaRPr>
          </a:p>
        </p:txBody>
      </p:sp>
      <p:sp>
        <p:nvSpPr>
          <p:cNvPr id="3" name="Rectangle 4"/>
          <p:cNvSpPr>
            <a:spLocks noChangeArrowheads="1"/>
          </p:cNvSpPr>
          <p:nvPr/>
        </p:nvSpPr>
        <p:spPr bwMode="auto">
          <a:xfrm>
            <a:off x="1329433" y="3570288"/>
            <a:ext cx="1873250" cy="2089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 name="Rectangle 5"/>
          <p:cNvSpPr>
            <a:spLocks noChangeArrowheads="1"/>
          </p:cNvSpPr>
          <p:nvPr/>
        </p:nvSpPr>
        <p:spPr bwMode="auto">
          <a:xfrm>
            <a:off x="1978720" y="2778125"/>
            <a:ext cx="1873250" cy="2089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Line 6"/>
          <p:cNvSpPr>
            <a:spLocks noChangeShapeType="1"/>
          </p:cNvSpPr>
          <p:nvPr/>
        </p:nvSpPr>
        <p:spPr bwMode="auto">
          <a:xfrm flipV="1">
            <a:off x="1329433" y="2778125"/>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7"/>
          <p:cNvSpPr>
            <a:spLocks noChangeShapeType="1"/>
          </p:cNvSpPr>
          <p:nvPr/>
        </p:nvSpPr>
        <p:spPr bwMode="auto">
          <a:xfrm flipV="1">
            <a:off x="3202683" y="2778125"/>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flipV="1">
            <a:off x="3202683" y="4867275"/>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9"/>
          <p:cNvSpPr>
            <a:spLocks noChangeShapeType="1"/>
          </p:cNvSpPr>
          <p:nvPr/>
        </p:nvSpPr>
        <p:spPr bwMode="auto">
          <a:xfrm flipV="1">
            <a:off x="1329433" y="4867275"/>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Oval 10"/>
          <p:cNvSpPr>
            <a:spLocks noChangeArrowheads="1"/>
          </p:cNvSpPr>
          <p:nvPr/>
        </p:nvSpPr>
        <p:spPr bwMode="auto">
          <a:xfrm>
            <a:off x="1618358" y="3067050"/>
            <a:ext cx="2016125" cy="22320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 name="Oval 11"/>
          <p:cNvSpPr>
            <a:spLocks noChangeArrowheads="1"/>
          </p:cNvSpPr>
          <p:nvPr/>
        </p:nvSpPr>
        <p:spPr bwMode="auto">
          <a:xfrm>
            <a:off x="1618358" y="3859213"/>
            <a:ext cx="2016125" cy="863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1" name="Oval 12"/>
          <p:cNvSpPr>
            <a:spLocks noChangeArrowheads="1"/>
          </p:cNvSpPr>
          <p:nvPr/>
        </p:nvSpPr>
        <p:spPr bwMode="auto">
          <a:xfrm>
            <a:off x="1546920" y="5011738"/>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 name="Oval 13"/>
          <p:cNvSpPr>
            <a:spLocks noChangeArrowheads="1"/>
          </p:cNvSpPr>
          <p:nvPr/>
        </p:nvSpPr>
        <p:spPr bwMode="auto">
          <a:xfrm>
            <a:off x="1473895" y="4362450"/>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Oval 14"/>
          <p:cNvSpPr>
            <a:spLocks noChangeArrowheads="1"/>
          </p:cNvSpPr>
          <p:nvPr/>
        </p:nvSpPr>
        <p:spPr bwMode="auto">
          <a:xfrm>
            <a:off x="2050158" y="4003675"/>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 name="Oval 15"/>
          <p:cNvSpPr>
            <a:spLocks noChangeArrowheads="1"/>
          </p:cNvSpPr>
          <p:nvPr/>
        </p:nvSpPr>
        <p:spPr bwMode="auto">
          <a:xfrm>
            <a:off x="2626420" y="3644900"/>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 name="Oval 16"/>
          <p:cNvSpPr>
            <a:spLocks noChangeArrowheads="1"/>
          </p:cNvSpPr>
          <p:nvPr/>
        </p:nvSpPr>
        <p:spPr bwMode="auto">
          <a:xfrm>
            <a:off x="3347145" y="3067050"/>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6" name="Oval 17"/>
          <p:cNvSpPr>
            <a:spLocks noChangeArrowheads="1"/>
          </p:cNvSpPr>
          <p:nvPr/>
        </p:nvSpPr>
        <p:spPr bwMode="auto">
          <a:xfrm>
            <a:off x="2842320" y="4146550"/>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Oval 18"/>
          <p:cNvSpPr>
            <a:spLocks noChangeArrowheads="1"/>
          </p:cNvSpPr>
          <p:nvPr/>
        </p:nvSpPr>
        <p:spPr bwMode="auto">
          <a:xfrm>
            <a:off x="2481958" y="5011738"/>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 name="Oval 19"/>
          <p:cNvSpPr>
            <a:spLocks noChangeArrowheads="1"/>
          </p:cNvSpPr>
          <p:nvPr/>
        </p:nvSpPr>
        <p:spPr bwMode="auto">
          <a:xfrm>
            <a:off x="2913758" y="5370513"/>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 name="Oval 20"/>
          <p:cNvSpPr>
            <a:spLocks noChangeArrowheads="1"/>
          </p:cNvSpPr>
          <p:nvPr/>
        </p:nvSpPr>
        <p:spPr bwMode="auto">
          <a:xfrm>
            <a:off x="2050158" y="2922588"/>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 name="Text Box 22"/>
          <p:cNvSpPr txBox="1">
            <a:spLocks noChangeArrowheads="1"/>
          </p:cNvSpPr>
          <p:nvPr/>
        </p:nvSpPr>
        <p:spPr bwMode="auto">
          <a:xfrm>
            <a:off x="595334" y="5723896"/>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a:t>
            </a:r>
            <a:r>
              <a:rPr lang="hu-HU" altLang="en-US" dirty="0" err="1"/>
              <a:t>-1</a:t>
            </a:r>
            <a:r>
              <a:rPr lang="hu-HU" altLang="en-US" dirty="0"/>
              <a:t>,</a:t>
            </a:r>
            <a:r>
              <a:rPr lang="hu-HU" altLang="en-US" dirty="0" err="1"/>
              <a:t>-1</a:t>
            </a:r>
            <a:endParaRPr lang="hu-HU" altLang="en-US" dirty="0"/>
          </a:p>
        </p:txBody>
      </p:sp>
      <p:sp>
        <p:nvSpPr>
          <p:cNvPr id="22" name="Text Box 23"/>
          <p:cNvSpPr txBox="1">
            <a:spLocks noChangeArrowheads="1"/>
          </p:cNvSpPr>
          <p:nvPr/>
        </p:nvSpPr>
        <p:spPr bwMode="auto">
          <a:xfrm>
            <a:off x="3816292" y="2564904"/>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a:t>
            </a:r>
            <a:r>
              <a:rPr lang="hu-HU" altLang="en-US" dirty="0" err="1"/>
              <a:t>1</a:t>
            </a:r>
            <a:r>
              <a:rPr lang="hu-HU" altLang="en-US" dirty="0"/>
              <a:t>,+</a:t>
            </a:r>
            <a:r>
              <a:rPr lang="hu-HU" altLang="en-US" dirty="0" err="1"/>
              <a:t>1</a:t>
            </a:r>
            <a:endParaRPr lang="hu-HU" altLang="en-US" dirty="0"/>
          </a:p>
        </p:txBody>
      </p:sp>
      <p:sp>
        <p:nvSpPr>
          <p:cNvPr id="23" name="Rectangle 24"/>
          <p:cNvSpPr>
            <a:spLocks noChangeArrowheads="1"/>
          </p:cNvSpPr>
          <p:nvPr/>
        </p:nvSpPr>
        <p:spPr bwMode="auto">
          <a:xfrm>
            <a:off x="510947" y="1719463"/>
            <a:ext cx="8047172" cy="400110"/>
          </a:xfrm>
          <a:prstGeom prst="rect">
            <a:avLst/>
          </a:prstGeom>
          <a:solidFill>
            <a:schemeClr val="accent6">
              <a:lumMod val="20000"/>
              <a:lumOff val="80000"/>
            </a:schemeClr>
          </a:solidFill>
          <a:ln>
            <a:solidFill>
              <a:schemeClr val="accent6">
                <a:lumMod val="50000"/>
              </a:schemeClr>
            </a:solidFill>
          </a:ln>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en-US" altLang="en-US" sz="2000" b="1" dirty="0" smtClean="0">
                <a:latin typeface="Courier New" pitchFamily="49" charset="0"/>
              </a:rPr>
              <a:t>float random() { return </a:t>
            </a:r>
            <a:r>
              <a:rPr lang="en-GB" altLang="en-US" sz="2000" b="1" dirty="0" smtClean="0">
                <a:latin typeface="Courier New" pitchFamily="49" charset="0"/>
              </a:rPr>
              <a:t>(float)rand()/</a:t>
            </a:r>
            <a:r>
              <a:rPr lang="hu-HU" altLang="en-US" sz="2000" b="1" dirty="0" smtClean="0">
                <a:latin typeface="Courier New" pitchFamily="49" charset="0"/>
              </a:rPr>
              <a:t>RAND_MAX</a:t>
            </a:r>
            <a:r>
              <a:rPr lang="en-US" altLang="en-US" sz="2000" b="1" dirty="0" smtClean="0">
                <a:latin typeface="Courier New" pitchFamily="49" charset="0"/>
              </a:rPr>
              <a:t>; }</a:t>
            </a:r>
          </a:p>
        </p:txBody>
      </p:sp>
      <p:sp>
        <p:nvSpPr>
          <p:cNvPr id="25" name="Line 26"/>
          <p:cNvSpPr>
            <a:spLocks noChangeShapeType="1"/>
          </p:cNvSpPr>
          <p:nvPr/>
        </p:nvSpPr>
        <p:spPr bwMode="auto">
          <a:xfrm flipV="1">
            <a:off x="2626420" y="3282950"/>
            <a:ext cx="142875"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7"/>
          <p:cNvSpPr>
            <a:spLocks noChangeShapeType="1"/>
          </p:cNvSpPr>
          <p:nvPr/>
        </p:nvSpPr>
        <p:spPr bwMode="auto">
          <a:xfrm flipV="1">
            <a:off x="2626420" y="4148138"/>
            <a:ext cx="792163" cy="71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8"/>
          <p:cNvSpPr>
            <a:spLocks noChangeShapeType="1"/>
          </p:cNvSpPr>
          <p:nvPr/>
        </p:nvSpPr>
        <p:spPr bwMode="auto">
          <a:xfrm flipH="1">
            <a:off x="2553395" y="4219575"/>
            <a:ext cx="73025" cy="10080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9"/>
          <p:cNvSpPr>
            <a:spLocks noChangeShapeType="1"/>
          </p:cNvSpPr>
          <p:nvPr/>
        </p:nvSpPr>
        <p:spPr bwMode="auto">
          <a:xfrm flipH="1" flipV="1">
            <a:off x="1834258" y="3932238"/>
            <a:ext cx="792162"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Rectangle 30"/>
          <p:cNvSpPr>
            <a:spLocks noChangeArrowheads="1"/>
          </p:cNvSpPr>
          <p:nvPr/>
        </p:nvSpPr>
        <p:spPr bwMode="auto">
          <a:xfrm>
            <a:off x="4470342" y="3209925"/>
            <a:ext cx="4100958" cy="2862322"/>
          </a:xfrm>
          <a:prstGeom prst="rect">
            <a:avLst/>
          </a:prstGeom>
          <a:solidFill>
            <a:schemeClr val="accent6">
              <a:lumMod val="20000"/>
              <a:lumOff val="80000"/>
            </a:schemeClr>
          </a:solidFill>
          <a:ln>
            <a:solidFill>
              <a:schemeClr val="accent6">
                <a:lumMod val="50000"/>
              </a:schemeClr>
            </a:solidFill>
          </a:ln>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176213" lvl="1" algn="l"/>
            <a:r>
              <a:rPr lang="en-US" altLang="en-US" sz="2000" b="1" dirty="0">
                <a:latin typeface="Courier New" pitchFamily="49" charset="0"/>
              </a:rPr>
              <a:t>v</a:t>
            </a:r>
            <a:r>
              <a:rPr lang="en-US" altLang="en-US" sz="2000" b="1" dirty="0" smtClean="0">
                <a:latin typeface="Courier New" pitchFamily="49" charset="0"/>
              </a:rPr>
              <a:t>ec3 p;</a:t>
            </a:r>
          </a:p>
          <a:p>
            <a:pPr marL="176213" lvl="1" algn="l"/>
            <a:r>
              <a:rPr lang="hu-HU" altLang="en-US" sz="2000" b="1" dirty="0" err="1" smtClean="0">
                <a:latin typeface="Courier New" pitchFamily="49" charset="0"/>
              </a:rPr>
              <a:t>do</a:t>
            </a:r>
            <a:r>
              <a:rPr lang="hu-HU" altLang="en-US" sz="2000" b="1" dirty="0" smtClean="0">
                <a:latin typeface="Courier New" pitchFamily="49" charset="0"/>
              </a:rPr>
              <a:t> </a:t>
            </a:r>
            <a:r>
              <a:rPr lang="hu-HU" altLang="en-US" sz="2000" b="1" dirty="0">
                <a:latin typeface="Courier New" pitchFamily="49" charset="0"/>
              </a:rPr>
              <a:t>{ </a:t>
            </a:r>
          </a:p>
          <a:p>
            <a:pPr marL="176213" lvl="1" algn="l"/>
            <a:r>
              <a:rPr lang="hu-HU" altLang="en-US" sz="2000" b="1" dirty="0">
                <a:latin typeface="Courier New" pitchFamily="49" charset="0"/>
              </a:rPr>
              <a:t>   </a:t>
            </a:r>
            <a:r>
              <a:rPr lang="en-US" altLang="en-US" sz="2000" b="1" dirty="0" smtClean="0">
                <a:latin typeface="Courier New" pitchFamily="49" charset="0"/>
              </a:rPr>
              <a:t>p.</a:t>
            </a:r>
            <a:r>
              <a:rPr lang="hu-HU" altLang="en-US" sz="2000" b="1" dirty="0" smtClean="0">
                <a:latin typeface="Courier New" pitchFamily="49" charset="0"/>
              </a:rPr>
              <a:t>x </a:t>
            </a:r>
            <a:r>
              <a:rPr lang="hu-HU" altLang="en-US" sz="2000" b="1" dirty="0">
                <a:latin typeface="Courier New" pitchFamily="49" charset="0"/>
              </a:rPr>
              <a:t>= </a:t>
            </a:r>
            <a:r>
              <a:rPr lang="en-US" altLang="en-US" sz="2000" b="1" dirty="0" smtClean="0">
                <a:latin typeface="Courier New" pitchFamily="49" charset="0"/>
              </a:rPr>
              <a:t>2*random()-1</a:t>
            </a:r>
            <a:r>
              <a:rPr lang="en-GB" altLang="en-US" sz="2000" b="1" dirty="0" smtClean="0">
                <a:latin typeface="Courier New" pitchFamily="49" charset="0"/>
              </a:rPr>
              <a:t>;</a:t>
            </a:r>
          </a:p>
          <a:p>
            <a:pPr marL="176213" lvl="1" algn="l"/>
            <a:r>
              <a:rPr lang="en-GB" altLang="en-US" sz="2000" b="1" dirty="0">
                <a:latin typeface="Courier New" pitchFamily="49" charset="0"/>
              </a:rPr>
              <a:t> </a:t>
            </a:r>
            <a:r>
              <a:rPr lang="en-GB" altLang="en-US" sz="2000" b="1" dirty="0" smtClean="0">
                <a:latin typeface="Courier New" pitchFamily="49" charset="0"/>
              </a:rPr>
              <a:t> </a:t>
            </a:r>
            <a:r>
              <a:rPr lang="en-US" altLang="en-US" sz="2000" b="1" dirty="0" smtClean="0">
                <a:latin typeface="Courier New" pitchFamily="49" charset="0"/>
              </a:rPr>
              <a:t> p.</a:t>
            </a:r>
            <a:r>
              <a:rPr lang="hu-HU" altLang="en-US" sz="2000" b="1" dirty="0" smtClean="0">
                <a:latin typeface="Courier New" pitchFamily="49" charset="0"/>
              </a:rPr>
              <a:t>y </a:t>
            </a:r>
            <a:r>
              <a:rPr lang="hu-HU" altLang="en-US" sz="2000" b="1" dirty="0">
                <a:latin typeface="Courier New" pitchFamily="49" charset="0"/>
              </a:rPr>
              <a:t>= </a:t>
            </a:r>
            <a:r>
              <a:rPr lang="en-US" altLang="en-US" sz="2000" b="1" dirty="0">
                <a:latin typeface="Courier New" pitchFamily="49" charset="0"/>
              </a:rPr>
              <a:t>2*random()-1</a:t>
            </a:r>
            <a:r>
              <a:rPr lang="en-GB" altLang="en-US" sz="2000" b="1" dirty="0" smtClean="0">
                <a:latin typeface="Courier New" pitchFamily="49" charset="0"/>
              </a:rPr>
              <a:t>;</a:t>
            </a:r>
          </a:p>
          <a:p>
            <a:pPr marL="176213" lvl="1" algn="l"/>
            <a:r>
              <a:rPr lang="en-US" altLang="en-US" sz="2000" b="1" dirty="0" smtClean="0">
                <a:latin typeface="Courier New" pitchFamily="49" charset="0"/>
              </a:rPr>
              <a:t>   </a:t>
            </a:r>
            <a:r>
              <a:rPr lang="en-US" altLang="en-US" sz="2000" b="1" dirty="0" err="1" smtClean="0">
                <a:latin typeface="Courier New" pitchFamily="49" charset="0"/>
              </a:rPr>
              <a:t>p.z</a:t>
            </a:r>
            <a:r>
              <a:rPr lang="en-US" altLang="en-US" sz="2000" b="1" dirty="0" smtClean="0">
                <a:latin typeface="Courier New" pitchFamily="49" charset="0"/>
              </a:rPr>
              <a:t> = </a:t>
            </a:r>
            <a:r>
              <a:rPr lang="en-US" altLang="en-US" sz="2000" b="1" dirty="0">
                <a:latin typeface="Courier New" pitchFamily="49" charset="0"/>
              </a:rPr>
              <a:t>2*random()-1</a:t>
            </a:r>
            <a:r>
              <a:rPr lang="en-US" altLang="en-US" sz="2000" b="1" dirty="0" smtClean="0">
                <a:latin typeface="Courier New" pitchFamily="49" charset="0"/>
              </a:rPr>
              <a:t>;</a:t>
            </a:r>
            <a:endParaRPr lang="en-US" altLang="en-US" sz="2000" b="1" dirty="0">
              <a:latin typeface="Courier New" pitchFamily="49" charset="0"/>
            </a:endParaRPr>
          </a:p>
          <a:p>
            <a:pPr marL="176213" lvl="1" algn="l"/>
            <a:r>
              <a:rPr lang="hu-HU" altLang="en-US" sz="2000" b="1" dirty="0">
                <a:latin typeface="Courier New" pitchFamily="49" charset="0"/>
              </a:rPr>
              <a:t>} </a:t>
            </a:r>
            <a:r>
              <a:rPr lang="hu-HU" altLang="en-US" sz="2000" b="1" dirty="0" err="1" smtClean="0">
                <a:latin typeface="Courier New" pitchFamily="49" charset="0"/>
              </a:rPr>
              <a:t>while</a:t>
            </a:r>
            <a:r>
              <a:rPr lang="hu-HU" altLang="en-US" sz="2000" b="1" dirty="0" smtClean="0">
                <a:latin typeface="Courier New" pitchFamily="49" charset="0"/>
              </a:rPr>
              <a:t>(</a:t>
            </a:r>
            <a:r>
              <a:rPr lang="en-US" altLang="en-US" sz="2000" b="1" dirty="0" smtClean="0">
                <a:latin typeface="Courier New" pitchFamily="49" charset="0"/>
              </a:rPr>
              <a:t>dot(p, p)</a:t>
            </a:r>
            <a:r>
              <a:rPr lang="hu-HU" altLang="en-US" sz="2000" b="1" dirty="0" smtClean="0">
                <a:latin typeface="Courier New" pitchFamily="49" charset="0"/>
              </a:rPr>
              <a:t> </a:t>
            </a:r>
            <a:r>
              <a:rPr lang="hu-HU" altLang="en-US" sz="2000" b="1" dirty="0">
                <a:latin typeface="Courier New" pitchFamily="49" charset="0"/>
              </a:rPr>
              <a:t>&gt; 1)</a:t>
            </a:r>
            <a:r>
              <a:rPr lang="en-GB" altLang="en-US" sz="2000" b="1" dirty="0">
                <a:latin typeface="Courier New" pitchFamily="49" charset="0"/>
              </a:rPr>
              <a:t>;</a:t>
            </a:r>
          </a:p>
          <a:p>
            <a:pPr marL="176213" lvl="1" algn="l"/>
            <a:endParaRPr lang="en-GB" altLang="en-US" sz="2000" b="1" dirty="0" smtClean="0">
              <a:latin typeface="Courier New" pitchFamily="49" charset="0"/>
            </a:endParaRPr>
          </a:p>
          <a:p>
            <a:pPr marL="176213" lvl="1" algn="l"/>
            <a:r>
              <a:rPr lang="en-GB" altLang="en-US" sz="2000" b="1" dirty="0" err="1" smtClean="0">
                <a:latin typeface="Courier New" pitchFamily="49" charset="0"/>
              </a:rPr>
              <a:t>outDir</a:t>
            </a:r>
            <a:r>
              <a:rPr lang="en-GB" altLang="en-US" sz="2000" b="1" dirty="0" smtClean="0">
                <a:latin typeface="Courier New" pitchFamily="49" charset="0"/>
              </a:rPr>
              <a:t> = </a:t>
            </a:r>
            <a:r>
              <a:rPr lang="hu-HU" altLang="en-US" sz="2000" b="1" dirty="0" err="1" smtClean="0">
                <a:latin typeface="Courier New" pitchFamily="49" charset="0"/>
              </a:rPr>
              <a:t>normali</a:t>
            </a:r>
            <a:r>
              <a:rPr lang="en-US" altLang="en-US" sz="2000" b="1" dirty="0" err="1" smtClean="0">
                <a:latin typeface="Courier New" pitchFamily="49" charset="0"/>
              </a:rPr>
              <a:t>ze</a:t>
            </a:r>
            <a:r>
              <a:rPr lang="en-US" altLang="en-US" sz="2000" b="1" dirty="0" smtClean="0">
                <a:latin typeface="Courier New" pitchFamily="49" charset="0"/>
              </a:rPr>
              <a:t>(</a:t>
            </a:r>
            <a:r>
              <a:rPr lang="en-GB" altLang="en-US" sz="2000" b="1" dirty="0" smtClean="0">
                <a:latin typeface="Courier New" pitchFamily="49" charset="0"/>
              </a:rPr>
              <a:t>p);</a:t>
            </a:r>
            <a:endParaRPr lang="en-GB" altLang="en-US" sz="2000" b="1" dirty="0">
              <a:latin typeface="Courier New" pitchFamily="49" charset="0"/>
            </a:endParaRPr>
          </a:p>
          <a:p>
            <a:pPr marL="176213" lvl="1" algn="l"/>
            <a:r>
              <a:rPr lang="en-GB" altLang="en-US" sz="2000" b="1" dirty="0">
                <a:latin typeface="Courier New" pitchFamily="49" charset="0"/>
              </a:rPr>
              <a:t>p</a:t>
            </a:r>
            <a:r>
              <a:rPr lang="en-GB" altLang="en-US" sz="2000" b="1" dirty="0" smtClean="0">
                <a:latin typeface="Courier New" pitchFamily="49" charset="0"/>
              </a:rPr>
              <a:t>df = 1.0/4.0/M_PI;</a:t>
            </a:r>
            <a:endParaRPr lang="hu-HU" altLang="en-US" sz="2000" b="1" dirty="0">
              <a:latin typeface="Courier New" pitchFamily="49" charset="0"/>
            </a:endParaRPr>
          </a:p>
        </p:txBody>
      </p:sp>
      <p:sp>
        <p:nvSpPr>
          <p:cNvPr id="24" name="Line 25"/>
          <p:cNvSpPr>
            <a:spLocks noChangeShapeType="1"/>
          </p:cNvSpPr>
          <p:nvPr/>
        </p:nvSpPr>
        <p:spPr bwMode="auto">
          <a:xfrm flipH="1" flipV="1">
            <a:off x="3490020" y="3209924"/>
            <a:ext cx="1514028" cy="113717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Oval 21"/>
          <p:cNvSpPr>
            <a:spLocks noChangeArrowheads="1"/>
          </p:cNvSpPr>
          <p:nvPr/>
        </p:nvSpPr>
        <p:spPr bwMode="auto">
          <a:xfrm>
            <a:off x="2554983" y="4148138"/>
            <a:ext cx="142875" cy="14287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281601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4.07407E-6 L 0.00035 0.59885 " pathEditMode="relative" rAng="0" ptsTypes="AA">
                                      <p:cBhvr>
                                        <p:cTn id="6" dur="2000" fill="hold"/>
                                        <p:tgtEl>
                                          <p:spTgt spid="19"/>
                                        </p:tgtEl>
                                        <p:attrNameLst>
                                          <p:attrName>ppt_x</p:attrName>
                                          <p:attrName>ppt_y</p:attrName>
                                        </p:attrNameLst>
                                      </p:cBhvr>
                                      <p:rCtr x="17" y="29931"/>
                                    </p:animMotion>
                                  </p:childTnLst>
                                </p:cTn>
                              </p:par>
                              <p:par>
                                <p:cTn id="7" presetID="42" presetClass="path" presetSubtype="0" accel="50000" decel="50000" fill="hold" grpId="0" nodeType="withEffect">
                                  <p:stCondLst>
                                    <p:cond delay="0"/>
                                  </p:stCondLst>
                                  <p:childTnLst>
                                    <p:animMotion origin="layout" path="M 1.38889E-6 1.11111E-6 L 0.00035 0.63032 " pathEditMode="relative" rAng="0" ptsTypes="AA">
                                      <p:cBhvr>
                                        <p:cTn id="8" dur="2000" fill="hold"/>
                                        <p:tgtEl>
                                          <p:spTgt spid="15"/>
                                        </p:tgtEl>
                                        <p:attrNameLst>
                                          <p:attrName>ppt_x</p:attrName>
                                          <p:attrName>ppt_y</p:attrName>
                                        </p:attrNameLst>
                                      </p:cBhvr>
                                      <p:rCtr x="17" y="31505"/>
                                    </p:animMotion>
                                  </p:childTnLst>
                                </p:cTn>
                              </p:par>
                              <p:par>
                                <p:cTn id="9" presetID="42" presetClass="path" presetSubtype="0" accel="50000" decel="50000" fill="hold" grpId="0" nodeType="withEffect">
                                  <p:stCondLst>
                                    <p:cond delay="0"/>
                                  </p:stCondLst>
                                  <p:childTnLst>
                                    <p:animMotion origin="layout" path="M 0 0  L 0 0.33333  E" pathEditMode="relative" ptsTypes="">
                                      <p:cBhvr>
                                        <p:cTn id="10" dur="2000" fill="hold"/>
                                        <p:tgtEl>
                                          <p:spTgt spid="18"/>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00035 0.00024 L 0.00035 0.33357 " pathEditMode="relative" rAng="0" ptsTypes="AA">
                                      <p:cBhvr>
                                        <p:cTn id="12" dur="2000" fill="hold"/>
                                        <p:tgtEl>
                                          <p:spTgt spid="11"/>
                                        </p:tgtEl>
                                        <p:attrNameLst>
                                          <p:attrName>ppt_x</p:attrName>
                                          <p:attrName>ppt_y</p:attrName>
                                        </p:attrNameLst>
                                      </p:cBhvr>
                                      <p:rCtr x="0" y="16667"/>
                                    </p:animMotion>
                                  </p:childTnLst>
                                </p:cTn>
                              </p:par>
                              <p:par>
                                <p:cTn id="13" presetID="42" presetClass="path" presetSubtype="0" accel="50000" decel="50000" fill="hold" grpId="0" nodeType="withEffect">
                                  <p:stCondLst>
                                    <p:cond delay="0"/>
                                  </p:stCondLst>
                                  <p:childTnLst>
                                    <p:animMotion origin="layout" path="M 2.5E-6 2.22222E-6 L 0.00052 0.39953 " pathEditMode="relative" rAng="0" ptsTypes="AA">
                                      <p:cBhvr>
                                        <p:cTn id="14" dur="2000" fill="hold"/>
                                        <p:tgtEl>
                                          <p:spTgt spid="12"/>
                                        </p:tgtEl>
                                        <p:attrNameLst>
                                          <p:attrName>ppt_x</p:attrName>
                                          <p:attrName>ppt_y</p:attrName>
                                        </p:attrNameLst>
                                      </p:cBhvr>
                                      <p:rCtr x="17" y="19977"/>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5E-6 0.00023 L 0.05521 -0.01042 " pathEditMode="relative" ptsTypes="AA">
                                      <p:cBhvr>
                                        <p:cTn id="18" dur="1000" fill="hold"/>
                                        <p:tgtEl>
                                          <p:spTgt spid="16"/>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61111E-6 -0.00023 L 0.00798 -0.06319 " pathEditMode="relative" ptsTypes="AA">
                                      <p:cBhvr>
                                        <p:cTn id="20" dur="1000" fill="hold"/>
                                        <p:tgtEl>
                                          <p:spTgt spid="14"/>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4.44444E-6 2.22222E-6 L -0.03143 -0.02107 " pathEditMode="relative" ptsTypes="AA">
                                      <p:cBhvr>
                                        <p:cTn id="22" dur="1000" fill="hold"/>
                                        <p:tgtEl>
                                          <p:spTgt spid="13"/>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0017 1.48148E-6 L 0.00017 0.02106 " pathEditMode="relative" ptsTypes="AA">
                                      <p:cBhvr>
                                        <p:cTn id="24" dur="1000" fill="hold"/>
                                        <p:tgtEl>
                                          <p:spTgt spid="17"/>
                                        </p:tgtEl>
                                        <p:attrNameLst>
                                          <p:attrName>ppt_x</p:attrName>
                                          <p:attrName>ppt_y</p:attrName>
                                        </p:attrNameLst>
                                      </p:cBhvr>
                                    </p:animMotion>
                                  </p:childTnLst>
                                </p:cTn>
                              </p:par>
                            </p:childTnLst>
                          </p:cTn>
                        </p:par>
                        <p:par>
                          <p:cTn id="25" fill="hold">
                            <p:stCondLst>
                              <p:cond delay="1000"/>
                            </p:stCondLst>
                            <p:childTnLst>
                              <p:par>
                                <p:cTn id="26" presetID="8"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amond(in)">
                                      <p:cBhvr>
                                        <p:cTn id="28" dur="1000"/>
                                        <p:tgtEl>
                                          <p:spTgt spid="2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amond(in)">
                                      <p:cBhvr>
                                        <p:cTn id="31" dur="1000"/>
                                        <p:tgtEl>
                                          <p:spTgt spid="2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amond(in)">
                                      <p:cBhvr>
                                        <p:cTn id="34" dur="1000"/>
                                        <p:tgtEl>
                                          <p:spTgt spid="28"/>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amond(in)">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5"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Uniform</a:t>
            </a:r>
            <a:endParaRPr lang="en-US" dirty="0">
              <a:solidFill>
                <a:srgbClr val="FF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2" y="2103239"/>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446" y="2103239"/>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496" y="2103239"/>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6"/>
          <p:cNvSpPr txBox="1">
            <a:spLocks noChangeArrowheads="1"/>
          </p:cNvSpPr>
          <p:nvPr/>
        </p:nvSpPr>
        <p:spPr bwMode="auto">
          <a:xfrm>
            <a:off x="468213" y="5055567"/>
            <a:ext cx="2063457"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 </a:t>
            </a:r>
            <a:r>
              <a:rPr lang="hu-HU" altLang="en-US" dirty="0" err="1"/>
              <a:t>sample</a:t>
            </a:r>
            <a:r>
              <a:rPr lang="hu-HU" altLang="en-US" dirty="0"/>
              <a:t>/pixel</a:t>
            </a:r>
            <a:endParaRPr lang="en-US" altLang="en-US" dirty="0"/>
          </a:p>
        </p:txBody>
      </p:sp>
      <p:sp>
        <p:nvSpPr>
          <p:cNvPr id="7" name="Text Box 19"/>
          <p:cNvSpPr txBox="1">
            <a:spLocks noChangeArrowheads="1"/>
          </p:cNvSpPr>
          <p:nvPr/>
        </p:nvSpPr>
        <p:spPr bwMode="auto">
          <a:xfrm>
            <a:off x="3415402" y="5055566"/>
            <a:ext cx="2448272"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10 </a:t>
            </a:r>
            <a:r>
              <a:rPr lang="hu-HU" altLang="en-US" dirty="0" err="1"/>
              <a:t>samples</a:t>
            </a:r>
            <a:r>
              <a:rPr lang="hu-HU" altLang="en-US" dirty="0"/>
              <a:t>/pixel</a:t>
            </a:r>
            <a:endParaRPr lang="en-US" altLang="en-US" dirty="0"/>
          </a:p>
        </p:txBody>
      </p:sp>
      <p:sp>
        <p:nvSpPr>
          <p:cNvPr id="8" name="Text Box 19"/>
          <p:cNvSpPr txBox="1">
            <a:spLocks noChangeArrowheads="1"/>
          </p:cNvSpPr>
          <p:nvPr/>
        </p:nvSpPr>
        <p:spPr bwMode="auto">
          <a:xfrm>
            <a:off x="6444208" y="5055565"/>
            <a:ext cx="2448272"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t>10</a:t>
            </a:r>
            <a:r>
              <a:rPr lang="en-US" altLang="en-US" dirty="0" smtClean="0"/>
              <a:t>0</a:t>
            </a:r>
            <a:r>
              <a:rPr lang="hu-HU" altLang="en-US" dirty="0" smtClean="0"/>
              <a:t> </a:t>
            </a:r>
            <a:r>
              <a:rPr lang="hu-HU" altLang="en-US" dirty="0" err="1"/>
              <a:t>samples</a:t>
            </a:r>
            <a:r>
              <a:rPr lang="hu-HU" altLang="en-US" dirty="0"/>
              <a:t>/pixel</a:t>
            </a:r>
            <a:endParaRPr lang="en-US" altLang="en-US" dirty="0"/>
          </a:p>
        </p:txBody>
      </p:sp>
    </p:spTree>
    <p:extLst>
      <p:ext uri="{BB962C8B-B14F-4D97-AF65-F5344CB8AC3E}">
        <p14:creationId xmlns:p14="http://schemas.microsoft.com/office/powerpoint/2010/main" val="1106951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21432" y="224644"/>
            <a:ext cx="6692107" cy="1143000"/>
          </a:xfrm>
        </p:spPr>
        <p:txBody>
          <a:bodyPr>
            <a:normAutofit fontScale="90000"/>
          </a:bodyPr>
          <a:lstStyle/>
          <a:p>
            <a:pPr>
              <a:defRPr/>
            </a:pPr>
            <a:r>
              <a:rPr lang="hu-HU" dirty="0" smtClean="0">
                <a:solidFill>
                  <a:srgbClr val="FF0000"/>
                </a:solidFill>
              </a:rPr>
              <a:t>Fontosság szerinti mintavétel</a:t>
            </a:r>
          </a:p>
        </p:txBody>
      </p:sp>
      <p:sp>
        <p:nvSpPr>
          <p:cNvPr id="23555" name="Rectangle 3"/>
          <p:cNvSpPr>
            <a:spLocks noGrp="1" noChangeArrowheads="1"/>
          </p:cNvSpPr>
          <p:nvPr>
            <p:ph type="body" sz="half" idx="1"/>
          </p:nvPr>
        </p:nvSpPr>
        <p:spPr>
          <a:xfrm>
            <a:off x="678315" y="1462100"/>
            <a:ext cx="6728325" cy="1786880"/>
          </a:xfrm>
        </p:spPr>
        <p:txBody>
          <a:bodyPr>
            <a:normAutofit fontScale="85000" lnSpcReduction="20000"/>
          </a:bodyPr>
          <a:lstStyle/>
          <a:p>
            <a:pPr marL="0" indent="0">
              <a:buNone/>
            </a:pPr>
            <a:r>
              <a:rPr lang="hu-HU" altLang="en-US" sz="4200" dirty="0" smtClean="0">
                <a:cs typeface="Times New Roman" panose="02020603050405020304" pitchFamily="18" charset="0"/>
              </a:rPr>
              <a:t>Becslő:</a:t>
            </a:r>
            <a:endParaRPr lang="hu-HU" altLang="en-US" sz="2400" dirty="0" smtClean="0">
              <a:cs typeface="Times New Roman" panose="02020603050405020304" pitchFamily="18" charset="0"/>
            </a:endParaRPr>
          </a:p>
          <a:p>
            <a:pPr marL="0" indent="0">
              <a:buNone/>
            </a:pPr>
            <a:endParaRPr lang="hu-HU" altLang="en-US" sz="2800" i="1" dirty="0">
              <a:latin typeface="Times New Roman" panose="02020603050405020304" pitchFamily="18" charset="0"/>
              <a:cs typeface="Times New Roman" panose="02020603050405020304" pitchFamily="18" charset="0"/>
            </a:endParaRPr>
          </a:p>
          <a:p>
            <a:pPr marL="0" indent="0">
              <a:buNone/>
            </a:pPr>
            <a:r>
              <a:rPr lang="hu-HU" altLang="en-US" sz="3300" i="1" dirty="0" smtClean="0">
                <a:latin typeface="Times New Roman" panose="02020603050405020304" pitchFamily="18" charset="0"/>
                <a:cs typeface="Times New Roman" panose="02020603050405020304" pitchFamily="18" charset="0"/>
              </a:rPr>
              <a:t>f</a:t>
            </a:r>
            <a:r>
              <a:rPr lang="hu-HU" altLang="en-US" sz="3300" dirty="0" smtClean="0">
                <a:latin typeface="Times New Roman" panose="02020603050405020304" pitchFamily="18" charset="0"/>
                <a:cs typeface="Times New Roman" panose="02020603050405020304" pitchFamily="18" charset="0"/>
              </a:rPr>
              <a:t>(</a:t>
            </a:r>
            <a:r>
              <a:rPr lang="hu-HU" altLang="en-US" sz="3300" i="1" dirty="0" smtClean="0">
                <a:latin typeface="Times New Roman" panose="02020603050405020304" pitchFamily="18" charset="0"/>
                <a:cs typeface="Times New Roman" panose="02020603050405020304" pitchFamily="18" charset="0"/>
              </a:rPr>
              <a:t>z</a:t>
            </a:r>
            <a:r>
              <a:rPr lang="hu-HU" altLang="en-US" sz="3300" dirty="0" smtClean="0">
                <a:latin typeface="Times New Roman" panose="02020603050405020304" pitchFamily="18" charset="0"/>
                <a:cs typeface="Times New Roman" panose="02020603050405020304" pitchFamily="18" charset="0"/>
              </a:rPr>
              <a:t>)/</a:t>
            </a:r>
            <a:r>
              <a:rPr lang="hu-HU" altLang="en-US" sz="3300" i="1" dirty="0" smtClean="0">
                <a:latin typeface="Times New Roman" panose="02020603050405020304" pitchFamily="18" charset="0"/>
                <a:cs typeface="Times New Roman" panose="02020603050405020304" pitchFamily="18" charset="0"/>
              </a:rPr>
              <a:t>p</a:t>
            </a:r>
            <a:r>
              <a:rPr lang="hu-HU" altLang="en-US" sz="3300" dirty="0" smtClean="0">
                <a:latin typeface="Times New Roman" panose="02020603050405020304" pitchFamily="18" charset="0"/>
                <a:cs typeface="Times New Roman" panose="02020603050405020304" pitchFamily="18" charset="0"/>
              </a:rPr>
              <a:t>(</a:t>
            </a:r>
            <a:r>
              <a:rPr lang="hu-HU" altLang="en-US" sz="3300" i="1" dirty="0" smtClean="0">
                <a:latin typeface="Times New Roman" panose="02020603050405020304" pitchFamily="18" charset="0"/>
                <a:cs typeface="Times New Roman" panose="02020603050405020304" pitchFamily="18" charset="0"/>
              </a:rPr>
              <a:t>z</a:t>
            </a:r>
            <a:r>
              <a:rPr lang="hu-HU" altLang="en-US" sz="3300" dirty="0" smtClean="0">
                <a:latin typeface="Times New Roman" panose="02020603050405020304" pitchFamily="18" charset="0"/>
                <a:cs typeface="Times New Roman" panose="02020603050405020304" pitchFamily="18" charset="0"/>
              </a:rPr>
              <a:t>)  </a:t>
            </a:r>
            <a:r>
              <a:rPr lang="hu-HU" altLang="en-US" sz="3300" dirty="0" smtClean="0"/>
              <a:t>legyen lapos</a:t>
            </a:r>
          </a:p>
          <a:p>
            <a:pPr>
              <a:buFont typeface="Monotype Sorts" pitchFamily="2" charset="2"/>
              <a:buNone/>
            </a:pPr>
            <a:r>
              <a:rPr lang="hu-HU" altLang="en-US" sz="3300" dirty="0" smtClean="0"/>
              <a:t>Ahol  </a:t>
            </a:r>
            <a:r>
              <a:rPr lang="hu-HU" altLang="en-US" sz="3300" i="1" dirty="0" smtClean="0">
                <a:latin typeface="Times New Roman" panose="02020603050405020304" pitchFamily="18" charset="0"/>
                <a:cs typeface="Times New Roman" panose="02020603050405020304" pitchFamily="18" charset="0"/>
              </a:rPr>
              <a:t>f</a:t>
            </a:r>
            <a:r>
              <a:rPr lang="hu-HU" altLang="en-US" sz="3300" dirty="0" smtClean="0"/>
              <a:t>  nagy</a:t>
            </a:r>
            <a:r>
              <a:rPr lang="en-US" altLang="en-US" sz="3300" dirty="0" smtClean="0"/>
              <a:t>, </a:t>
            </a:r>
            <a:r>
              <a:rPr lang="en-US" altLang="en-US" sz="3300" i="1" dirty="0" smtClean="0">
                <a:latin typeface="Times New Roman" panose="02020603050405020304" pitchFamily="18" charset="0"/>
                <a:cs typeface="Times New Roman" panose="02020603050405020304" pitchFamily="18" charset="0"/>
              </a:rPr>
              <a:t>p</a:t>
            </a:r>
            <a:r>
              <a:rPr lang="en-US" altLang="en-US" sz="3300" dirty="0" smtClean="0"/>
              <a:t> </a:t>
            </a:r>
            <a:r>
              <a:rPr lang="hu-HU" altLang="en-US" sz="3300" dirty="0" smtClean="0"/>
              <a:t>is legyen nagy</a:t>
            </a:r>
          </a:p>
        </p:txBody>
      </p:sp>
      <p:sp>
        <p:nvSpPr>
          <p:cNvPr id="23556" name="Line 4"/>
          <p:cNvSpPr>
            <a:spLocks noChangeShapeType="1"/>
          </p:cNvSpPr>
          <p:nvPr/>
        </p:nvSpPr>
        <p:spPr bwMode="auto">
          <a:xfrm flipV="1">
            <a:off x="228600" y="3505200"/>
            <a:ext cx="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5"/>
          <p:cNvSpPr>
            <a:spLocks noChangeShapeType="1"/>
          </p:cNvSpPr>
          <p:nvPr/>
        </p:nvSpPr>
        <p:spPr bwMode="auto">
          <a:xfrm>
            <a:off x="228600" y="5410200"/>
            <a:ext cx="1981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Oval 6"/>
          <p:cNvSpPr>
            <a:spLocks noChangeArrowheads="1"/>
          </p:cNvSpPr>
          <p:nvPr/>
        </p:nvSpPr>
        <p:spPr bwMode="auto">
          <a:xfrm>
            <a:off x="1447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Freeform 7"/>
          <p:cNvSpPr>
            <a:spLocks/>
          </p:cNvSpPr>
          <p:nvPr/>
        </p:nvSpPr>
        <p:spPr bwMode="auto">
          <a:xfrm>
            <a:off x="228600" y="3505200"/>
            <a:ext cx="1727200" cy="1584325"/>
          </a:xfrm>
          <a:custGeom>
            <a:avLst/>
            <a:gdLst>
              <a:gd name="T0" fmla="*/ 0 w 1088"/>
              <a:gd name="T1" fmla="*/ 2147483647 h 998"/>
              <a:gd name="T2" fmla="*/ 2147483647 w 1088"/>
              <a:gd name="T3" fmla="*/ 2147483647 h 998"/>
              <a:gd name="T4" fmla="*/ 2147483647 w 1088"/>
              <a:gd name="T5" fmla="*/ 2147483647 h 998"/>
              <a:gd name="T6" fmla="*/ 2147483647 w 1088"/>
              <a:gd name="T7" fmla="*/ 2147483647 h 998"/>
              <a:gd name="T8" fmla="*/ 0 60000 65536"/>
              <a:gd name="T9" fmla="*/ 0 60000 65536"/>
              <a:gd name="T10" fmla="*/ 0 60000 65536"/>
              <a:gd name="T11" fmla="*/ 0 60000 65536"/>
              <a:gd name="T12" fmla="*/ 0 w 1088"/>
              <a:gd name="T13" fmla="*/ 0 h 998"/>
              <a:gd name="T14" fmla="*/ 1088 w 1088"/>
              <a:gd name="T15" fmla="*/ 998 h 998"/>
            </a:gdLst>
            <a:ahLst/>
            <a:cxnLst>
              <a:cxn ang="T8">
                <a:pos x="T0" y="T1"/>
              </a:cxn>
              <a:cxn ang="T9">
                <a:pos x="T2" y="T3"/>
              </a:cxn>
              <a:cxn ang="T10">
                <a:pos x="T4" y="T5"/>
              </a:cxn>
              <a:cxn ang="T11">
                <a:pos x="T6" y="T7"/>
              </a:cxn>
            </a:cxnLst>
            <a:rect l="T12" t="T13" r="T14" b="T15"/>
            <a:pathLst>
              <a:path w="1088" h="998">
                <a:moveTo>
                  <a:pt x="0" y="998"/>
                </a:moveTo>
                <a:cubicBezTo>
                  <a:pt x="81" y="961"/>
                  <a:pt x="362" y="933"/>
                  <a:pt x="488" y="784"/>
                </a:cubicBezTo>
                <a:cubicBezTo>
                  <a:pt x="614" y="635"/>
                  <a:pt x="654" y="212"/>
                  <a:pt x="754" y="106"/>
                </a:cubicBezTo>
                <a:cubicBezTo>
                  <a:pt x="854" y="0"/>
                  <a:pt x="1019" y="140"/>
                  <a:pt x="1088" y="149"/>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0" name="Rectangle 8"/>
          <p:cNvSpPr>
            <a:spLocks noChangeArrowheads="1"/>
          </p:cNvSpPr>
          <p:nvPr/>
        </p:nvSpPr>
        <p:spPr bwMode="auto">
          <a:xfrm>
            <a:off x="914400" y="35814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f</a:t>
            </a:r>
          </a:p>
        </p:txBody>
      </p:sp>
      <p:sp>
        <p:nvSpPr>
          <p:cNvPr id="23561" name="Freeform 9"/>
          <p:cNvSpPr>
            <a:spLocks/>
          </p:cNvSpPr>
          <p:nvPr/>
        </p:nvSpPr>
        <p:spPr bwMode="auto">
          <a:xfrm>
            <a:off x="228600" y="4495800"/>
            <a:ext cx="1981200" cy="838200"/>
          </a:xfrm>
          <a:custGeom>
            <a:avLst/>
            <a:gdLst>
              <a:gd name="T0" fmla="*/ 0 w 1200"/>
              <a:gd name="T1" fmla="*/ 2147483647 h 528"/>
              <a:gd name="T2" fmla="*/ 2147483647 w 1200"/>
              <a:gd name="T3" fmla="*/ 0 h 528"/>
              <a:gd name="T4" fmla="*/ 0 60000 65536"/>
              <a:gd name="T5" fmla="*/ 0 60000 65536"/>
              <a:gd name="T6" fmla="*/ 0 w 1200"/>
              <a:gd name="T7" fmla="*/ 0 h 528"/>
              <a:gd name="T8" fmla="*/ 1200 w 1200"/>
              <a:gd name="T9" fmla="*/ 528 h 528"/>
            </a:gdLst>
            <a:ahLst/>
            <a:cxnLst>
              <a:cxn ang="T4">
                <a:pos x="T0" y="T1"/>
              </a:cxn>
              <a:cxn ang="T5">
                <a:pos x="T2" y="T3"/>
              </a:cxn>
            </a:cxnLst>
            <a:rect l="T6" t="T7" r="T8" b="T9"/>
            <a:pathLst>
              <a:path w="1200" h="528">
                <a:moveTo>
                  <a:pt x="0" y="528"/>
                </a:moveTo>
                <a:cubicBezTo>
                  <a:pt x="500" y="308"/>
                  <a:pt x="1000" y="88"/>
                  <a:pt x="1200" y="0"/>
                </a:cubicBezTo>
              </a:path>
            </a:pathLst>
          </a:custGeom>
          <a:solidFill>
            <a:srgbClr val="FFAD5B"/>
          </a:solidFill>
          <a:ln w="38100" cap="flat" cmpd="sng">
            <a:solidFill>
              <a:schemeClr val="accent2"/>
            </a:solidFill>
            <a:prstDash val="solid"/>
            <a:round/>
            <a:headEnd type="none" w="sm" len="sm"/>
            <a:tailEnd type="none" w="sm" len="sm"/>
          </a:ln>
        </p:spPr>
        <p:txBody>
          <a:bodyPr wrap="none" anchor="ctr"/>
          <a:lstStyle/>
          <a:p>
            <a:endParaRPr lang="en-US"/>
          </a:p>
        </p:txBody>
      </p:sp>
      <p:sp>
        <p:nvSpPr>
          <p:cNvPr id="23562" name="Rectangle 10"/>
          <p:cNvSpPr>
            <a:spLocks noChangeArrowheads="1"/>
          </p:cNvSpPr>
          <p:nvPr/>
        </p:nvSpPr>
        <p:spPr bwMode="auto">
          <a:xfrm>
            <a:off x="1600200" y="4038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p</a:t>
            </a:r>
          </a:p>
        </p:txBody>
      </p:sp>
      <p:sp>
        <p:nvSpPr>
          <p:cNvPr id="23563" name="Oval 11"/>
          <p:cNvSpPr>
            <a:spLocks noChangeArrowheads="1"/>
          </p:cNvSpPr>
          <p:nvPr/>
        </p:nvSpPr>
        <p:spPr bwMode="auto">
          <a:xfrm>
            <a:off x="1828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4" name="Oval 12"/>
          <p:cNvSpPr>
            <a:spLocks noChangeArrowheads="1"/>
          </p:cNvSpPr>
          <p:nvPr/>
        </p:nvSpPr>
        <p:spPr bwMode="auto">
          <a:xfrm>
            <a:off x="16764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5" name="Oval 13"/>
          <p:cNvSpPr>
            <a:spLocks noChangeArrowheads="1"/>
          </p:cNvSpPr>
          <p:nvPr/>
        </p:nvSpPr>
        <p:spPr bwMode="auto">
          <a:xfrm>
            <a:off x="8382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6" name="Oval 14"/>
          <p:cNvSpPr>
            <a:spLocks noChangeArrowheads="1"/>
          </p:cNvSpPr>
          <p:nvPr/>
        </p:nvSpPr>
        <p:spPr bwMode="auto">
          <a:xfrm>
            <a:off x="304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7" name="Oval 15"/>
          <p:cNvSpPr>
            <a:spLocks noChangeArrowheads="1"/>
          </p:cNvSpPr>
          <p:nvPr/>
        </p:nvSpPr>
        <p:spPr bwMode="auto">
          <a:xfrm>
            <a:off x="12192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8" name="Line 16"/>
          <p:cNvSpPr>
            <a:spLocks noChangeShapeType="1"/>
          </p:cNvSpPr>
          <p:nvPr/>
        </p:nvSpPr>
        <p:spPr bwMode="auto">
          <a:xfrm flipV="1">
            <a:off x="5105400" y="3505200"/>
            <a:ext cx="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7"/>
          <p:cNvSpPr>
            <a:spLocks noChangeShapeType="1"/>
          </p:cNvSpPr>
          <p:nvPr/>
        </p:nvSpPr>
        <p:spPr bwMode="auto">
          <a:xfrm>
            <a:off x="5105400" y="5410200"/>
            <a:ext cx="1981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0" name="Oval 18"/>
          <p:cNvSpPr>
            <a:spLocks noChangeArrowheads="1"/>
          </p:cNvSpPr>
          <p:nvPr/>
        </p:nvSpPr>
        <p:spPr bwMode="auto">
          <a:xfrm>
            <a:off x="57912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1" name="Freeform 19"/>
          <p:cNvSpPr>
            <a:spLocks/>
          </p:cNvSpPr>
          <p:nvPr/>
        </p:nvSpPr>
        <p:spPr bwMode="auto">
          <a:xfrm>
            <a:off x="5105400" y="3505200"/>
            <a:ext cx="1727200" cy="1584325"/>
          </a:xfrm>
          <a:custGeom>
            <a:avLst/>
            <a:gdLst>
              <a:gd name="T0" fmla="*/ 0 w 1088"/>
              <a:gd name="T1" fmla="*/ 2147483647 h 998"/>
              <a:gd name="T2" fmla="*/ 2147483647 w 1088"/>
              <a:gd name="T3" fmla="*/ 2147483647 h 998"/>
              <a:gd name="T4" fmla="*/ 2147483647 w 1088"/>
              <a:gd name="T5" fmla="*/ 2147483647 h 998"/>
              <a:gd name="T6" fmla="*/ 2147483647 w 1088"/>
              <a:gd name="T7" fmla="*/ 2147483647 h 998"/>
              <a:gd name="T8" fmla="*/ 0 60000 65536"/>
              <a:gd name="T9" fmla="*/ 0 60000 65536"/>
              <a:gd name="T10" fmla="*/ 0 60000 65536"/>
              <a:gd name="T11" fmla="*/ 0 60000 65536"/>
              <a:gd name="T12" fmla="*/ 0 w 1088"/>
              <a:gd name="T13" fmla="*/ 0 h 998"/>
              <a:gd name="T14" fmla="*/ 1088 w 1088"/>
              <a:gd name="T15" fmla="*/ 998 h 998"/>
            </a:gdLst>
            <a:ahLst/>
            <a:cxnLst>
              <a:cxn ang="T8">
                <a:pos x="T0" y="T1"/>
              </a:cxn>
              <a:cxn ang="T9">
                <a:pos x="T2" y="T3"/>
              </a:cxn>
              <a:cxn ang="T10">
                <a:pos x="T4" y="T5"/>
              </a:cxn>
              <a:cxn ang="T11">
                <a:pos x="T6" y="T7"/>
              </a:cxn>
            </a:cxnLst>
            <a:rect l="T12" t="T13" r="T14" b="T15"/>
            <a:pathLst>
              <a:path w="1088" h="998">
                <a:moveTo>
                  <a:pt x="0" y="998"/>
                </a:moveTo>
                <a:cubicBezTo>
                  <a:pt x="81" y="961"/>
                  <a:pt x="362" y="933"/>
                  <a:pt x="488" y="784"/>
                </a:cubicBezTo>
                <a:cubicBezTo>
                  <a:pt x="614" y="635"/>
                  <a:pt x="654" y="212"/>
                  <a:pt x="754" y="106"/>
                </a:cubicBezTo>
                <a:cubicBezTo>
                  <a:pt x="854" y="0"/>
                  <a:pt x="1019" y="140"/>
                  <a:pt x="1088" y="149"/>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2" name="Rectangle 20"/>
          <p:cNvSpPr>
            <a:spLocks noChangeArrowheads="1"/>
          </p:cNvSpPr>
          <p:nvPr/>
        </p:nvSpPr>
        <p:spPr bwMode="auto">
          <a:xfrm>
            <a:off x="5867400" y="35814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f</a:t>
            </a:r>
          </a:p>
        </p:txBody>
      </p:sp>
      <p:sp>
        <p:nvSpPr>
          <p:cNvPr id="23573" name="Freeform 21"/>
          <p:cNvSpPr>
            <a:spLocks/>
          </p:cNvSpPr>
          <p:nvPr/>
        </p:nvSpPr>
        <p:spPr bwMode="auto">
          <a:xfrm>
            <a:off x="5105400" y="4576763"/>
            <a:ext cx="1766888" cy="811212"/>
          </a:xfrm>
          <a:custGeom>
            <a:avLst/>
            <a:gdLst>
              <a:gd name="T0" fmla="*/ 0 w 1113"/>
              <a:gd name="T1" fmla="*/ 2147483647 h 511"/>
              <a:gd name="T2" fmla="*/ 2147483647 w 1113"/>
              <a:gd name="T3" fmla="*/ 2147483647 h 511"/>
              <a:gd name="T4" fmla="*/ 2147483647 w 1113"/>
              <a:gd name="T5" fmla="*/ 2147483647 h 511"/>
              <a:gd name="T6" fmla="*/ 0 60000 65536"/>
              <a:gd name="T7" fmla="*/ 0 60000 65536"/>
              <a:gd name="T8" fmla="*/ 0 60000 65536"/>
              <a:gd name="T9" fmla="*/ 0 w 1113"/>
              <a:gd name="T10" fmla="*/ 0 h 511"/>
              <a:gd name="T11" fmla="*/ 1113 w 1113"/>
              <a:gd name="T12" fmla="*/ 511 h 511"/>
            </a:gdLst>
            <a:ahLst/>
            <a:cxnLst>
              <a:cxn ang="T6">
                <a:pos x="T0" y="T1"/>
              </a:cxn>
              <a:cxn ang="T7">
                <a:pos x="T2" y="T3"/>
              </a:cxn>
              <a:cxn ang="T8">
                <a:pos x="T4" y="T5"/>
              </a:cxn>
            </a:cxnLst>
            <a:rect l="T9" t="T10" r="T11" b="T12"/>
            <a:pathLst>
              <a:path w="1113" h="511">
                <a:moveTo>
                  <a:pt x="0" y="477"/>
                </a:moveTo>
                <a:cubicBezTo>
                  <a:pt x="61" y="399"/>
                  <a:pt x="182" y="0"/>
                  <a:pt x="367" y="6"/>
                </a:cubicBezTo>
                <a:cubicBezTo>
                  <a:pt x="552" y="12"/>
                  <a:pt x="958" y="406"/>
                  <a:pt x="1113" y="511"/>
                </a:cubicBezTo>
              </a:path>
            </a:pathLst>
          </a:custGeom>
          <a:noFill/>
          <a:ln w="38100" cap="flat"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4" name="Rectangle 22"/>
          <p:cNvSpPr>
            <a:spLocks noChangeArrowheads="1"/>
          </p:cNvSpPr>
          <p:nvPr/>
        </p:nvSpPr>
        <p:spPr bwMode="auto">
          <a:xfrm>
            <a:off x="6477000" y="4419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p</a:t>
            </a:r>
          </a:p>
        </p:txBody>
      </p:sp>
      <p:sp>
        <p:nvSpPr>
          <p:cNvPr id="23575" name="Oval 23"/>
          <p:cNvSpPr>
            <a:spLocks noChangeArrowheads="1"/>
          </p:cNvSpPr>
          <p:nvPr/>
        </p:nvSpPr>
        <p:spPr bwMode="auto">
          <a:xfrm>
            <a:off x="6553200" y="5334000"/>
            <a:ext cx="152400" cy="152400"/>
          </a:xfrm>
          <a:prstGeom prst="ellipse">
            <a:avLst/>
          </a:prstGeom>
          <a:solidFill>
            <a:srgbClr val="FF0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6" name="Oval 24"/>
          <p:cNvSpPr>
            <a:spLocks noChangeArrowheads="1"/>
          </p:cNvSpPr>
          <p:nvPr/>
        </p:nvSpPr>
        <p:spPr bwMode="auto">
          <a:xfrm>
            <a:off x="59436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7" name="Oval 25"/>
          <p:cNvSpPr>
            <a:spLocks noChangeArrowheads="1"/>
          </p:cNvSpPr>
          <p:nvPr/>
        </p:nvSpPr>
        <p:spPr bwMode="auto">
          <a:xfrm>
            <a:off x="54864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8" name="Oval 26"/>
          <p:cNvSpPr>
            <a:spLocks noChangeArrowheads="1"/>
          </p:cNvSpPr>
          <p:nvPr/>
        </p:nvSpPr>
        <p:spPr bwMode="auto">
          <a:xfrm>
            <a:off x="51816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9" name="Oval 27"/>
          <p:cNvSpPr>
            <a:spLocks noChangeArrowheads="1"/>
          </p:cNvSpPr>
          <p:nvPr/>
        </p:nvSpPr>
        <p:spPr bwMode="auto">
          <a:xfrm>
            <a:off x="5638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0" name="Text Box 28"/>
          <p:cNvSpPr txBox="1">
            <a:spLocks noChangeArrowheads="1"/>
          </p:cNvSpPr>
          <p:nvPr/>
        </p:nvSpPr>
        <p:spPr bwMode="auto">
          <a:xfrm>
            <a:off x="1486635" y="5638800"/>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t>jó</a:t>
            </a:r>
            <a:endParaRPr lang="hu-HU" altLang="en-US" dirty="0"/>
          </a:p>
        </p:txBody>
      </p:sp>
      <p:sp>
        <p:nvSpPr>
          <p:cNvPr id="23581" name="Text Box 29"/>
          <p:cNvSpPr txBox="1">
            <a:spLocks noChangeArrowheads="1"/>
          </p:cNvSpPr>
          <p:nvPr/>
        </p:nvSpPr>
        <p:spPr bwMode="auto">
          <a:xfrm>
            <a:off x="5882457" y="5638800"/>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t>rossz</a:t>
            </a:r>
            <a:endParaRPr lang="hu-HU" altLang="en-US" dirty="0"/>
          </a:p>
        </p:txBody>
      </p:sp>
      <p:sp>
        <p:nvSpPr>
          <p:cNvPr id="23582" name="Rectangle 30"/>
          <p:cNvSpPr>
            <a:spLocks noChangeArrowheads="1"/>
          </p:cNvSpPr>
          <p:nvPr/>
        </p:nvSpPr>
        <p:spPr bwMode="auto">
          <a:xfrm>
            <a:off x="4872381" y="6172200"/>
            <a:ext cx="3999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t>Ritka, nagy </a:t>
            </a:r>
            <a:r>
              <a:rPr lang="hu-HU" altLang="en-US" i="1" dirty="0" smtClean="0"/>
              <a:t>f </a:t>
            </a:r>
            <a:r>
              <a:rPr lang="hu-HU" altLang="en-US" dirty="0"/>
              <a:t>/</a:t>
            </a:r>
            <a:r>
              <a:rPr lang="hu-HU" altLang="en-US" i="1" dirty="0"/>
              <a:t>p </a:t>
            </a:r>
            <a:r>
              <a:rPr lang="hu-HU" altLang="en-US" dirty="0" smtClean="0"/>
              <a:t>hozzájárulások</a:t>
            </a:r>
            <a:endParaRPr lang="hu-HU" altLang="en-US" dirty="0"/>
          </a:p>
        </p:txBody>
      </p:sp>
      <p:sp>
        <p:nvSpPr>
          <p:cNvPr id="23583" name="Rectangle 31"/>
          <p:cNvSpPr>
            <a:spLocks noChangeArrowheads="1"/>
          </p:cNvSpPr>
          <p:nvPr/>
        </p:nvSpPr>
        <p:spPr bwMode="auto">
          <a:xfrm>
            <a:off x="493892" y="6172200"/>
            <a:ext cx="3539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t>hasonló</a:t>
            </a:r>
            <a:r>
              <a:rPr lang="hu-HU" altLang="en-US" i="1" dirty="0" smtClean="0"/>
              <a:t> </a:t>
            </a:r>
            <a:r>
              <a:rPr lang="hu-HU" altLang="en-US" i="1" dirty="0"/>
              <a:t>f </a:t>
            </a:r>
            <a:r>
              <a:rPr lang="hu-HU" altLang="en-US" dirty="0"/>
              <a:t>/</a:t>
            </a:r>
            <a:r>
              <a:rPr lang="hu-HU" altLang="en-US" i="1" dirty="0" smtClean="0"/>
              <a:t>p</a:t>
            </a:r>
            <a:r>
              <a:rPr lang="en-US" altLang="en-US" i="1" dirty="0" smtClean="0"/>
              <a:t> </a:t>
            </a:r>
            <a:r>
              <a:rPr lang="hu-HU" altLang="en-US" dirty="0" smtClean="0"/>
              <a:t>hozzájárulások</a:t>
            </a:r>
            <a:endParaRPr lang="hu-HU" altLang="en-US" i="1" dirty="0"/>
          </a:p>
        </p:txBody>
      </p:sp>
      <p:sp>
        <p:nvSpPr>
          <p:cNvPr id="23584" name="Oval 32"/>
          <p:cNvSpPr>
            <a:spLocks noChangeArrowheads="1"/>
          </p:cNvSpPr>
          <p:nvPr/>
        </p:nvSpPr>
        <p:spPr bwMode="auto">
          <a:xfrm>
            <a:off x="2590800" y="4800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5" name="Oval 33"/>
          <p:cNvSpPr>
            <a:spLocks noChangeArrowheads="1"/>
          </p:cNvSpPr>
          <p:nvPr/>
        </p:nvSpPr>
        <p:spPr bwMode="auto">
          <a:xfrm>
            <a:off x="2743200" y="44958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6" name="Line 34"/>
          <p:cNvSpPr>
            <a:spLocks noChangeShapeType="1"/>
          </p:cNvSpPr>
          <p:nvPr/>
        </p:nvSpPr>
        <p:spPr bwMode="auto">
          <a:xfrm flipV="1">
            <a:off x="2514600" y="3429000"/>
            <a:ext cx="0" cy="19812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35"/>
          <p:cNvSpPr>
            <a:spLocks noChangeShapeType="1"/>
          </p:cNvSpPr>
          <p:nvPr/>
        </p:nvSpPr>
        <p:spPr bwMode="auto">
          <a:xfrm flipV="1">
            <a:off x="2514600" y="5410200"/>
            <a:ext cx="16764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88" name="Rectangle 36"/>
          <p:cNvSpPr>
            <a:spLocks noChangeArrowheads="1"/>
          </p:cNvSpPr>
          <p:nvPr/>
        </p:nvSpPr>
        <p:spPr bwMode="auto">
          <a:xfrm>
            <a:off x="2590800" y="3429000"/>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t>f </a:t>
            </a:r>
            <a:r>
              <a:rPr lang="hu-HU" altLang="en-US"/>
              <a:t>/</a:t>
            </a:r>
            <a:r>
              <a:rPr lang="hu-HU" altLang="en-US" i="1"/>
              <a:t>p</a:t>
            </a:r>
          </a:p>
        </p:txBody>
      </p:sp>
      <p:sp>
        <p:nvSpPr>
          <p:cNvPr id="23589" name="Oval 37"/>
          <p:cNvSpPr>
            <a:spLocks noChangeArrowheads="1"/>
          </p:cNvSpPr>
          <p:nvPr/>
        </p:nvSpPr>
        <p:spPr bwMode="auto">
          <a:xfrm>
            <a:off x="3048000" y="4419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0" name="Oval 38"/>
          <p:cNvSpPr>
            <a:spLocks noChangeArrowheads="1"/>
          </p:cNvSpPr>
          <p:nvPr/>
        </p:nvSpPr>
        <p:spPr bwMode="auto">
          <a:xfrm>
            <a:off x="3200400" y="4800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1" name="Oval 39"/>
          <p:cNvSpPr>
            <a:spLocks noChangeArrowheads="1"/>
          </p:cNvSpPr>
          <p:nvPr/>
        </p:nvSpPr>
        <p:spPr bwMode="auto">
          <a:xfrm>
            <a:off x="3429000" y="44958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2" name="Oval 40"/>
          <p:cNvSpPr>
            <a:spLocks noChangeArrowheads="1"/>
          </p:cNvSpPr>
          <p:nvPr/>
        </p:nvSpPr>
        <p:spPr bwMode="auto">
          <a:xfrm>
            <a:off x="3581400" y="48768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3" name="Oval 41"/>
          <p:cNvSpPr>
            <a:spLocks noChangeArrowheads="1"/>
          </p:cNvSpPr>
          <p:nvPr/>
        </p:nvSpPr>
        <p:spPr bwMode="auto">
          <a:xfrm>
            <a:off x="7315200" y="51054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4" name="Oval 42"/>
          <p:cNvSpPr>
            <a:spLocks noChangeArrowheads="1"/>
          </p:cNvSpPr>
          <p:nvPr/>
        </p:nvSpPr>
        <p:spPr bwMode="auto">
          <a:xfrm>
            <a:off x="7467600" y="49530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5" name="Line 43"/>
          <p:cNvSpPr>
            <a:spLocks noChangeShapeType="1"/>
          </p:cNvSpPr>
          <p:nvPr/>
        </p:nvSpPr>
        <p:spPr bwMode="auto">
          <a:xfrm flipV="1">
            <a:off x="7239000" y="3429000"/>
            <a:ext cx="0" cy="19812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96" name="Line 44"/>
          <p:cNvSpPr>
            <a:spLocks noChangeShapeType="1"/>
          </p:cNvSpPr>
          <p:nvPr/>
        </p:nvSpPr>
        <p:spPr bwMode="auto">
          <a:xfrm flipV="1">
            <a:off x="7239000" y="5410200"/>
            <a:ext cx="16764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97" name="Rectangle 45"/>
          <p:cNvSpPr>
            <a:spLocks noChangeArrowheads="1"/>
          </p:cNvSpPr>
          <p:nvPr/>
        </p:nvSpPr>
        <p:spPr bwMode="auto">
          <a:xfrm>
            <a:off x="7315200" y="3429000"/>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t>f </a:t>
            </a:r>
            <a:r>
              <a:rPr lang="hu-HU" altLang="en-US"/>
              <a:t>/</a:t>
            </a:r>
            <a:r>
              <a:rPr lang="hu-HU" altLang="en-US" i="1"/>
              <a:t>p</a:t>
            </a:r>
          </a:p>
        </p:txBody>
      </p:sp>
      <p:sp>
        <p:nvSpPr>
          <p:cNvPr id="23598" name="Oval 46"/>
          <p:cNvSpPr>
            <a:spLocks noChangeArrowheads="1"/>
          </p:cNvSpPr>
          <p:nvPr/>
        </p:nvSpPr>
        <p:spPr bwMode="auto">
          <a:xfrm>
            <a:off x="7924800" y="5181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9" name="Oval 47"/>
          <p:cNvSpPr>
            <a:spLocks noChangeArrowheads="1"/>
          </p:cNvSpPr>
          <p:nvPr/>
        </p:nvSpPr>
        <p:spPr bwMode="auto">
          <a:xfrm>
            <a:off x="7696200" y="5181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600" name="Oval 48"/>
          <p:cNvSpPr>
            <a:spLocks noChangeArrowheads="1"/>
          </p:cNvSpPr>
          <p:nvPr/>
        </p:nvSpPr>
        <p:spPr bwMode="auto">
          <a:xfrm>
            <a:off x="8001000" y="251460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601" name="Oval 49"/>
          <p:cNvSpPr>
            <a:spLocks noChangeArrowheads="1"/>
          </p:cNvSpPr>
          <p:nvPr/>
        </p:nvSpPr>
        <p:spPr bwMode="auto">
          <a:xfrm>
            <a:off x="8382000" y="51054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602" name="Freeform 50"/>
          <p:cNvSpPr>
            <a:spLocks/>
          </p:cNvSpPr>
          <p:nvPr/>
        </p:nvSpPr>
        <p:spPr bwMode="auto">
          <a:xfrm>
            <a:off x="2517775" y="4648200"/>
            <a:ext cx="1520825" cy="228600"/>
          </a:xfrm>
          <a:custGeom>
            <a:avLst/>
            <a:gdLst>
              <a:gd name="T0" fmla="*/ 0 w 958"/>
              <a:gd name="T1" fmla="*/ 2147483647 h 144"/>
              <a:gd name="T2" fmla="*/ 2147483647 w 958"/>
              <a:gd name="T3" fmla="*/ 2147483647 h 144"/>
              <a:gd name="T4" fmla="*/ 2147483647 w 958"/>
              <a:gd name="T5" fmla="*/ 2147483647 h 144"/>
              <a:gd name="T6" fmla="*/ 2147483647 w 958"/>
              <a:gd name="T7" fmla="*/ 0 h 144"/>
              <a:gd name="T8" fmla="*/ 2147483647 w 958"/>
              <a:gd name="T9" fmla="*/ 2147483647 h 144"/>
              <a:gd name="T10" fmla="*/ 2147483647 w 958"/>
              <a:gd name="T11" fmla="*/ 2147483647 h 144"/>
              <a:gd name="T12" fmla="*/ 2147483647 w 958"/>
              <a:gd name="T13" fmla="*/ 2147483647 h 144"/>
              <a:gd name="T14" fmla="*/ 2147483647 w 958"/>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958"/>
              <a:gd name="T25" fmla="*/ 0 h 144"/>
              <a:gd name="T26" fmla="*/ 958 w 958"/>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8" h="144">
                <a:moveTo>
                  <a:pt x="0" y="132"/>
                </a:moveTo>
                <a:lnTo>
                  <a:pt x="103" y="132"/>
                </a:lnTo>
                <a:lnTo>
                  <a:pt x="190" y="48"/>
                </a:lnTo>
                <a:lnTo>
                  <a:pt x="430" y="0"/>
                </a:lnTo>
                <a:lnTo>
                  <a:pt x="478" y="48"/>
                </a:lnTo>
                <a:lnTo>
                  <a:pt x="622" y="48"/>
                </a:lnTo>
                <a:lnTo>
                  <a:pt x="766" y="96"/>
                </a:lnTo>
                <a:lnTo>
                  <a:pt x="958" y="144"/>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3" name="Freeform 51"/>
          <p:cNvSpPr>
            <a:spLocks/>
          </p:cNvSpPr>
          <p:nvPr/>
        </p:nvSpPr>
        <p:spPr bwMode="auto">
          <a:xfrm>
            <a:off x="7239000" y="4038600"/>
            <a:ext cx="1371600" cy="1143000"/>
          </a:xfrm>
          <a:custGeom>
            <a:avLst/>
            <a:gdLst>
              <a:gd name="T0" fmla="*/ 0 w 864"/>
              <a:gd name="T1" fmla="*/ 2147483647 h 720"/>
              <a:gd name="T2" fmla="*/ 2147483647 w 864"/>
              <a:gd name="T3" fmla="*/ 2147483647 h 720"/>
              <a:gd name="T4" fmla="*/ 2147483647 w 864"/>
              <a:gd name="T5" fmla="*/ 2147483647 h 720"/>
              <a:gd name="T6" fmla="*/ 2147483647 w 864"/>
              <a:gd name="T7" fmla="*/ 2147483647 h 720"/>
              <a:gd name="T8" fmla="*/ 2147483647 w 864"/>
              <a:gd name="T9" fmla="*/ 2147483647 h 720"/>
              <a:gd name="T10" fmla="*/ 2147483647 w 864"/>
              <a:gd name="T11" fmla="*/ 0 h 720"/>
              <a:gd name="T12" fmla="*/ 2147483647 w 864"/>
              <a:gd name="T13" fmla="*/ 2147483647 h 720"/>
              <a:gd name="T14" fmla="*/ 2147483647 w 864"/>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864"/>
              <a:gd name="T25" fmla="*/ 0 h 720"/>
              <a:gd name="T26" fmla="*/ 864 w 864"/>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4" h="720">
                <a:moveTo>
                  <a:pt x="0" y="720"/>
                </a:moveTo>
                <a:lnTo>
                  <a:pt x="96" y="720"/>
                </a:lnTo>
                <a:lnTo>
                  <a:pt x="192" y="672"/>
                </a:lnTo>
                <a:lnTo>
                  <a:pt x="336" y="672"/>
                </a:lnTo>
                <a:lnTo>
                  <a:pt x="480" y="720"/>
                </a:lnTo>
                <a:lnTo>
                  <a:pt x="576" y="0"/>
                </a:lnTo>
                <a:lnTo>
                  <a:pt x="720" y="48"/>
                </a:lnTo>
                <a:lnTo>
                  <a:pt x="864" y="48"/>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4" name="Line 52"/>
          <p:cNvSpPr>
            <a:spLocks noChangeShapeType="1"/>
          </p:cNvSpPr>
          <p:nvPr/>
        </p:nvSpPr>
        <p:spPr bwMode="auto">
          <a:xfrm>
            <a:off x="2514600" y="4724400"/>
            <a:ext cx="17526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605" name="Line 53"/>
          <p:cNvSpPr>
            <a:spLocks noChangeShapeType="1"/>
          </p:cNvSpPr>
          <p:nvPr/>
        </p:nvSpPr>
        <p:spPr bwMode="auto">
          <a:xfrm>
            <a:off x="7239000" y="4648200"/>
            <a:ext cx="14478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 name="Téglalap 1"/>
              <p:cNvSpPr/>
              <p:nvPr/>
            </p:nvSpPr>
            <p:spPr>
              <a:xfrm>
                <a:off x="2207945" y="1124744"/>
                <a:ext cx="1715983"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1</m:t>
                          </m:r>
                        </m:num>
                        <m:den>
                          <m:r>
                            <a:rPr lang="en-US" i="1">
                              <a:latin typeface="Cambria Math"/>
                            </a:rPr>
                            <m:t>𝑀</m:t>
                          </m:r>
                        </m:den>
                      </m:f>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𝑀</m:t>
                          </m:r>
                        </m:sup>
                        <m:e>
                          <m:f>
                            <m:fPr>
                              <m:ctrlPr>
                                <a:rPr lang="en-US" i="1">
                                  <a:latin typeface="Cambria Math"/>
                                </a:rPr>
                              </m:ctrlPr>
                            </m:fPr>
                            <m:num>
                              <m:r>
                                <a:rPr lang="en-US" i="1">
                                  <a:latin typeface="Cambria Math"/>
                                </a:rPr>
                                <m:t>𝑓</m:t>
                              </m:r>
                              <m:d>
                                <m:dPr>
                                  <m:ctrlPr>
                                    <a:rPr lang="en-US" i="1">
                                      <a:latin typeface="Cambria Math"/>
                                    </a:rPr>
                                  </m:ctrlPr>
                                </m:dPr>
                                <m:e>
                                  <m:sSub>
                                    <m:sSubPr>
                                      <m:ctrlPr>
                                        <a:rPr lang="en-US" i="1">
                                          <a:latin typeface="Cambria Math"/>
                                        </a:rPr>
                                      </m:ctrlPr>
                                    </m:sSubPr>
                                    <m:e>
                                      <m:r>
                                        <a:rPr lang="en-US" i="1">
                                          <a:latin typeface="Cambria Math"/>
                                        </a:rPr>
                                        <m:t>𝑧</m:t>
                                      </m:r>
                                    </m:e>
                                    <m:sub>
                                      <m:r>
                                        <a:rPr lang="en-US" i="1">
                                          <a:latin typeface="Cambria Math"/>
                                        </a:rPr>
                                        <m:t>𝑖</m:t>
                                      </m:r>
                                    </m:sub>
                                  </m:sSub>
                                </m:e>
                              </m:d>
                            </m:num>
                            <m:den>
                              <m:r>
                                <a:rPr lang="en-US" i="1">
                                  <a:latin typeface="Cambria Math"/>
                                </a:rPr>
                                <m:t>𝑝</m:t>
                              </m:r>
                              <m:d>
                                <m:dPr>
                                  <m:ctrlPr>
                                    <a:rPr lang="en-US" i="1">
                                      <a:latin typeface="Cambria Math"/>
                                    </a:rPr>
                                  </m:ctrlPr>
                                </m:dPr>
                                <m:e>
                                  <m:sSub>
                                    <m:sSubPr>
                                      <m:ctrlPr>
                                        <a:rPr lang="en-US" i="1">
                                          <a:latin typeface="Cambria Math"/>
                                        </a:rPr>
                                      </m:ctrlPr>
                                    </m:sSubPr>
                                    <m:e>
                                      <m:r>
                                        <a:rPr lang="en-US" i="1">
                                          <a:latin typeface="Cambria Math"/>
                                        </a:rPr>
                                        <m:t>𝑧</m:t>
                                      </m:r>
                                    </m:e>
                                    <m:sub>
                                      <m:r>
                                        <a:rPr lang="en-US" i="1">
                                          <a:latin typeface="Cambria Math"/>
                                        </a:rPr>
                                        <m:t>𝑖</m:t>
                                      </m:r>
                                    </m:sub>
                                  </m:sSub>
                                </m:e>
                              </m:d>
                            </m:den>
                          </m:f>
                        </m:e>
                      </m:nary>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2207945" y="1124744"/>
                <a:ext cx="1715983" cy="1130822"/>
              </a:xfrm>
              <a:prstGeom prst="rect">
                <a:avLst/>
              </a:prstGeom>
              <a:blipFill rotWithShape="1">
                <a:blip r:embed="rId3"/>
                <a:stretch>
                  <a:fillRect/>
                </a:stretch>
              </a:blipFill>
            </p:spPr>
            <p:txBody>
              <a:bodyPr/>
              <a:lstStyle/>
              <a:p>
                <a:r>
                  <a:rPr lang="en-US">
                    <a:noFill/>
                  </a:rPr>
                  <a:t> </a:t>
                </a:r>
              </a:p>
            </p:txBody>
          </p:sp>
        </mc:Fallback>
      </mc:AlternateContent>
      <p:pic>
        <p:nvPicPr>
          <p:cNvPr id="5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623" y="36004"/>
            <a:ext cx="2384884" cy="23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3921374" y="5375842"/>
            <a:ext cx="269626" cy="461665"/>
          </a:xfrm>
          <a:prstGeom prst="rect">
            <a:avLst/>
          </a:prstGeom>
          <a:noFill/>
        </p:spPr>
        <p:txBody>
          <a:bodyPr wrap="none" rtlCol="0">
            <a:spAutoFit/>
          </a:bodyPr>
          <a:lstStyle/>
          <a:p>
            <a:r>
              <a:rPr lang="hu-HU" i="1" dirty="0" smtClean="0"/>
              <a:t>i</a:t>
            </a:r>
            <a:endParaRPr lang="en-US" i="1" dirty="0"/>
          </a:p>
        </p:txBody>
      </p:sp>
      <p:sp>
        <p:nvSpPr>
          <p:cNvPr id="58" name="Szövegdoboz 57"/>
          <p:cNvSpPr txBox="1"/>
          <p:nvPr/>
        </p:nvSpPr>
        <p:spPr>
          <a:xfrm>
            <a:off x="8658858" y="5379603"/>
            <a:ext cx="269626" cy="461665"/>
          </a:xfrm>
          <a:prstGeom prst="rect">
            <a:avLst/>
          </a:prstGeom>
          <a:noFill/>
        </p:spPr>
        <p:txBody>
          <a:bodyPr wrap="none" rtlCol="0">
            <a:spAutoFit/>
          </a:bodyPr>
          <a:lstStyle/>
          <a:p>
            <a:r>
              <a:rPr lang="hu-HU" i="1" dirty="0" smtClean="0"/>
              <a:t>i</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80975" y="170237"/>
            <a:ext cx="7772400" cy="1143000"/>
          </a:xfrm>
        </p:spPr>
        <p:txBody>
          <a:bodyPr/>
          <a:lstStyle/>
          <a:p>
            <a:pPr>
              <a:defRPr/>
            </a:pPr>
            <a:r>
              <a:rPr lang="hu-HU" dirty="0" err="1" smtClean="0">
                <a:solidFill>
                  <a:srgbClr val="FF0000"/>
                </a:solidFill>
              </a:rPr>
              <a:t>Ambiens</a:t>
            </a:r>
            <a:r>
              <a:rPr lang="hu-HU" dirty="0" smtClean="0">
                <a:solidFill>
                  <a:srgbClr val="FF0000"/>
                </a:solidFill>
              </a:rPr>
              <a:t> tag</a:t>
            </a:r>
          </a:p>
        </p:txBody>
      </p:sp>
      <p:pic>
        <p:nvPicPr>
          <p:cNvPr id="22531" name="Picture 3" descr="locillum"/>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152400" y="1773238"/>
            <a:ext cx="3810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ChangeArrowheads="1"/>
          </p:cNvSpPr>
          <p:nvPr/>
        </p:nvSpPr>
        <p:spPr bwMode="auto">
          <a:xfrm>
            <a:off x="6804248" y="5965058"/>
            <a:ext cx="1008112" cy="5602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22533" name="Picture 6" descr="locillumamb"/>
          <p:cNvPicPr>
            <a:picLocks noChangeAspect="1" noChangeArrowheads="1"/>
          </p:cNvPicPr>
          <p:nvPr/>
        </p:nvPicPr>
        <p:blipFill>
          <a:blip r:embed="rId4" cstate="print">
            <a:lum bright="20000"/>
            <a:extLst>
              <a:ext uri="{28A0092B-C50C-407E-A947-70E740481C1C}">
                <a14:useLocalDpi xmlns:a14="http://schemas.microsoft.com/office/drawing/2010/main" val="0"/>
              </a:ext>
            </a:extLst>
          </a:blip>
          <a:srcRect/>
          <a:stretch>
            <a:fillRect/>
          </a:stretch>
        </p:blipFill>
        <p:spPr bwMode="auto">
          <a:xfrm>
            <a:off x="4067175" y="1773238"/>
            <a:ext cx="3810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7"/>
          <p:cNvSpPr txBox="1">
            <a:spLocks noChangeArrowheads="1"/>
          </p:cNvSpPr>
          <p:nvPr/>
        </p:nvSpPr>
        <p:spPr bwMode="auto">
          <a:xfrm>
            <a:off x="159296" y="1341437"/>
            <a:ext cx="2449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Lokális illumináció</a:t>
            </a:r>
          </a:p>
        </p:txBody>
      </p:sp>
      <p:sp>
        <p:nvSpPr>
          <p:cNvPr id="22535" name="Text Box 8"/>
          <p:cNvSpPr txBox="1">
            <a:spLocks noChangeArrowheads="1"/>
          </p:cNvSpPr>
          <p:nvPr/>
        </p:nvSpPr>
        <p:spPr bwMode="auto">
          <a:xfrm>
            <a:off x="4067175" y="1341438"/>
            <a:ext cx="1928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 ambiens tag</a:t>
            </a:r>
          </a:p>
        </p:txBody>
      </p:sp>
      <p:pic>
        <p:nvPicPr>
          <p:cNvPr id="22536" name="Picture 10" descr="spierfr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0"/>
            <a:ext cx="2700337"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1"/>
          <p:cNvSpPr txBox="1">
            <a:spLocks noChangeArrowheads="1"/>
          </p:cNvSpPr>
          <p:nvPr/>
        </p:nvSpPr>
        <p:spPr bwMode="auto">
          <a:xfrm>
            <a:off x="6516688" y="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GI</a:t>
            </a:r>
          </a:p>
        </p:txBody>
      </p:sp>
      <p:sp>
        <p:nvSpPr>
          <p:cNvPr id="22538" name="Rectangle 12"/>
          <p:cNvSpPr>
            <a:spLocks noChangeArrowheads="1"/>
          </p:cNvSpPr>
          <p:nvPr/>
        </p:nvSpPr>
        <p:spPr bwMode="auto">
          <a:xfrm>
            <a:off x="6185445" y="6092825"/>
            <a:ext cx="2587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baseline="-25000"/>
              <a:t>l</a:t>
            </a:r>
          </a:p>
        </p:txBody>
      </p:sp>
      <p:sp>
        <p:nvSpPr>
          <p:cNvPr id="22539" name="Rectangle 13"/>
          <p:cNvSpPr>
            <a:spLocks noChangeArrowheads="1"/>
          </p:cNvSpPr>
          <p:nvPr/>
        </p:nvSpPr>
        <p:spPr bwMode="auto">
          <a:xfrm>
            <a:off x="684213" y="5734050"/>
            <a:ext cx="72987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t>L</a:t>
            </a:r>
            <a:r>
              <a:rPr lang="hu-HU" altLang="en-US" sz="3200" baseline="-25000" dirty="0"/>
              <a:t> </a:t>
            </a:r>
            <a:r>
              <a:rPr lang="hu-HU" altLang="en-US" sz="3200" dirty="0"/>
              <a:t>(</a:t>
            </a:r>
            <a:r>
              <a:rPr lang="en-GB" altLang="en-US" sz="3200" b="1" dirty="0"/>
              <a:t>V</a:t>
            </a:r>
            <a:r>
              <a:rPr lang="hu-HU" altLang="en-US" sz="3200" dirty="0"/>
              <a:t>) </a:t>
            </a:r>
            <a:r>
              <a:rPr lang="hu-HU" altLang="en-US" sz="3200" dirty="0">
                <a:sym typeface="Symbol" pitchFamily="18" charset="2"/>
              </a:rPr>
              <a:t></a:t>
            </a:r>
            <a:r>
              <a:rPr lang="hu-HU" altLang="en-US" sz="3200" dirty="0"/>
              <a:t> </a:t>
            </a:r>
            <a:r>
              <a:rPr lang="hu-HU" altLang="en-US" sz="4800" dirty="0" err="1">
                <a:latin typeface="Symbol" pitchFamily="18" charset="2"/>
              </a:rPr>
              <a:t>S</a:t>
            </a:r>
            <a:r>
              <a:rPr lang="hu-HU" altLang="en-US" sz="3200" i="1" baseline="-25000" dirty="0" err="1"/>
              <a:t>l</a:t>
            </a:r>
            <a:r>
              <a:rPr lang="hu-HU" altLang="en-US" sz="4800" dirty="0">
                <a:latin typeface="Symbol" pitchFamily="18" charset="2"/>
              </a:rPr>
              <a:t> </a:t>
            </a:r>
            <a:r>
              <a:rPr lang="hu-HU" altLang="en-US" sz="3200" i="1" dirty="0" err="1" smtClean="0"/>
              <a:t>L</a:t>
            </a:r>
            <a:r>
              <a:rPr lang="hu-HU" altLang="en-US" sz="3200" baseline="30000" dirty="0" err="1" smtClean="0">
                <a:sym typeface="Symbol" pitchFamily="18" charset="2"/>
              </a:rPr>
              <a:t>in</a:t>
            </a:r>
            <a:r>
              <a:rPr lang="hu-HU" altLang="en-US" sz="3200" dirty="0" smtClean="0">
                <a:sym typeface="Symbol" pitchFamily="18" charset="2"/>
              </a:rPr>
              <a:t> </a:t>
            </a:r>
            <a:r>
              <a:rPr lang="en-GB" altLang="en-US" sz="3200" dirty="0" smtClean="0"/>
              <a:t>*</a:t>
            </a:r>
            <a:r>
              <a:rPr lang="en-GB" altLang="en-US" sz="3200" baseline="-25000" dirty="0" smtClean="0">
                <a:sym typeface="Symbol" pitchFamily="18" charset="2"/>
              </a:rPr>
              <a:t> </a:t>
            </a:r>
            <a:r>
              <a:rPr lang="hu-HU" altLang="en-US" sz="3200" i="1" dirty="0" err="1"/>
              <a:t>f</a:t>
            </a:r>
            <a:r>
              <a:rPr lang="hu-HU" altLang="en-US" sz="3200" i="1" baseline="-25000" dirty="0" err="1"/>
              <a:t>r</a:t>
            </a:r>
            <a:r>
              <a:rPr lang="hu-HU" altLang="en-US" sz="3200" dirty="0"/>
              <a:t> (</a:t>
            </a:r>
            <a:r>
              <a:rPr lang="en-GB" altLang="en-US" sz="3200" b="1" dirty="0"/>
              <a:t>L</a:t>
            </a:r>
            <a:r>
              <a:rPr lang="hu-HU" altLang="en-US" sz="3200" i="1" baseline="-25000" dirty="0"/>
              <a:t>l</a:t>
            </a:r>
            <a:r>
              <a:rPr lang="hu-HU" altLang="en-US" sz="3200" baseline="-25000" dirty="0">
                <a:sym typeface="Symbol" pitchFamily="18" charset="2"/>
              </a:rPr>
              <a:t> </a:t>
            </a:r>
            <a:r>
              <a:rPr lang="hu-HU" altLang="en-US" sz="3200" dirty="0"/>
              <a:t>,</a:t>
            </a:r>
            <a:r>
              <a:rPr lang="hu-HU" altLang="en-US" sz="3200" b="1" dirty="0"/>
              <a:t>N</a:t>
            </a:r>
            <a:r>
              <a:rPr lang="hu-HU" altLang="en-US" sz="3200" dirty="0"/>
              <a:t>,</a:t>
            </a:r>
            <a:r>
              <a:rPr lang="en-GB" altLang="en-US" sz="3200" b="1" dirty="0"/>
              <a:t>V</a:t>
            </a:r>
            <a:r>
              <a:rPr lang="hu-HU" altLang="en-US" sz="3200" dirty="0"/>
              <a:t>)</a:t>
            </a:r>
            <a:r>
              <a:rPr lang="hu-HU" altLang="en-US" sz="3200" dirty="0">
                <a:sym typeface="Symbol" pitchFamily="18" charset="2"/>
              </a:rPr>
              <a:t></a:t>
            </a:r>
            <a:r>
              <a:rPr lang="hu-HU" altLang="en-US" sz="3200" dirty="0" smtClean="0"/>
              <a:t>cos</a:t>
            </a:r>
            <a:r>
              <a:rPr lang="hu-HU" altLang="en-US" sz="3200" baseline="30000" dirty="0" smtClean="0"/>
              <a:t>+</a:t>
            </a:r>
            <a:r>
              <a:rPr lang="hu-HU" altLang="en-US" sz="3200" dirty="0" smtClean="0">
                <a:sym typeface="Symbol" pitchFamily="18" charset="2"/>
              </a:rPr>
              <a:t></a:t>
            </a:r>
            <a:r>
              <a:rPr lang="hu-HU" altLang="en-US" sz="3200" baseline="40000" dirty="0" err="1" smtClean="0">
                <a:sym typeface="Symbol" pitchFamily="18" charset="2"/>
              </a:rPr>
              <a:t>in</a:t>
            </a:r>
            <a:r>
              <a:rPr lang="en-GB" altLang="en-US" sz="3200" dirty="0" smtClean="0">
                <a:sym typeface="Symbol" pitchFamily="18" charset="2"/>
              </a:rPr>
              <a:t> </a:t>
            </a:r>
            <a:r>
              <a:rPr lang="hu-HU" altLang="en-US" sz="3200" dirty="0"/>
              <a:t>+</a:t>
            </a:r>
            <a:r>
              <a:rPr lang="hu-HU" altLang="en-US" sz="3200" baseline="-25000" dirty="0">
                <a:sym typeface="Symbol" pitchFamily="18" charset="2"/>
              </a:rPr>
              <a:t> </a:t>
            </a:r>
            <a:r>
              <a:rPr lang="hu-HU" altLang="en-US" sz="3200" i="1" dirty="0" err="1"/>
              <a:t>k</a:t>
            </a:r>
            <a:r>
              <a:rPr lang="hu-HU" altLang="en-US" sz="3200" i="1" baseline="-25000" dirty="0" err="1"/>
              <a:t>a</a:t>
            </a:r>
            <a:r>
              <a:rPr lang="en-GB" altLang="en-US" sz="3200" dirty="0"/>
              <a:t>*</a:t>
            </a:r>
            <a:r>
              <a:rPr lang="hu-HU" altLang="en-US" sz="3200" i="1" dirty="0"/>
              <a:t>L</a:t>
            </a:r>
            <a:r>
              <a:rPr lang="hu-HU" altLang="en-US" sz="3200" i="1" baseline="-25000" dirty="0"/>
              <a:t>a</a:t>
            </a:r>
          </a:p>
        </p:txBody>
      </p:sp>
      <p:sp>
        <p:nvSpPr>
          <p:cNvPr id="2" name="Téglalap 1"/>
          <p:cNvSpPr/>
          <p:nvPr/>
        </p:nvSpPr>
        <p:spPr>
          <a:xfrm>
            <a:off x="2843808" y="6093296"/>
            <a:ext cx="250390" cy="523220"/>
          </a:xfrm>
          <a:prstGeom prst="rect">
            <a:avLst/>
          </a:prstGeom>
        </p:spPr>
        <p:txBody>
          <a:bodyPr wrap="none">
            <a:spAutoFit/>
          </a:bodyPr>
          <a:lstStyle/>
          <a:p>
            <a:r>
              <a:rPr lang="hu-HU" altLang="en-US" sz="2800" i="1" baseline="-25000" dirty="0"/>
              <a:t>l</a:t>
            </a:r>
            <a:endParaRPr lang="en-US" sz="2800" dirty="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solidFill>
                  <a:srgbClr val="FF0000"/>
                </a:solidFill>
              </a:rPr>
              <a:t>Véletlen bolyongás</a:t>
            </a:r>
            <a:endParaRPr lang="en-US" dirty="0">
              <a:solidFill>
                <a:srgbClr val="FF0000"/>
              </a:solidFill>
            </a:endParaRPr>
          </a:p>
        </p:txBody>
      </p:sp>
      <p:sp>
        <p:nvSpPr>
          <p:cNvPr id="6" name="Line 35"/>
          <p:cNvSpPr>
            <a:spLocks noChangeShapeType="1"/>
          </p:cNvSpPr>
          <p:nvPr/>
        </p:nvSpPr>
        <p:spPr bwMode="auto">
          <a:xfrm flipH="1" flipV="1">
            <a:off x="3961145" y="2328362"/>
            <a:ext cx="2645419" cy="521277"/>
          </a:xfrm>
          <a:prstGeom prst="line">
            <a:avLst/>
          </a:prstGeom>
          <a:noFill/>
          <a:ln w="76200">
            <a:solidFill>
              <a:srgbClr val="FFC000"/>
            </a:solidFill>
            <a:round/>
            <a:headEnd type="triangle" w="med" len="med"/>
            <a:tailEnd type="none" w="med" len="med"/>
          </a:ln>
        </p:spPr>
        <p:txBody>
          <a:bodyPr wrap="none" anchor="ctr"/>
          <a:lstStyle/>
          <a:p>
            <a:endParaRPr lang="hu-HU"/>
          </a:p>
        </p:txBody>
      </p:sp>
      <p:sp>
        <p:nvSpPr>
          <p:cNvPr id="7" name="Oval 4"/>
          <p:cNvSpPr>
            <a:spLocks noChangeArrowheads="1"/>
          </p:cNvSpPr>
          <p:nvPr/>
        </p:nvSpPr>
        <p:spPr bwMode="auto">
          <a:xfrm>
            <a:off x="5261309" y="3020951"/>
            <a:ext cx="779857" cy="485685"/>
          </a:xfrm>
          <a:prstGeom prst="ellipse">
            <a:avLst/>
          </a:prstGeom>
          <a:solidFill>
            <a:schemeClr val="accent3">
              <a:lumMod val="75000"/>
            </a:schemeClr>
          </a:solidFill>
          <a:ln w="12700">
            <a:solidFill>
              <a:schemeClr val="accent1"/>
            </a:solidFill>
            <a:round/>
            <a:headEnd/>
            <a:tailEnd/>
          </a:ln>
        </p:spPr>
        <p:txBody>
          <a:bodyPr wrap="none" anchor="ctr"/>
          <a:lstStyle/>
          <a:p>
            <a:endParaRPr lang="hu-HU"/>
          </a:p>
        </p:txBody>
      </p:sp>
      <p:sp>
        <p:nvSpPr>
          <p:cNvPr id="8" name="Line 7"/>
          <p:cNvSpPr>
            <a:spLocks noChangeShapeType="1"/>
          </p:cNvSpPr>
          <p:nvPr/>
        </p:nvSpPr>
        <p:spPr bwMode="auto">
          <a:xfrm flipH="1">
            <a:off x="2162509" y="2277679"/>
            <a:ext cx="1752600" cy="457200"/>
          </a:xfrm>
          <a:prstGeom prst="line">
            <a:avLst/>
          </a:prstGeom>
          <a:noFill/>
          <a:ln w="76200">
            <a:solidFill>
              <a:srgbClr val="00B050"/>
            </a:solidFill>
            <a:round/>
            <a:headEnd type="triangle" w="med" len="med"/>
            <a:tailEnd type="none" w="med" len="med"/>
          </a:ln>
        </p:spPr>
        <p:txBody>
          <a:bodyPr wrap="none" anchor="ctr"/>
          <a:lstStyle/>
          <a:p>
            <a:endParaRPr lang="hu-HU"/>
          </a:p>
        </p:txBody>
      </p:sp>
      <p:sp>
        <p:nvSpPr>
          <p:cNvPr id="9" name="Line 8"/>
          <p:cNvSpPr>
            <a:spLocks noChangeShapeType="1"/>
          </p:cNvSpPr>
          <p:nvPr/>
        </p:nvSpPr>
        <p:spPr bwMode="auto">
          <a:xfrm>
            <a:off x="2775284" y="2063366"/>
            <a:ext cx="0" cy="1747838"/>
          </a:xfrm>
          <a:prstGeom prst="line">
            <a:avLst/>
          </a:prstGeom>
          <a:noFill/>
          <a:ln w="12700">
            <a:solidFill>
              <a:schemeClr val="tx1"/>
            </a:solidFill>
            <a:round/>
            <a:headEnd/>
            <a:tailEnd/>
          </a:ln>
        </p:spPr>
        <p:txBody>
          <a:bodyPr wrap="none" anchor="ctr"/>
          <a:lstStyle/>
          <a:p>
            <a:endParaRPr lang="hu-HU"/>
          </a:p>
        </p:txBody>
      </p:sp>
      <p:grpSp>
        <p:nvGrpSpPr>
          <p:cNvPr id="10" name="Group 9"/>
          <p:cNvGrpSpPr>
            <a:grpSpLocks/>
          </p:cNvGrpSpPr>
          <p:nvPr/>
        </p:nvGrpSpPr>
        <p:grpSpPr bwMode="auto">
          <a:xfrm>
            <a:off x="1141746" y="2304666"/>
            <a:ext cx="906463" cy="979488"/>
            <a:chOff x="197" y="1687"/>
            <a:chExt cx="805" cy="868"/>
          </a:xfrm>
        </p:grpSpPr>
        <p:sp>
          <p:nvSpPr>
            <p:cNvPr id="11" name="Line 10"/>
            <p:cNvSpPr>
              <a:spLocks noChangeShapeType="1"/>
            </p:cNvSpPr>
            <p:nvPr/>
          </p:nvSpPr>
          <p:spPr bwMode="auto">
            <a:xfrm flipV="1">
              <a:off x="197" y="1877"/>
              <a:ext cx="606" cy="254"/>
            </a:xfrm>
            <a:prstGeom prst="line">
              <a:avLst/>
            </a:prstGeom>
            <a:noFill/>
            <a:ln w="38100">
              <a:solidFill>
                <a:schemeClr val="tx1"/>
              </a:solidFill>
              <a:round/>
              <a:headEnd/>
              <a:tailEnd/>
            </a:ln>
          </p:spPr>
          <p:txBody>
            <a:bodyPr wrap="none" anchor="ctr"/>
            <a:lstStyle/>
            <a:p>
              <a:endParaRPr lang="hu-HU"/>
            </a:p>
          </p:txBody>
        </p:sp>
        <p:sp>
          <p:nvSpPr>
            <p:cNvPr id="12" name="Line 11"/>
            <p:cNvSpPr>
              <a:spLocks noChangeShapeType="1"/>
            </p:cNvSpPr>
            <p:nvPr/>
          </p:nvSpPr>
          <p:spPr bwMode="auto">
            <a:xfrm>
              <a:off x="197" y="2131"/>
              <a:ext cx="606" cy="255"/>
            </a:xfrm>
            <a:prstGeom prst="line">
              <a:avLst/>
            </a:prstGeom>
            <a:noFill/>
            <a:ln w="38100">
              <a:solidFill>
                <a:schemeClr val="tx1"/>
              </a:solidFill>
              <a:round/>
              <a:headEnd/>
              <a:tailEnd/>
            </a:ln>
          </p:spPr>
          <p:txBody>
            <a:bodyPr wrap="none" anchor="ctr"/>
            <a:lstStyle/>
            <a:p>
              <a:endParaRPr lang="hu-HU"/>
            </a:p>
          </p:txBody>
        </p:sp>
        <p:sp>
          <p:nvSpPr>
            <p:cNvPr id="13" name="Oval 12"/>
            <p:cNvSpPr>
              <a:spLocks noChangeArrowheads="1"/>
            </p:cNvSpPr>
            <p:nvPr/>
          </p:nvSpPr>
          <p:spPr bwMode="auto">
            <a:xfrm>
              <a:off x="663" y="1920"/>
              <a:ext cx="187" cy="423"/>
            </a:xfrm>
            <a:prstGeom prst="ellipse">
              <a:avLst/>
            </a:prstGeom>
            <a:solidFill>
              <a:schemeClr val="bg1"/>
            </a:solidFill>
            <a:ln w="38100">
              <a:solidFill>
                <a:schemeClr val="tx1"/>
              </a:solidFill>
              <a:round/>
              <a:headEnd/>
              <a:tailEnd/>
            </a:ln>
          </p:spPr>
          <p:txBody>
            <a:bodyPr wrap="none" anchor="ctr"/>
            <a:lstStyle/>
            <a:p>
              <a:endParaRPr lang="hu-HU"/>
            </a:p>
          </p:txBody>
        </p:sp>
        <p:sp>
          <p:nvSpPr>
            <p:cNvPr id="14" name="Oval 13"/>
            <p:cNvSpPr>
              <a:spLocks noChangeArrowheads="1"/>
            </p:cNvSpPr>
            <p:nvPr/>
          </p:nvSpPr>
          <p:spPr bwMode="auto">
            <a:xfrm>
              <a:off x="757" y="2005"/>
              <a:ext cx="93" cy="254"/>
            </a:xfrm>
            <a:prstGeom prst="ellipse">
              <a:avLst/>
            </a:prstGeom>
            <a:solidFill>
              <a:srgbClr val="000000"/>
            </a:solidFill>
            <a:ln w="38100">
              <a:solidFill>
                <a:srgbClr val="000000"/>
              </a:solidFill>
              <a:round/>
              <a:headEnd/>
              <a:tailEnd/>
            </a:ln>
          </p:spPr>
          <p:txBody>
            <a:bodyPr wrap="none" anchor="ctr"/>
            <a:lstStyle/>
            <a:p>
              <a:endParaRPr lang="hu-HU"/>
            </a:p>
          </p:txBody>
        </p:sp>
        <p:sp>
          <p:nvSpPr>
            <p:cNvPr id="15" name="Freeform 14"/>
            <p:cNvSpPr>
              <a:spLocks/>
            </p:cNvSpPr>
            <p:nvPr/>
          </p:nvSpPr>
          <p:spPr bwMode="auto">
            <a:xfrm>
              <a:off x="757" y="1708"/>
              <a:ext cx="140" cy="169"/>
            </a:xfrm>
            <a:custGeom>
              <a:avLst/>
              <a:gdLst>
                <a:gd name="T0" fmla="*/ 0 w 144"/>
                <a:gd name="T1" fmla="*/ 61 h 192"/>
                <a:gd name="T2" fmla="*/ 75 w 144"/>
                <a:gd name="T3" fmla="*/ 47 h 192"/>
                <a:gd name="T4" fmla="*/ 112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6" name="Freeform 15"/>
            <p:cNvSpPr>
              <a:spLocks/>
            </p:cNvSpPr>
            <p:nvPr/>
          </p:nvSpPr>
          <p:spPr bwMode="auto">
            <a:xfrm>
              <a:off x="803" y="1740"/>
              <a:ext cx="186" cy="137"/>
            </a:xfrm>
            <a:custGeom>
              <a:avLst/>
              <a:gdLst>
                <a:gd name="T0" fmla="*/ 0 w 192"/>
                <a:gd name="T1" fmla="*/ 47 h 156"/>
                <a:gd name="T2" fmla="*/ 99 w 192"/>
                <a:gd name="T3" fmla="*/ 36 h 156"/>
                <a:gd name="T4" fmla="*/ 144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7" name="Freeform 16"/>
            <p:cNvSpPr>
              <a:spLocks/>
            </p:cNvSpPr>
            <p:nvPr/>
          </p:nvSpPr>
          <p:spPr bwMode="auto">
            <a:xfrm>
              <a:off x="757" y="2343"/>
              <a:ext cx="245" cy="128"/>
            </a:xfrm>
            <a:custGeom>
              <a:avLst/>
              <a:gdLst>
                <a:gd name="T0" fmla="*/ 0 w 252"/>
                <a:gd name="T1" fmla="*/ 0 h 144"/>
                <a:gd name="T2" fmla="*/ 112 w 252"/>
                <a:gd name="T3" fmla="*/ 17 h 144"/>
                <a:gd name="T4" fmla="*/ 195 w 252"/>
                <a:gd name="T5" fmla="*/ 50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8" name="Freeform 17"/>
            <p:cNvSpPr>
              <a:spLocks/>
            </p:cNvSpPr>
            <p:nvPr/>
          </p:nvSpPr>
          <p:spPr bwMode="auto">
            <a:xfrm>
              <a:off x="757" y="2343"/>
              <a:ext cx="140" cy="212"/>
            </a:xfrm>
            <a:custGeom>
              <a:avLst/>
              <a:gdLst>
                <a:gd name="T0" fmla="*/ 0 w 144"/>
                <a:gd name="T1" fmla="*/ 0 h 240"/>
                <a:gd name="T2" fmla="*/ 93 w 144"/>
                <a:gd name="T3" fmla="*/ 47 h 240"/>
                <a:gd name="T4" fmla="*/ 112 w 144"/>
                <a:gd name="T5" fmla="*/ 79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9" name="Freeform 18"/>
            <p:cNvSpPr>
              <a:spLocks/>
            </p:cNvSpPr>
            <p:nvPr/>
          </p:nvSpPr>
          <p:spPr bwMode="auto">
            <a:xfrm>
              <a:off x="757" y="2343"/>
              <a:ext cx="46" cy="212"/>
            </a:xfrm>
            <a:custGeom>
              <a:avLst/>
              <a:gdLst>
                <a:gd name="T0" fmla="*/ 0 w 48"/>
                <a:gd name="T1" fmla="*/ 0 h 240"/>
                <a:gd name="T2" fmla="*/ 33 w 48"/>
                <a:gd name="T3" fmla="*/ 47 h 240"/>
                <a:gd name="T4" fmla="*/ 0 w 48"/>
                <a:gd name="T5" fmla="*/ 79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20" name="Freeform 19"/>
            <p:cNvSpPr>
              <a:spLocks/>
            </p:cNvSpPr>
            <p:nvPr/>
          </p:nvSpPr>
          <p:spPr bwMode="auto">
            <a:xfrm>
              <a:off x="780" y="1687"/>
              <a:ext cx="51" cy="190"/>
            </a:xfrm>
            <a:custGeom>
              <a:avLst/>
              <a:gdLst>
                <a:gd name="T0" fmla="*/ 0 w 52"/>
                <a:gd name="T1" fmla="*/ 68 h 216"/>
                <a:gd name="T2" fmla="*/ 39 w 52"/>
                <a:gd name="T3" fmla="*/ 30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grpSp>
      <p:sp>
        <p:nvSpPr>
          <p:cNvPr id="21" name="Line 20"/>
          <p:cNvSpPr>
            <a:spLocks noChangeShapeType="1"/>
          </p:cNvSpPr>
          <p:nvPr/>
        </p:nvSpPr>
        <p:spPr bwMode="auto">
          <a:xfrm>
            <a:off x="2626059" y="2399916"/>
            <a:ext cx="295275" cy="0"/>
          </a:xfrm>
          <a:prstGeom prst="line">
            <a:avLst/>
          </a:prstGeom>
          <a:noFill/>
          <a:ln w="12700">
            <a:solidFill>
              <a:schemeClr val="tx1"/>
            </a:solidFill>
            <a:round/>
            <a:headEnd/>
            <a:tailEnd/>
          </a:ln>
        </p:spPr>
        <p:txBody>
          <a:bodyPr wrap="none" anchor="ctr"/>
          <a:lstStyle/>
          <a:p>
            <a:endParaRPr lang="hu-HU"/>
          </a:p>
        </p:txBody>
      </p:sp>
      <p:sp>
        <p:nvSpPr>
          <p:cNvPr id="22" name="Line 21"/>
          <p:cNvSpPr>
            <a:spLocks noChangeShapeType="1"/>
          </p:cNvSpPr>
          <p:nvPr/>
        </p:nvSpPr>
        <p:spPr bwMode="auto">
          <a:xfrm>
            <a:off x="2626059" y="2801554"/>
            <a:ext cx="295275" cy="0"/>
          </a:xfrm>
          <a:prstGeom prst="line">
            <a:avLst/>
          </a:prstGeom>
          <a:noFill/>
          <a:ln w="12700">
            <a:solidFill>
              <a:schemeClr val="tx1"/>
            </a:solidFill>
            <a:round/>
            <a:headEnd/>
            <a:tailEnd/>
          </a:ln>
        </p:spPr>
        <p:txBody>
          <a:bodyPr wrap="none" anchor="ctr"/>
          <a:lstStyle/>
          <a:p>
            <a:endParaRPr lang="hu-HU"/>
          </a:p>
        </p:txBody>
      </p:sp>
      <p:sp>
        <p:nvSpPr>
          <p:cNvPr id="23" name="Text Box 22"/>
          <p:cNvSpPr txBox="1">
            <a:spLocks noChangeArrowheads="1"/>
          </p:cNvSpPr>
          <p:nvPr/>
        </p:nvSpPr>
        <p:spPr bwMode="auto">
          <a:xfrm>
            <a:off x="2297476" y="1520255"/>
            <a:ext cx="798617" cy="461665"/>
          </a:xfrm>
          <a:prstGeom prst="rect">
            <a:avLst/>
          </a:prstGeom>
          <a:noFill/>
          <a:ln w="12700">
            <a:noFill/>
            <a:miter lim="800000"/>
            <a:headEnd/>
            <a:tailEnd/>
          </a:ln>
        </p:spPr>
        <p:txBody>
          <a:bodyPr wrap="none">
            <a:spAutoFit/>
          </a:bodyPr>
          <a:lstStyle/>
          <a:p>
            <a:pPr eaLnBrk="0" hangingPunct="0"/>
            <a:r>
              <a:rPr lang="en-US" dirty="0" smtClean="0">
                <a:cs typeface="Tahoma" pitchFamily="34" charset="0"/>
              </a:rPr>
              <a:t>pixel</a:t>
            </a:r>
            <a:endParaRPr lang="hu-HU" sz="2400" dirty="0">
              <a:cs typeface="Tahoma" pitchFamily="34" charset="0"/>
            </a:endParaRPr>
          </a:p>
        </p:txBody>
      </p:sp>
      <p:sp>
        <p:nvSpPr>
          <p:cNvPr id="24" name="Line 23"/>
          <p:cNvSpPr>
            <a:spLocks noChangeShapeType="1"/>
          </p:cNvSpPr>
          <p:nvPr/>
        </p:nvSpPr>
        <p:spPr bwMode="auto">
          <a:xfrm flipH="1">
            <a:off x="3961146" y="1582354"/>
            <a:ext cx="609600" cy="685800"/>
          </a:xfrm>
          <a:prstGeom prst="line">
            <a:avLst/>
          </a:prstGeom>
          <a:noFill/>
          <a:ln w="76200">
            <a:solidFill>
              <a:schemeClr val="hlink"/>
            </a:solidFill>
            <a:round/>
            <a:headEnd/>
            <a:tailEnd type="triangle" w="med" len="med"/>
          </a:ln>
        </p:spPr>
        <p:txBody>
          <a:bodyPr wrap="none" anchor="ctr"/>
          <a:lstStyle/>
          <a:p>
            <a:endParaRPr lang="hu-HU"/>
          </a:p>
        </p:txBody>
      </p:sp>
      <p:sp>
        <p:nvSpPr>
          <p:cNvPr id="25" name="Line 24"/>
          <p:cNvSpPr>
            <a:spLocks noChangeShapeType="1"/>
          </p:cNvSpPr>
          <p:nvPr/>
        </p:nvSpPr>
        <p:spPr bwMode="auto">
          <a:xfrm flipH="1" flipV="1">
            <a:off x="3961146" y="2268154"/>
            <a:ext cx="1333500" cy="848990"/>
          </a:xfrm>
          <a:prstGeom prst="line">
            <a:avLst/>
          </a:prstGeom>
          <a:noFill/>
          <a:ln w="76200">
            <a:solidFill>
              <a:srgbClr val="FF0000"/>
            </a:solidFill>
            <a:round/>
            <a:headEnd type="triangle" w="med" len="med"/>
            <a:tailEnd type="none" w="med" len="med"/>
          </a:ln>
        </p:spPr>
        <p:txBody>
          <a:bodyPr wrap="none" anchor="ctr"/>
          <a:lstStyle/>
          <a:p>
            <a:endParaRPr lang="hu-HU"/>
          </a:p>
        </p:txBody>
      </p:sp>
      <p:sp>
        <p:nvSpPr>
          <p:cNvPr id="28" name="Line 37"/>
          <p:cNvSpPr>
            <a:spLocks noChangeShapeType="1"/>
          </p:cNvSpPr>
          <p:nvPr/>
        </p:nvSpPr>
        <p:spPr bwMode="auto">
          <a:xfrm flipH="1">
            <a:off x="4248484" y="1906204"/>
            <a:ext cx="431800" cy="287337"/>
          </a:xfrm>
          <a:prstGeom prst="line">
            <a:avLst/>
          </a:prstGeom>
          <a:noFill/>
          <a:ln w="76200">
            <a:solidFill>
              <a:srgbClr val="FF0000"/>
            </a:solidFill>
            <a:round/>
            <a:headEnd/>
            <a:tailEnd type="triangle" w="med" len="med"/>
          </a:ln>
        </p:spPr>
        <p:txBody>
          <a:bodyPr wrap="none" anchor="ctr"/>
          <a:lstStyle/>
          <a:p>
            <a:endParaRPr lang="hu-HU"/>
          </a:p>
        </p:txBody>
      </p:sp>
      <p:sp>
        <p:nvSpPr>
          <p:cNvPr id="29" name="Line 38"/>
          <p:cNvSpPr>
            <a:spLocks noChangeShapeType="1"/>
          </p:cNvSpPr>
          <p:nvPr/>
        </p:nvSpPr>
        <p:spPr bwMode="auto">
          <a:xfrm>
            <a:off x="3672221" y="1761741"/>
            <a:ext cx="215900" cy="431800"/>
          </a:xfrm>
          <a:prstGeom prst="line">
            <a:avLst/>
          </a:prstGeom>
          <a:noFill/>
          <a:ln w="76200">
            <a:solidFill>
              <a:srgbClr val="FF0000"/>
            </a:solidFill>
            <a:round/>
            <a:headEnd/>
            <a:tailEnd type="triangle" w="med" len="med"/>
          </a:ln>
        </p:spPr>
        <p:txBody>
          <a:bodyPr wrap="none" anchor="ctr"/>
          <a:lstStyle/>
          <a:p>
            <a:endParaRPr lang="hu-HU"/>
          </a:p>
        </p:txBody>
      </p:sp>
      <p:sp>
        <p:nvSpPr>
          <p:cNvPr id="30" name="TextBox 40"/>
          <p:cNvSpPr txBox="1"/>
          <p:nvPr/>
        </p:nvSpPr>
        <p:spPr>
          <a:xfrm>
            <a:off x="3686083" y="2264866"/>
            <a:ext cx="344966" cy="584775"/>
          </a:xfrm>
          <a:prstGeom prst="rect">
            <a:avLst/>
          </a:prstGeom>
          <a:noFill/>
        </p:spPr>
        <p:txBody>
          <a:bodyPr wrap="none" rtlCol="0">
            <a:spAutoFit/>
          </a:bodyPr>
          <a:lstStyle/>
          <a:p>
            <a:r>
              <a:rPr lang="hu-HU" sz="3200" b="1" i="1" dirty="0" smtClean="0">
                <a:latin typeface="Times New Roman" panose="02020603050405020304" pitchFamily="18" charset="0"/>
                <a:cs typeface="Times New Roman" panose="02020603050405020304" pitchFamily="18" charset="0"/>
              </a:rPr>
              <a:t>r</a:t>
            </a:r>
            <a:endParaRPr lang="en-US" sz="3200" b="1" i="1" dirty="0">
              <a:latin typeface="Times New Roman" panose="02020603050405020304" pitchFamily="18" charset="0"/>
              <a:cs typeface="Times New Roman" panose="02020603050405020304" pitchFamily="18" charset="0"/>
            </a:endParaRPr>
          </a:p>
        </p:txBody>
      </p:sp>
      <p:sp>
        <p:nvSpPr>
          <p:cNvPr id="31" name="TextBox 41"/>
          <p:cNvSpPr txBox="1"/>
          <p:nvPr/>
        </p:nvSpPr>
        <p:spPr>
          <a:xfrm>
            <a:off x="5413260" y="2971405"/>
            <a:ext cx="367408" cy="584775"/>
          </a:xfrm>
          <a:prstGeom prst="rect">
            <a:avLst/>
          </a:prstGeom>
          <a:noFill/>
        </p:spPr>
        <p:txBody>
          <a:bodyPr wrap="none" rtlCol="0">
            <a:spAutoFit/>
          </a:bodyPr>
          <a:lstStyle/>
          <a:p>
            <a:r>
              <a:rPr lang="en-US" sz="3200" b="1" i="1" dirty="0" smtClean="0">
                <a:latin typeface="Times New Roman" panose="02020603050405020304" pitchFamily="18" charset="0"/>
                <a:cs typeface="Times New Roman" panose="02020603050405020304" pitchFamily="18" charset="0"/>
              </a:rPr>
              <a:t>y</a:t>
            </a:r>
            <a:endParaRPr lang="en-US" sz="3200" baseline="-25000" dirty="0">
              <a:latin typeface="Times New Roman" panose="02020603050405020304" pitchFamily="18" charset="0"/>
              <a:cs typeface="Times New Roman" panose="02020603050405020304" pitchFamily="18" charset="0"/>
            </a:endParaRPr>
          </a:p>
        </p:txBody>
      </p:sp>
      <p:sp>
        <p:nvSpPr>
          <p:cNvPr id="32" name="Oval 2"/>
          <p:cNvSpPr>
            <a:spLocks noChangeArrowheads="1"/>
          </p:cNvSpPr>
          <p:nvPr/>
        </p:nvSpPr>
        <p:spPr bwMode="auto">
          <a:xfrm>
            <a:off x="3229309" y="1439479"/>
            <a:ext cx="1555750" cy="841375"/>
          </a:xfrm>
          <a:prstGeom prst="ellipse">
            <a:avLst/>
          </a:prstGeom>
          <a:solidFill>
            <a:srgbClr val="0070C0"/>
          </a:solidFill>
          <a:ln w="12700">
            <a:solidFill>
              <a:schemeClr val="accent1"/>
            </a:solidFill>
            <a:round/>
            <a:headEnd/>
            <a:tailEnd/>
          </a:ln>
        </p:spPr>
        <p:txBody>
          <a:bodyPr wrap="none" anchor="ctr"/>
          <a:lstStyle/>
          <a:p>
            <a:endParaRPr lang="hu-HU"/>
          </a:p>
        </p:txBody>
      </p:sp>
      <p:sp>
        <p:nvSpPr>
          <p:cNvPr id="33" name="Oval 6"/>
          <p:cNvSpPr>
            <a:spLocks noChangeArrowheads="1"/>
          </p:cNvSpPr>
          <p:nvPr/>
        </p:nvSpPr>
        <p:spPr bwMode="auto">
          <a:xfrm>
            <a:off x="5993618" y="1376772"/>
            <a:ext cx="1668857" cy="673100"/>
          </a:xfrm>
          <a:prstGeom prst="ellipse">
            <a:avLst/>
          </a:prstGeom>
          <a:solidFill>
            <a:srgbClr val="00B0F0"/>
          </a:solidFill>
          <a:ln w="12700">
            <a:solidFill>
              <a:schemeClr val="accent1"/>
            </a:solidFill>
            <a:round/>
            <a:headEnd/>
            <a:tailEnd/>
          </a:ln>
        </p:spPr>
        <p:txBody>
          <a:bodyPr wrap="none" anchor="ctr"/>
          <a:lstStyle/>
          <a:p>
            <a:endParaRPr lang="hu-HU"/>
          </a:p>
        </p:txBody>
      </p:sp>
      <p:graphicFrame>
        <p:nvGraphicFramePr>
          <p:cNvPr id="34" name="Object 41"/>
          <p:cNvGraphicFramePr>
            <a:graphicFrameLocks noChangeAspect="1"/>
          </p:cNvGraphicFramePr>
          <p:nvPr>
            <p:extLst>
              <p:ext uri="{D42A27DB-BD31-4B8C-83A1-F6EECF244321}">
                <p14:modId xmlns:p14="http://schemas.microsoft.com/office/powerpoint/2010/main" val="282788281"/>
              </p:ext>
            </p:extLst>
          </p:nvPr>
        </p:nvGraphicFramePr>
        <p:xfrm>
          <a:off x="6602867" y="2747584"/>
          <a:ext cx="921461" cy="1375636"/>
        </p:xfrm>
        <a:graphic>
          <a:graphicData uri="http://schemas.openxmlformats.org/presentationml/2006/ole">
            <mc:AlternateContent xmlns:mc="http://schemas.openxmlformats.org/markup-compatibility/2006">
              <mc:Choice xmlns:v="urn:schemas-microsoft-com:vml" Requires="v">
                <p:oleObj spid="_x0000_s12382" name="Klip" r:id="rId4" imgW="2478240" imgH="4461120" progId="">
                  <p:embed/>
                </p:oleObj>
              </mc:Choice>
              <mc:Fallback>
                <p:oleObj name="Klip" r:id="rId4" imgW="2478240" imgH="44611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867" y="2747584"/>
                        <a:ext cx="921461" cy="1375636"/>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37" name="Téglalap 36"/>
              <p:cNvSpPr/>
              <p:nvPr/>
            </p:nvSpPr>
            <p:spPr>
              <a:xfrm>
                <a:off x="4273517" y="2674363"/>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a:ea typeface="Cambria Math"/>
                            </a:rPr>
                          </m:ctrlPr>
                        </m:accPr>
                        <m:e>
                          <m:r>
                            <a:rPr lang="hu-HU" sz="3200" i="1">
                              <a:latin typeface="Cambria Math"/>
                              <a:ea typeface="Cambria Math"/>
                            </a:rPr>
                            <m:t>𝜔</m:t>
                          </m:r>
                        </m:e>
                      </m:acc>
                    </m:oMath>
                  </m:oMathPara>
                </a14:m>
                <a:endParaRPr lang="en-US" sz="3200" dirty="0"/>
              </a:p>
            </p:txBody>
          </p:sp>
        </mc:Choice>
        <mc:Fallback xmlns="">
          <p:sp>
            <p:nvSpPr>
              <p:cNvPr id="37" name="Téglalap 36"/>
              <p:cNvSpPr>
                <a:spLocks noRot="1" noChangeAspect="1" noMove="1" noResize="1" noEditPoints="1" noAdjustHandles="1" noChangeArrowheads="1" noChangeShapeType="1" noTextEdit="1"/>
              </p:cNvSpPr>
              <p:nvPr/>
            </p:nvSpPr>
            <p:spPr>
              <a:xfrm>
                <a:off x="4273517" y="2674363"/>
                <a:ext cx="594457"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1482936" y="4113076"/>
                <a:ext cx="5742982" cy="953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solidFill>
                                <a:schemeClr val="tx1"/>
                              </a:solidFill>
                              <a:latin typeface="Cambria Math"/>
                              <a:ea typeface="Cambria Math"/>
                            </a:rPr>
                          </m:ctrlPr>
                        </m:naryPr>
                        <m:sub>
                          <m:r>
                            <m:rPr>
                              <m:sty m:val="p"/>
                              <m:brk m:alnAt="24"/>
                            </m:rPr>
                            <a:rPr lang="el-GR" i="1">
                              <a:solidFill>
                                <a:schemeClr val="tx1"/>
                              </a:solidFill>
                              <a:latin typeface="Cambria Math"/>
                              <a:ea typeface="Cambria Math"/>
                            </a:rPr>
                            <m:t>Ω</m:t>
                          </m:r>
                        </m:sub>
                        <m:sup/>
                        <m:e>
                          <m:r>
                            <a:rPr lang="hu-HU" i="1">
                              <a:solidFill>
                                <a:schemeClr val="tx1"/>
                              </a:solidFill>
                              <a:latin typeface="Cambria Math"/>
                            </a:rPr>
                            <m:t>𝐿</m:t>
                          </m:r>
                          <m:d>
                            <m:dPr>
                              <m:ctrlPr>
                                <a:rPr lang="hu-HU" i="1">
                                  <a:solidFill>
                                    <a:schemeClr val="tx1"/>
                                  </a:solidFill>
                                  <a:latin typeface="Cambria Math"/>
                                </a:rPr>
                              </m:ctrlPr>
                            </m:dPr>
                            <m:e>
                              <m:r>
                                <a:rPr lang="en-US" b="1" i="1">
                                  <a:solidFill>
                                    <a:schemeClr val="tx1"/>
                                  </a:solidFill>
                                  <a:latin typeface="Cambria Math"/>
                                </a:rPr>
                                <m:t>𝒚</m:t>
                              </m:r>
                              <m:r>
                                <a:rPr lang="hu-HU" i="1">
                                  <a:solidFill>
                                    <a:schemeClr val="tx1"/>
                                  </a:solidFill>
                                  <a:latin typeface="Cambria Math"/>
                                </a:rPr>
                                <m:t>,</m:t>
                              </m:r>
                              <m:r>
                                <a:rPr lang="hu-HU" i="1">
                                  <a:solidFill>
                                    <a:schemeClr val="tx1"/>
                                  </a:solidFill>
                                  <a:latin typeface="Cambria Math"/>
                                  <a:ea typeface="Cambria Math"/>
                                </a:rPr>
                                <m:t>𝜔</m:t>
                              </m:r>
                              <m:r>
                                <a:rPr lang="en-US" i="1">
                                  <a:solidFill>
                                    <a:schemeClr val="tx1"/>
                                  </a:solidFill>
                                  <a:latin typeface="Cambria Math"/>
                                  <a:ea typeface="Cambria Math"/>
                                </a:rPr>
                                <m:t>′</m:t>
                              </m:r>
                            </m:e>
                          </m:d>
                          <m:r>
                            <a:rPr lang="en-US" i="1">
                              <a:solidFill>
                                <a:schemeClr val="tx1"/>
                              </a:solidFill>
                              <a:latin typeface="Cambria Math"/>
                              <a:ea typeface="Cambria Math"/>
                            </a:rPr>
                            <m:t>𝑅</m:t>
                          </m:r>
                          <m:d>
                            <m:dPr>
                              <m:ctrlPr>
                                <a:rPr lang="hu-HU" i="1">
                                  <a:solidFill>
                                    <a:schemeClr val="tx1"/>
                                  </a:solidFill>
                                  <a:latin typeface="Cambria Math"/>
                                </a:rPr>
                              </m:ctrlPr>
                            </m:dPr>
                            <m:e>
                              <m:r>
                                <a:rPr lang="hu-HU" i="1">
                                  <a:solidFill>
                                    <a:schemeClr val="tx1"/>
                                  </a:solidFill>
                                  <a:latin typeface="Cambria Math"/>
                                  <a:ea typeface="Cambria Math"/>
                                </a:rPr>
                                <m:t>𝜔</m:t>
                              </m:r>
                              <m:r>
                                <a:rPr lang="hu-HU" i="1">
                                  <a:solidFill>
                                    <a:schemeClr val="tx1"/>
                                  </a:solidFill>
                                  <a:latin typeface="Cambria Math"/>
                                </a:rPr>
                                <m:t>,</m:t>
                              </m:r>
                              <m:r>
                                <a:rPr lang="hu-HU" i="1">
                                  <a:solidFill>
                                    <a:schemeClr val="tx1"/>
                                  </a:solidFill>
                                  <a:latin typeface="Cambria Math"/>
                                  <a:ea typeface="Cambria Math"/>
                                </a:rPr>
                                <m:t>𝜔</m:t>
                              </m:r>
                              <m:r>
                                <a:rPr lang="en-US" i="1">
                                  <a:solidFill>
                                    <a:schemeClr val="tx1"/>
                                  </a:solidFill>
                                  <a:latin typeface="Cambria Math"/>
                                  <a:ea typeface="Cambria Math"/>
                                </a:rPr>
                                <m:t>′</m:t>
                              </m:r>
                            </m:e>
                          </m:d>
                        </m:e>
                      </m:nary>
                      <m:r>
                        <m:rPr>
                          <m:sty m:val="p"/>
                        </m:rPr>
                        <a:rPr lang="en-US">
                          <a:solidFill>
                            <a:schemeClr val="tx1"/>
                          </a:solidFill>
                          <a:latin typeface="Cambria Math"/>
                          <a:ea typeface="Cambria Math"/>
                        </a:rPr>
                        <m:t>d</m:t>
                      </m:r>
                      <m:r>
                        <a:rPr lang="hu-HU" i="1">
                          <a:solidFill>
                            <a:schemeClr val="tx1"/>
                          </a:solidFill>
                          <a:latin typeface="Cambria Math"/>
                          <a:ea typeface="Cambria Math"/>
                        </a:rPr>
                        <m:t>𝜔</m:t>
                      </m:r>
                      <m:r>
                        <a:rPr lang="en-US" i="1">
                          <a:solidFill>
                            <a:schemeClr val="tx1"/>
                          </a:solidFill>
                          <a:latin typeface="Cambria Math"/>
                          <a:ea typeface="Cambria Math"/>
                        </a:rPr>
                        <m:t>′</m:t>
                      </m:r>
                      <m:r>
                        <a:rPr lang="en-US" i="1" smtClean="0">
                          <a:solidFill>
                            <a:schemeClr val="tx1"/>
                          </a:solidFill>
                          <a:latin typeface="Cambria Math"/>
                          <a:ea typeface="Cambria Math"/>
                        </a:rPr>
                        <m:t>≈</m:t>
                      </m:r>
                      <m:f>
                        <m:fPr>
                          <m:ctrlPr>
                            <a:rPr lang="en-US" i="1" smtClean="0">
                              <a:solidFill>
                                <a:schemeClr val="tx1"/>
                              </a:solidFill>
                              <a:latin typeface="Cambria Math"/>
                              <a:ea typeface="Cambria Math"/>
                            </a:rPr>
                          </m:ctrlPr>
                        </m:fPr>
                        <m:num>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en-US" i="1" smtClean="0">
                                  <a:latin typeface="Cambria Math"/>
                                  <a:ea typeface="Cambria Math"/>
                                </a:rPr>
                                <m:t> </m:t>
                              </m:r>
                              <m:acc>
                                <m:accPr>
                                  <m:chr m:val="̂"/>
                                  <m:ctrlPr>
                                    <a:rPr lang="en-US" i="1">
                                      <a:latin typeface="Cambria Math"/>
                                      <a:ea typeface="Cambria Math"/>
                                    </a:rPr>
                                  </m:ctrlPr>
                                </m:accPr>
                                <m:e>
                                  <m:r>
                                    <a:rPr lang="hu-HU" i="1">
                                      <a:latin typeface="Cambria Math"/>
                                      <a:ea typeface="Cambria Math"/>
                                    </a:rPr>
                                    <m:t>𝜔</m:t>
                                  </m:r>
                                </m:e>
                              </m:acc>
                            </m:e>
                          </m:d>
                          <m:r>
                            <a:rPr lang="en-US" i="1">
                              <a:latin typeface="Cambria Math"/>
                              <a:ea typeface="Cambria Math"/>
                            </a:rPr>
                            <m:t>𝑅</m:t>
                          </m:r>
                          <m:d>
                            <m:dPr>
                              <m:ctrlPr>
                                <a:rPr lang="hu-HU" i="1">
                                  <a:latin typeface="Cambria Math"/>
                                </a:rPr>
                              </m:ctrlPr>
                            </m:dPr>
                            <m:e>
                              <m:r>
                                <a:rPr lang="hu-HU" i="1">
                                  <a:latin typeface="Cambria Math"/>
                                  <a:ea typeface="Cambria Math"/>
                                </a:rPr>
                                <m:t>𝜔</m:t>
                              </m:r>
                              <m:r>
                                <a:rPr lang="hu-HU" i="1">
                                  <a:latin typeface="Cambria Math"/>
                                </a:rPr>
                                <m:t>,</m:t>
                              </m:r>
                              <m:acc>
                                <m:accPr>
                                  <m:chr m:val="̂"/>
                                  <m:ctrlPr>
                                    <a:rPr lang="hu-HU" i="1" smtClean="0">
                                      <a:solidFill>
                                        <a:schemeClr val="tx1"/>
                                      </a:solidFill>
                                      <a:latin typeface="Cambria Math"/>
                                      <a:ea typeface="Cambria Math"/>
                                    </a:rPr>
                                  </m:ctrlPr>
                                </m:accPr>
                                <m:e>
                                  <m:r>
                                    <a:rPr lang="hu-HU" i="1">
                                      <a:latin typeface="Cambria Math"/>
                                      <a:ea typeface="Cambria Math"/>
                                    </a:rPr>
                                    <m:t>𝜔</m:t>
                                  </m:r>
                                </m:e>
                              </m:acc>
                            </m:e>
                          </m:d>
                        </m:num>
                        <m:den>
                          <m:r>
                            <a:rPr lang="en-US" b="0" i="1" smtClean="0">
                              <a:solidFill>
                                <a:schemeClr val="tx1"/>
                              </a:solidFill>
                              <a:latin typeface="Cambria Math"/>
                              <a:ea typeface="Cambria Math"/>
                            </a:rPr>
                            <m:t>𝑝</m:t>
                          </m:r>
                          <m:r>
                            <a:rPr lang="en-US" b="0" i="1" smtClean="0">
                              <a:solidFill>
                                <a:schemeClr val="tx1"/>
                              </a:solidFill>
                              <a:latin typeface="Cambria Math"/>
                              <a:ea typeface="Cambria Math"/>
                            </a:rPr>
                            <m:t>(</m:t>
                          </m:r>
                          <m:acc>
                            <m:accPr>
                              <m:chr m:val="̂"/>
                              <m:ctrlPr>
                                <a:rPr lang="en-US" b="0" i="1" smtClean="0">
                                  <a:solidFill>
                                    <a:schemeClr val="tx1"/>
                                  </a:solidFill>
                                  <a:latin typeface="Cambria Math"/>
                                  <a:ea typeface="Cambria Math"/>
                                </a:rPr>
                              </m:ctrlPr>
                            </m:accPr>
                            <m:e>
                              <m:r>
                                <a:rPr lang="hu-HU" i="1">
                                  <a:latin typeface="Cambria Math"/>
                                  <a:ea typeface="Cambria Math"/>
                                </a:rPr>
                                <m:t>𝜔</m:t>
                              </m:r>
                            </m:e>
                          </m:acc>
                          <m:r>
                            <a:rPr lang="en-US" b="0" i="1" smtClean="0">
                              <a:latin typeface="Cambria Math"/>
                              <a:ea typeface="Cambria Math"/>
                            </a:rPr>
                            <m:t>)</m:t>
                          </m:r>
                        </m:den>
                      </m:f>
                    </m:oMath>
                  </m:oMathPara>
                </a14:m>
                <a:endParaRPr lang="en-US" dirty="0">
                  <a:solidFill>
                    <a:schemeClr val="tx1"/>
                  </a:solidFill>
                </a:endParaRPr>
              </a:p>
            </p:txBody>
          </p:sp>
        </mc:Choice>
        <mc:Fallback xmlns="">
          <p:sp>
            <p:nvSpPr>
              <p:cNvPr id="39" name="Téglalap 38"/>
              <p:cNvSpPr>
                <a:spLocks noRot="1" noChangeAspect="1" noMove="1" noResize="1" noEditPoints="1" noAdjustHandles="1" noChangeArrowheads="1" noChangeShapeType="1" noTextEdit="1"/>
              </p:cNvSpPr>
              <p:nvPr/>
            </p:nvSpPr>
            <p:spPr>
              <a:xfrm>
                <a:off x="1482936" y="4113076"/>
                <a:ext cx="5742982" cy="95314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655040" y="5337212"/>
                <a:ext cx="7527317" cy="1200329"/>
              </a:xfrm>
              <a:prstGeom prst="rect">
                <a:avLst/>
              </a:prstGeom>
            </p:spPr>
            <p:txBody>
              <a:bodyPr wrap="none">
                <a:spAutoFit/>
              </a:bodyPr>
              <a:lstStyle/>
              <a:p>
                <a:pPr marL="342900" indent="-342900" algn="l">
                  <a:buFont typeface="Arial" panose="020B0604020202020204" pitchFamily="34" charset="0"/>
                  <a:buChar char="•"/>
                </a:pPr>
                <a14:m>
                  <m:oMath xmlns:m="http://schemas.openxmlformats.org/officeDocument/2006/math">
                    <m:r>
                      <a:rPr lang="en-US" i="1" smtClean="0">
                        <a:latin typeface="Cambria Math"/>
                        <a:ea typeface="Cambria Math"/>
                      </a:rPr>
                      <m:t>𝑝</m:t>
                    </m:r>
                    <m:r>
                      <a:rPr lang="en-US" i="1" smtClean="0">
                        <a:latin typeface="Cambria Math"/>
                        <a:ea typeface="Cambria Math"/>
                      </a:rPr>
                      <m:t>(</m:t>
                    </m:r>
                    <m:acc>
                      <m:accPr>
                        <m:chr m:val="̂"/>
                        <m:ctrlPr>
                          <a:rPr lang="en-US" i="1">
                            <a:latin typeface="Cambria Math"/>
                            <a:ea typeface="Cambria Math"/>
                          </a:rPr>
                        </m:ctrlPr>
                      </m:accPr>
                      <m:e>
                        <m:r>
                          <a:rPr lang="hu-HU" i="1">
                            <a:latin typeface="Cambria Math"/>
                            <a:ea typeface="Cambria Math"/>
                          </a:rPr>
                          <m:t>𝜔</m:t>
                        </m:r>
                      </m:e>
                    </m:acc>
                    <m:r>
                      <a:rPr lang="en-US" i="1">
                        <a:latin typeface="Cambria Math"/>
                        <a:ea typeface="Cambria Math"/>
                      </a:rPr>
                      <m:t>)</m:t>
                    </m:r>
                  </m:oMath>
                </a14:m>
                <a:r>
                  <a:rPr lang="en-US" dirty="0" smtClean="0"/>
                  <a:t> </a:t>
                </a:r>
                <a:r>
                  <a:rPr lang="hu-HU" dirty="0" smtClean="0"/>
                  <a:t>–</a:t>
                </a:r>
                <a:r>
                  <a:rPr lang="hu-HU" dirty="0" err="1" smtClean="0"/>
                  <a:t>nak</a:t>
                </a:r>
                <a:r>
                  <a:rPr lang="hu-HU" dirty="0" smtClean="0"/>
                  <a:t> az </a:t>
                </a:r>
                <a:r>
                  <a:rPr lang="hu-HU" dirty="0" err="1" smtClean="0"/>
                  <a:t>integrandusra</a:t>
                </a:r>
                <a:r>
                  <a:rPr lang="hu-HU" dirty="0" smtClean="0"/>
                  <a:t> kell hasonlítania </a:t>
                </a:r>
                <a:r>
                  <a:rPr lang="en-US" dirty="0" smtClean="0"/>
                  <a:t>(</a:t>
                </a:r>
                <a:r>
                  <a:rPr lang="hu-HU" dirty="0" smtClean="0"/>
                  <a:t>fontosság)</a:t>
                </a:r>
                <a:endParaRPr lang="en-US" dirty="0" smtClean="0"/>
              </a:p>
              <a:p>
                <a:pPr marL="342900" indent="-342900" algn="l">
                  <a:buFont typeface="Arial" panose="020B0604020202020204" pitchFamily="34" charset="0"/>
                  <a:buChar char="•"/>
                </a:pPr>
                <a:r>
                  <a:rPr lang="hu-HU" dirty="0" smtClean="0"/>
                  <a:t>A</a:t>
                </a:r>
                <a14:m>
                  <m:oMath xmlns:m="http://schemas.openxmlformats.org/officeDocument/2006/math">
                    <m:r>
                      <a:rPr lang="hu-HU" b="0" i="0" smtClean="0">
                        <a:latin typeface="Cambria Math"/>
                      </a:rPr>
                      <m:t> </m:t>
                    </m:r>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hu-HU" i="1">
                            <a:latin typeface="Cambria Math"/>
                            <a:ea typeface="Cambria Math"/>
                          </a:rPr>
                          <m:t>𝜔</m:t>
                        </m:r>
                        <m:r>
                          <a:rPr lang="en-US" i="1">
                            <a:latin typeface="Cambria Math"/>
                            <a:ea typeface="Cambria Math"/>
                          </a:rPr>
                          <m:t>′</m:t>
                        </m:r>
                      </m:e>
                    </m:d>
                  </m:oMath>
                </a14:m>
                <a:r>
                  <a:rPr lang="en-US" dirty="0" smtClean="0"/>
                  <a:t> </a:t>
                </a:r>
                <a:r>
                  <a:rPr lang="hu-HU" dirty="0" smtClean="0"/>
                  <a:t>nem ismerjük, mert éppen számoljuk</a:t>
                </a:r>
              </a:p>
              <a:p>
                <a:pPr marL="342900" indent="-342900" algn="l">
                  <a:buFont typeface="Arial" panose="020B0604020202020204" pitchFamily="34" charset="0"/>
                  <a:buChar char="•"/>
                </a:pPr>
                <a14:m>
                  <m:oMath xmlns:m="http://schemas.openxmlformats.org/officeDocument/2006/math">
                    <m:r>
                      <a:rPr lang="en-US" i="1">
                        <a:latin typeface="Cambria Math"/>
                        <a:ea typeface="Cambria Math"/>
                      </a:rPr>
                      <m:t>𝑝</m:t>
                    </m:r>
                    <m:r>
                      <a:rPr lang="en-US" i="1">
                        <a:latin typeface="Cambria Math"/>
                        <a:ea typeface="Cambria Math"/>
                      </a:rPr>
                      <m:t>(</m:t>
                    </m:r>
                    <m:acc>
                      <m:accPr>
                        <m:chr m:val="̂"/>
                        <m:ctrlPr>
                          <a:rPr lang="en-US" i="1">
                            <a:latin typeface="Cambria Math"/>
                            <a:ea typeface="Cambria Math"/>
                          </a:rPr>
                        </m:ctrlPr>
                      </m:accPr>
                      <m:e>
                        <m:r>
                          <a:rPr lang="hu-HU" i="1">
                            <a:latin typeface="Cambria Math"/>
                            <a:ea typeface="Cambria Math"/>
                          </a:rPr>
                          <m:t>𝜔</m:t>
                        </m:r>
                      </m:e>
                    </m:acc>
                    <m:r>
                      <a:rPr lang="en-US" i="1">
                        <a:latin typeface="Cambria Math"/>
                        <a:ea typeface="Cambria Math"/>
                      </a:rPr>
                      <m:t>)</m:t>
                    </m:r>
                  </m:oMath>
                </a14:m>
                <a:r>
                  <a:rPr lang="en-US" dirty="0" smtClean="0"/>
                  <a:t> </a:t>
                </a:r>
                <a:r>
                  <a:rPr lang="hu-HU" dirty="0" smtClean="0"/>
                  <a:t>legyen arányos</a:t>
                </a:r>
                <a:r>
                  <a:rPr lang="en-US" dirty="0" smtClean="0"/>
                  <a:t> </a:t>
                </a:r>
                <a14:m>
                  <m:oMath xmlns:m="http://schemas.openxmlformats.org/officeDocument/2006/math">
                    <m:r>
                      <a:rPr lang="en-US" i="1">
                        <a:latin typeface="Cambria Math"/>
                        <a:ea typeface="Cambria Math"/>
                      </a:rPr>
                      <m:t>𝑅</m:t>
                    </m:r>
                    <m:d>
                      <m:dPr>
                        <m:ctrlPr>
                          <a:rPr lang="hu-HU" i="1">
                            <a:latin typeface="Cambria Math"/>
                          </a:rPr>
                        </m:ctrlPr>
                      </m:dPr>
                      <m:e>
                        <m:r>
                          <a:rPr lang="hu-HU" i="1">
                            <a:latin typeface="Cambria Math"/>
                            <a:ea typeface="Cambria Math"/>
                          </a:rPr>
                          <m:t>𝜔</m:t>
                        </m:r>
                        <m:r>
                          <a:rPr lang="hu-HU" i="1">
                            <a:latin typeface="Cambria Math"/>
                          </a:rPr>
                          <m:t>,</m:t>
                        </m:r>
                        <m:acc>
                          <m:accPr>
                            <m:chr m:val="̂"/>
                            <m:ctrlPr>
                              <a:rPr lang="hu-HU" i="1">
                                <a:latin typeface="Cambria Math"/>
                                <a:ea typeface="Cambria Math"/>
                              </a:rPr>
                            </m:ctrlPr>
                          </m:accPr>
                          <m:e>
                            <m:r>
                              <a:rPr lang="hu-HU" i="1">
                                <a:latin typeface="Cambria Math"/>
                                <a:ea typeface="Cambria Math"/>
                              </a:rPr>
                              <m:t>𝜔</m:t>
                            </m:r>
                          </m:e>
                        </m:acc>
                      </m:e>
                    </m:d>
                  </m:oMath>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655040" y="5337212"/>
                <a:ext cx="7527317" cy="1200329"/>
              </a:xfrm>
              <a:prstGeom prst="rect">
                <a:avLst/>
              </a:prstGeom>
              <a:blipFill rotWithShape="1">
                <a:blip r:embed="rId8"/>
                <a:stretch>
                  <a:fillRect l="-1053" t="-4082" r="-243" b="-11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2932080" y="2492896"/>
                <a:ext cx="59445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latin typeface="Cambria Math"/>
                          <a:ea typeface="Cambria Math"/>
                        </a:rPr>
                        <m:t>𝜔</m:t>
                      </m:r>
                    </m:oMath>
                  </m:oMathPara>
                </a14:m>
                <a:endParaRPr lang="en-US" sz="3200" dirty="0"/>
              </a:p>
            </p:txBody>
          </p:sp>
        </mc:Choice>
        <mc:Fallback xmlns="">
          <p:sp>
            <p:nvSpPr>
              <p:cNvPr id="42" name="Téglalap 41"/>
              <p:cNvSpPr>
                <a:spLocks noRot="1" noChangeAspect="1" noMove="1" noResize="1" noEditPoints="1" noAdjustHandles="1" noChangeArrowheads="1" noChangeShapeType="1" noTextEdit="1"/>
              </p:cNvSpPr>
              <p:nvPr/>
            </p:nvSpPr>
            <p:spPr>
              <a:xfrm>
                <a:off x="2932080" y="2492896"/>
                <a:ext cx="594458" cy="58477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31"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Tükör</a:t>
            </a:r>
            <a:r>
              <a:rPr lang="en-US" dirty="0" smtClean="0">
                <a:solidFill>
                  <a:srgbClr val="FF0000"/>
                </a:solidFill>
              </a:rPr>
              <a:t>: </a:t>
            </a:r>
            <a:r>
              <a:rPr lang="hu-HU" dirty="0" smtClean="0">
                <a:solidFill>
                  <a:srgbClr val="FF0000"/>
                </a:solidFill>
              </a:rPr>
              <a:t>Irány diszkrét eloszlású </a:t>
            </a:r>
            <a:br>
              <a:rPr lang="hu-HU" dirty="0" smtClean="0">
                <a:solidFill>
                  <a:srgbClr val="FF0000"/>
                </a:solidFill>
              </a:rPr>
            </a:br>
            <a:r>
              <a:rPr lang="hu-HU" dirty="0" smtClean="0">
                <a:solidFill>
                  <a:srgbClr val="FF0000"/>
                </a:solidFill>
              </a:rPr>
              <a:t>(</a:t>
            </a:r>
            <a:r>
              <a:rPr lang="en-US" dirty="0" err="1" smtClean="0">
                <a:solidFill>
                  <a:srgbClr val="FF0000"/>
                </a:solidFill>
              </a:rPr>
              <a:t>Diract</a:t>
            </a:r>
            <a:r>
              <a:rPr lang="en-US" dirty="0" smtClean="0">
                <a:solidFill>
                  <a:srgbClr val="FF0000"/>
                </a:solidFill>
              </a:rPr>
              <a:t>-delta</a:t>
            </a:r>
            <a:r>
              <a:rPr lang="hu-HU" dirty="0">
                <a:solidFill>
                  <a:srgbClr val="FF0000"/>
                </a:solidFill>
              </a:rPr>
              <a:t>)</a:t>
            </a:r>
            <a:endParaRPr lang="en-US" dirty="0">
              <a:solidFill>
                <a:srgbClr val="FF0000"/>
              </a:solidFill>
            </a:endParaRPr>
          </a:p>
        </p:txBody>
      </p:sp>
      <p:sp>
        <p:nvSpPr>
          <p:cNvPr id="3" name="Text Box 3"/>
          <p:cNvSpPr txBox="1">
            <a:spLocks noChangeArrowheads="1"/>
          </p:cNvSpPr>
          <p:nvPr/>
        </p:nvSpPr>
        <p:spPr bwMode="auto">
          <a:xfrm>
            <a:off x="701675" y="2581932"/>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sz="2400">
              <a:latin typeface="Times New Roman" pitchFamily="18" charset="0"/>
            </a:endParaRPr>
          </a:p>
        </p:txBody>
      </p:sp>
      <mc:AlternateContent xmlns:mc="http://schemas.openxmlformats.org/markup-compatibility/2006" xmlns:a14="http://schemas.microsoft.com/office/drawing/2010/main">
        <mc:Choice Requires="a14">
          <p:sp>
            <p:nvSpPr>
              <p:cNvPr id="4" name="Rectangle 4"/>
              <p:cNvSpPr>
                <a:spLocks noChangeArrowheads="1"/>
              </p:cNvSpPr>
              <p:nvPr/>
            </p:nvSpPr>
            <p:spPr bwMode="auto">
              <a:xfrm>
                <a:off x="5304401" y="3110570"/>
                <a:ext cx="3389775" cy="58221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 xmlns:m="http://schemas.openxmlformats.org/officeDocument/2006/math">
                    <m:acc>
                      <m:accPr>
                        <m:chr m:val="̂"/>
                        <m:ctrlPr>
                          <a:rPr lang="hu-HU" i="1" smtClean="0">
                            <a:latin typeface="Cambria Math"/>
                            <a:ea typeface="Cambria Math"/>
                          </a:rPr>
                        </m:ctrlPr>
                      </m:accPr>
                      <m:e>
                        <m:r>
                          <a:rPr lang="hu-HU" i="1">
                            <a:latin typeface="Cambria Math"/>
                            <a:ea typeface="Cambria Math"/>
                          </a:rPr>
                          <m:t>𝜔</m:t>
                        </m:r>
                      </m:e>
                    </m:acc>
                  </m:oMath>
                </a14:m>
                <a:r>
                  <a:rPr lang="hu-HU" altLang="en-US" baseline="-25000" dirty="0">
                    <a:latin typeface="Times New Roman" pitchFamily="18" charset="0"/>
                  </a:rPr>
                  <a:t> </a:t>
                </a:r>
                <a:r>
                  <a:rPr lang="hu-HU" altLang="en-US" dirty="0">
                    <a:latin typeface="Times New Roman" pitchFamily="18" charset="0"/>
                  </a:rPr>
                  <a:t>= </a:t>
                </a:r>
                <a14:m>
                  <m:oMath xmlns:m="http://schemas.openxmlformats.org/officeDocument/2006/math">
                    <m:r>
                      <a:rPr lang="hu-HU" i="1">
                        <a:latin typeface="Cambria Math"/>
                        <a:ea typeface="Cambria Math"/>
                      </a:rPr>
                      <m:t>𝜔</m:t>
                    </m:r>
                  </m:oMath>
                </a14:m>
                <a:r>
                  <a:rPr lang="hu-HU" altLang="en-US" dirty="0">
                    <a:latin typeface="Times New Roman" pitchFamily="18" charset="0"/>
                  </a:rPr>
                  <a:t> + </a:t>
                </a:r>
                <a:r>
                  <a:rPr lang="hu-HU" altLang="en-US" dirty="0" smtClean="0">
                    <a:latin typeface="Times New Roman" pitchFamily="18" charset="0"/>
                  </a:rPr>
                  <a:t>2</a:t>
                </a:r>
                <a:r>
                  <a:rPr lang="hu-HU" altLang="en-US" b="1" dirty="0" smtClean="0">
                    <a:latin typeface="Times New Roman" pitchFamily="18" charset="0"/>
                  </a:rPr>
                  <a:t>N </a:t>
                </a:r>
                <a:r>
                  <a:rPr lang="hu-HU" altLang="en-US" dirty="0">
                    <a:latin typeface="Times New Roman" pitchFamily="18" charset="0"/>
                  </a:rPr>
                  <a:t>cos </a:t>
                </a:r>
                <a:r>
                  <a:rPr lang="hu-HU" altLang="en-US" dirty="0">
                    <a:latin typeface="Symbol" pitchFamily="18" charset="2"/>
                  </a:rPr>
                  <a:t>a</a:t>
                </a:r>
                <a:r>
                  <a:rPr lang="hu-HU" altLang="en-US" dirty="0">
                    <a:latin typeface="Helvetica" pitchFamily="34" charset="0"/>
                  </a:rPr>
                  <a:t> </a:t>
                </a:r>
              </a:p>
            </p:txBody>
          </p:sp>
        </mc:Choice>
        <mc:Fallback xmlns="">
          <p:sp>
            <p:nvSpPr>
              <p:cNvPr id="4" name="Rectangle 4"/>
              <p:cNvSpPr>
                <a:spLocks noRot="1" noChangeAspect="1" noMove="1" noResize="1" noEditPoints="1" noAdjustHandles="1" noChangeArrowheads="1" noChangeShapeType="1" noTextEdit="1"/>
              </p:cNvSpPr>
              <p:nvPr/>
            </p:nvSpPr>
            <p:spPr bwMode="auto">
              <a:xfrm>
                <a:off x="5304401" y="3110570"/>
                <a:ext cx="3389775" cy="582211"/>
              </a:xfrm>
              <a:prstGeom prst="rect">
                <a:avLst/>
              </a:prstGeom>
              <a:blipFill rotWithShape="1">
                <a:blip r:embed="rId3"/>
                <a:stretch>
                  <a:fillRect t="-13542"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 name="Line 5"/>
          <p:cNvSpPr>
            <a:spLocks noChangeShapeType="1"/>
          </p:cNvSpPr>
          <p:nvPr/>
        </p:nvSpPr>
        <p:spPr bwMode="auto">
          <a:xfrm flipH="1" flipV="1">
            <a:off x="869950" y="2940707"/>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H="1">
            <a:off x="2393950" y="2921657"/>
            <a:ext cx="1524000" cy="9144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7"/>
          <p:cNvSpPr>
            <a:spLocks noChangeShapeType="1"/>
          </p:cNvSpPr>
          <p:nvPr/>
        </p:nvSpPr>
        <p:spPr bwMode="auto">
          <a:xfrm>
            <a:off x="488950" y="3836057"/>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p:cNvSpPr>
            <a:spLocks noChangeShapeType="1"/>
          </p:cNvSpPr>
          <p:nvPr/>
        </p:nvSpPr>
        <p:spPr bwMode="auto">
          <a:xfrm flipV="1">
            <a:off x="2393950" y="2064407"/>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15"/>
          <p:cNvSpPr>
            <a:spLocks noChangeArrowheads="1"/>
          </p:cNvSpPr>
          <p:nvPr/>
        </p:nvSpPr>
        <p:spPr bwMode="auto">
          <a:xfrm>
            <a:off x="2405063" y="3194707"/>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16" name="Rectangle 16"/>
          <p:cNvSpPr>
            <a:spLocks noChangeArrowheads="1"/>
          </p:cNvSpPr>
          <p:nvPr/>
        </p:nvSpPr>
        <p:spPr bwMode="auto">
          <a:xfrm>
            <a:off x="1947863" y="3194707"/>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18" name="Rectangle 18"/>
          <p:cNvSpPr>
            <a:spLocks noChangeArrowheads="1"/>
          </p:cNvSpPr>
          <p:nvPr/>
        </p:nvSpPr>
        <p:spPr bwMode="auto">
          <a:xfrm>
            <a:off x="2393950" y="1808820"/>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endParaRPr lang="hu-HU" altLang="en-US">
              <a:latin typeface="Times New Roman" pitchFamily="18" charset="0"/>
            </a:endParaRPr>
          </a:p>
        </p:txBody>
      </p:sp>
      <p:sp>
        <p:nvSpPr>
          <p:cNvPr id="20" name="Rectangle 20"/>
          <p:cNvSpPr>
            <a:spLocks noChangeArrowheads="1"/>
          </p:cNvSpPr>
          <p:nvPr/>
        </p:nvSpPr>
        <p:spPr bwMode="auto">
          <a:xfrm>
            <a:off x="5262563" y="3034370"/>
            <a:ext cx="328771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mc:AlternateContent xmlns:mc="http://schemas.openxmlformats.org/markup-compatibility/2006" xmlns:a14="http://schemas.microsoft.com/office/drawing/2010/main">
        <mc:Choice Requires="a14">
          <p:sp>
            <p:nvSpPr>
              <p:cNvPr id="21" name="Rectangle 24"/>
              <p:cNvSpPr>
                <a:spLocks noChangeArrowheads="1"/>
              </p:cNvSpPr>
              <p:nvPr/>
            </p:nvSpPr>
            <p:spPr bwMode="auto">
              <a:xfrm>
                <a:off x="5657592" y="2119970"/>
                <a:ext cx="276683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dirty="0">
                    <a:latin typeface="Times New Roman" pitchFamily="18" charset="0"/>
                  </a:rPr>
                  <a:t>cos </a:t>
                </a:r>
                <a:r>
                  <a:rPr lang="hu-HU" altLang="en-US" dirty="0">
                    <a:latin typeface="Symbol" pitchFamily="18" charset="2"/>
                  </a:rPr>
                  <a:t>a </a:t>
                </a:r>
                <a:r>
                  <a:rPr lang="hu-HU" altLang="en-US" dirty="0">
                    <a:latin typeface="Times New Roman" pitchFamily="18" charset="0"/>
                  </a:rPr>
                  <a:t>= - (</a:t>
                </a:r>
                <a14:m>
                  <m:oMath xmlns:m="http://schemas.openxmlformats.org/officeDocument/2006/math">
                    <m:r>
                      <a:rPr lang="hu-HU" i="1">
                        <a:latin typeface="Cambria Math"/>
                        <a:ea typeface="Cambria Math"/>
                      </a:rPr>
                      <m:t>𝜔</m:t>
                    </m:r>
                  </m:oMath>
                </a14:m>
                <a:r>
                  <a:rPr lang="hu-HU" altLang="en-US" dirty="0">
                    <a:latin typeface="Times New Roman" pitchFamily="18" charset="0"/>
                    <a:sym typeface="Symbol" pitchFamily="18" charset="2"/>
                  </a:rPr>
                  <a:t>·</a:t>
                </a:r>
                <a:r>
                  <a:rPr lang="hu-HU" altLang="en-US" b="1" dirty="0">
                    <a:latin typeface="Times New Roman" pitchFamily="18" charset="0"/>
                  </a:rPr>
                  <a:t>N</a:t>
                </a:r>
                <a:r>
                  <a:rPr lang="hu-HU" altLang="en-US" dirty="0">
                    <a:latin typeface="Times New Roman" pitchFamily="18" charset="0"/>
                  </a:rPr>
                  <a:t>)</a:t>
                </a:r>
                <a:r>
                  <a:rPr lang="hu-HU" altLang="en-US" dirty="0">
                    <a:latin typeface="Symbol" pitchFamily="18" charset="2"/>
                  </a:rPr>
                  <a:t> </a:t>
                </a:r>
              </a:p>
            </p:txBody>
          </p:sp>
        </mc:Choice>
        <mc:Fallback xmlns="">
          <p:sp>
            <p:nvSpPr>
              <p:cNvPr id="21" name="Rectangle 24"/>
              <p:cNvSpPr>
                <a:spLocks noRot="1" noChangeAspect="1" noMove="1" noResize="1" noEditPoints="1" noAdjustHandles="1" noChangeArrowheads="1" noChangeShapeType="1" noTextEdit="1"/>
              </p:cNvSpPr>
              <p:nvPr/>
            </p:nvSpPr>
            <p:spPr bwMode="auto">
              <a:xfrm>
                <a:off x="5657592" y="2119970"/>
                <a:ext cx="2766836" cy="584775"/>
              </a:xfrm>
              <a:prstGeom prst="rect">
                <a:avLst/>
              </a:prstGeom>
              <a:blipFill rotWithShape="1">
                <a:blip r:embed="rId4"/>
                <a:stretch>
                  <a:fillRect l="-5286" t="-13542" r="-5507"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2" name="Rectangle 28"/>
          <p:cNvSpPr>
            <a:spLocks noChangeArrowheads="1"/>
          </p:cNvSpPr>
          <p:nvPr/>
        </p:nvSpPr>
        <p:spPr bwMode="auto">
          <a:xfrm>
            <a:off x="2273855" y="3728107"/>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i="1" dirty="0" smtClean="0">
                <a:latin typeface="Times New Roman" pitchFamily="18" charset="0"/>
              </a:rPr>
              <a:t>r</a:t>
            </a:r>
            <a:endParaRPr lang="hu-HU" altLang="en-US" b="1" i="1" dirty="0">
              <a:latin typeface="Times New Roman" pitchFamily="18" charset="0"/>
            </a:endParaRPr>
          </a:p>
        </p:txBody>
      </p:sp>
      <p:sp>
        <p:nvSpPr>
          <p:cNvPr id="23" name="Téglalap 4"/>
          <p:cNvSpPr/>
          <p:nvPr/>
        </p:nvSpPr>
        <p:spPr>
          <a:xfrm>
            <a:off x="263561" y="4725144"/>
            <a:ext cx="8568951"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defRPr/>
            </a:pPr>
            <a:r>
              <a:rPr lang="hu-HU" sz="2000" b="1" dirty="0" err="1" smtClean="0">
                <a:solidFill>
                  <a:schemeClr val="tx1"/>
                </a:solidFill>
                <a:latin typeface="Courier New" panose="02070309020205020404" pitchFamily="49" charset="0"/>
                <a:cs typeface="Courier New" panose="02070309020205020404" pitchFamily="49" charset="0"/>
              </a:rPr>
              <a:t>float</a:t>
            </a:r>
            <a:r>
              <a:rPr lang="hu-HU" sz="2000" b="1" dirty="0" smtClean="0">
                <a:solidFill>
                  <a:schemeClr val="tx1"/>
                </a:solidFill>
                <a:latin typeface="Courier New" panose="02070309020205020404" pitchFamily="49" charset="0"/>
                <a:cs typeface="Courier New" panose="02070309020205020404" pitchFamily="49" charset="0"/>
              </a:rPr>
              <a:t> </a:t>
            </a:r>
            <a:r>
              <a:rPr lang="en-US" sz="2000" b="1" dirty="0" err="1" smtClean="0">
                <a:solidFill>
                  <a:schemeClr val="tx1"/>
                </a:solidFill>
                <a:latin typeface="Courier New" panose="02070309020205020404" pitchFamily="49" charset="0"/>
                <a:cs typeface="Courier New" panose="02070309020205020404" pitchFamily="49" charset="0"/>
              </a:rPr>
              <a:t>SampleMirror</a:t>
            </a:r>
            <a:r>
              <a:rPr lang="en-US" sz="2000" b="1" dirty="0" smtClean="0">
                <a:solidFill>
                  <a:schemeClr val="tx1"/>
                </a:solidFill>
                <a:latin typeface="Courier New" panose="02070309020205020404" pitchFamily="49" charset="0"/>
                <a:cs typeface="Courier New" panose="02070309020205020404" pitchFamily="49" charset="0"/>
              </a:rPr>
              <a:t>(vec3 N</a:t>
            </a:r>
            <a:r>
              <a:rPr lang="en-US" sz="2000" b="1" dirty="0">
                <a:solidFill>
                  <a:schemeClr val="tx1"/>
                </a:solidFill>
                <a:latin typeface="Courier New" panose="02070309020205020404" pitchFamily="49" charset="0"/>
                <a:cs typeface="Courier New" panose="02070309020205020404" pitchFamily="49" charset="0"/>
              </a:rPr>
              <a:t>, </a:t>
            </a:r>
            <a:r>
              <a:rPr lang="en-US" sz="2000" b="1" dirty="0" smtClean="0">
                <a:solidFill>
                  <a:schemeClr val="tx1"/>
                </a:solidFill>
                <a:latin typeface="Courier New" panose="02070309020205020404" pitchFamily="49" charset="0"/>
                <a:cs typeface="Courier New" panose="02070309020205020404" pitchFamily="49" charset="0"/>
              </a:rPr>
              <a:t>vec3 </a:t>
            </a:r>
            <a:r>
              <a:rPr lang="en-US" sz="2000" b="1" dirty="0" err="1" smtClean="0">
                <a:solidFill>
                  <a:schemeClr val="tx1"/>
                </a:solidFill>
                <a:latin typeface="Courier New" panose="02070309020205020404" pitchFamily="49" charset="0"/>
                <a:cs typeface="Courier New" panose="02070309020205020404" pitchFamily="49" charset="0"/>
              </a:rPr>
              <a:t>inDir</a:t>
            </a:r>
            <a:r>
              <a:rPr lang="en-US" sz="2000" b="1" dirty="0" smtClean="0">
                <a:solidFill>
                  <a:schemeClr val="tx1"/>
                </a:solidFill>
                <a:latin typeface="Courier New" panose="02070309020205020404" pitchFamily="49" charset="0"/>
                <a:cs typeface="Courier New" panose="02070309020205020404" pitchFamily="49" charset="0"/>
              </a:rPr>
              <a:t>, vec3&amp; </a:t>
            </a:r>
            <a:r>
              <a:rPr lang="en-US" sz="2000" b="1" dirty="0" err="1" smtClean="0">
                <a:solidFill>
                  <a:schemeClr val="tx1"/>
                </a:solidFill>
                <a:latin typeface="Courier New" panose="02070309020205020404" pitchFamily="49" charset="0"/>
                <a:cs typeface="Courier New" panose="02070309020205020404" pitchFamily="49" charset="0"/>
              </a:rPr>
              <a:t>outDir</a:t>
            </a:r>
            <a:r>
              <a:rPr lang="en-US" sz="2000" b="1" dirty="0" smtClean="0">
                <a:solidFill>
                  <a:schemeClr val="tx1"/>
                </a:solidFill>
                <a:latin typeface="Courier New" panose="02070309020205020404" pitchFamily="49" charset="0"/>
                <a:cs typeface="Courier New" panose="02070309020205020404" pitchFamily="49" charset="0"/>
              </a:rPr>
              <a:t>)</a:t>
            </a:r>
            <a:r>
              <a:rPr lang="hu-HU"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tx1"/>
                </a:solidFill>
                <a:latin typeface="Courier New" panose="02070309020205020404" pitchFamily="49" charset="0"/>
                <a:cs typeface="Courier New" panose="02070309020205020404" pitchFamily="49" charset="0"/>
              </a:rPr>
              <a:t>{</a:t>
            </a:r>
          </a:p>
          <a:p>
            <a:pPr>
              <a:defRPr/>
            </a:pPr>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err="1" smtClean="0">
                <a:solidFill>
                  <a:schemeClr val="tx1"/>
                </a:solidFill>
                <a:latin typeface="Courier New" pitchFamily="49" charset="0"/>
                <a:cs typeface="Courier New" pitchFamily="49" charset="0"/>
              </a:rPr>
              <a:t>outDir</a:t>
            </a:r>
            <a:r>
              <a:rPr lang="en-US" sz="2000" b="1" dirty="0" smtClean="0">
                <a:solidFill>
                  <a:schemeClr val="tx1"/>
                </a:solidFill>
                <a:latin typeface="Courier New" pitchFamily="49" charset="0"/>
                <a:cs typeface="Courier New" pitchFamily="49" charset="0"/>
              </a:rPr>
              <a:t> = </a:t>
            </a:r>
            <a:r>
              <a:rPr lang="en-US" sz="2000" b="1" dirty="0" err="1" smtClean="0">
                <a:solidFill>
                  <a:schemeClr val="tx1"/>
                </a:solidFill>
                <a:latin typeface="Courier New" pitchFamily="49" charset="0"/>
                <a:cs typeface="Courier New" pitchFamily="49" charset="0"/>
              </a:rPr>
              <a:t>inDir</a:t>
            </a:r>
            <a:r>
              <a:rPr lang="en-US" sz="2000" b="1" dirty="0" smtClean="0">
                <a:solidFill>
                  <a:schemeClr val="tx1"/>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 </a:t>
            </a:r>
            <a:r>
              <a:rPr lang="en-US" sz="2000" b="1" dirty="0" smtClean="0">
                <a:solidFill>
                  <a:schemeClr val="tx1"/>
                </a:solidFill>
                <a:latin typeface="Courier New" pitchFamily="49" charset="0"/>
                <a:cs typeface="Courier New" pitchFamily="49" charset="0"/>
              </a:rPr>
              <a:t>N </a:t>
            </a:r>
            <a:r>
              <a:rPr lang="en-US" sz="2000" b="1" dirty="0">
                <a:solidFill>
                  <a:schemeClr val="tx1"/>
                </a:solidFill>
                <a:latin typeface="Courier New" pitchFamily="49" charset="0"/>
                <a:cs typeface="Courier New" pitchFamily="49" charset="0"/>
              </a:rPr>
              <a:t>*</a:t>
            </a:r>
            <a:r>
              <a:rPr lang="hu-HU" sz="2000" b="1" dirty="0">
                <a:solidFill>
                  <a:schemeClr val="tx1"/>
                </a:solidFill>
                <a:latin typeface="Courier New" pitchFamily="49" charset="0"/>
                <a:cs typeface="Courier New" pitchFamily="49" charset="0"/>
              </a:rPr>
              <a:t> </a:t>
            </a:r>
            <a:r>
              <a:rPr lang="hu-HU" sz="2000" b="1" dirty="0" err="1" smtClean="0">
                <a:solidFill>
                  <a:schemeClr val="tx1"/>
                </a:solidFill>
                <a:latin typeface="Courier New" pitchFamily="49" charset="0"/>
                <a:cs typeface="Courier New" pitchFamily="49" charset="0"/>
              </a:rPr>
              <a:t>dot</a:t>
            </a:r>
            <a:r>
              <a:rPr lang="hu-HU" sz="2000" b="1" dirty="0" smtClean="0">
                <a:solidFill>
                  <a:schemeClr val="tx1"/>
                </a:solidFill>
                <a:latin typeface="Courier New" pitchFamily="49" charset="0"/>
                <a:cs typeface="Courier New" pitchFamily="49" charset="0"/>
              </a:rPr>
              <a:t>(</a:t>
            </a:r>
            <a:r>
              <a:rPr lang="en-US" sz="2000" b="1" dirty="0" smtClean="0">
                <a:solidFill>
                  <a:schemeClr val="tx1"/>
                </a:solidFill>
                <a:latin typeface="Courier New" pitchFamily="49" charset="0"/>
                <a:cs typeface="Courier New" pitchFamily="49" charset="0"/>
              </a:rPr>
              <a:t>N</a:t>
            </a:r>
            <a:r>
              <a:rPr lang="hu-HU" sz="2000" b="1" dirty="0" smtClean="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2</a:t>
            </a:r>
            <a:r>
              <a:rPr lang="hu-HU" sz="2000" b="1" dirty="0">
                <a:solidFill>
                  <a:schemeClr val="tx1"/>
                </a:solidFill>
                <a:latin typeface="Courier New" pitchFamily="49" charset="0"/>
                <a:cs typeface="Courier New" pitchFamily="49" charset="0"/>
              </a:rPr>
              <a:t>.0f</a:t>
            </a:r>
            <a:r>
              <a:rPr lang="en-US" sz="2000" b="1" dirty="0" smtClean="0">
                <a:solidFill>
                  <a:schemeClr val="tx1"/>
                </a:solidFill>
                <a:latin typeface="Courier New" pitchFamily="49" charset="0"/>
                <a:cs typeface="Courier New" pitchFamily="49" charset="0"/>
              </a:rPr>
              <a:t>;</a:t>
            </a:r>
            <a:endParaRPr lang="en-US" sz="2000" b="1" dirty="0">
              <a:solidFill>
                <a:schemeClr val="tx1"/>
              </a:solidFill>
              <a:latin typeface="Courier New" pitchFamily="49" charset="0"/>
              <a:cs typeface="Courier New" pitchFamily="49" charset="0"/>
            </a:endParaRPr>
          </a:p>
          <a:p>
            <a:pPr algn="l">
              <a:defRPr/>
            </a:pPr>
            <a:r>
              <a:rPr lang="en-US" sz="2000" b="1" dirty="0" smtClean="0">
                <a:solidFill>
                  <a:schemeClr val="tx1"/>
                </a:solidFill>
                <a:latin typeface="Courier New" pitchFamily="49" charset="0"/>
                <a:cs typeface="Courier New" pitchFamily="49" charset="0"/>
              </a:rPr>
              <a:t>   return 1; // pdf</a:t>
            </a:r>
          </a:p>
          <a:p>
            <a:pPr algn="l">
              <a:defRPr/>
            </a:pPr>
            <a:r>
              <a:rPr lang="en-US" sz="2000" b="1" dirty="0">
                <a:solidFill>
                  <a:schemeClr val="tx1"/>
                </a:solidFill>
                <a:latin typeface="Courier New" pitchFamily="49" charset="0"/>
                <a:cs typeface="Courier New" pitchFamily="49" charset="0"/>
              </a:rPr>
              <a:t>}</a:t>
            </a:r>
          </a:p>
        </p:txBody>
      </p:sp>
      <mc:AlternateContent xmlns:mc="http://schemas.openxmlformats.org/markup-compatibility/2006" xmlns:a14="http://schemas.microsoft.com/office/drawing/2010/main">
        <mc:Choice Requires="a14">
          <p:sp>
            <p:nvSpPr>
              <p:cNvPr id="24" name="Téglalap 23"/>
              <p:cNvSpPr/>
              <p:nvPr/>
            </p:nvSpPr>
            <p:spPr>
              <a:xfrm>
                <a:off x="992738" y="3185488"/>
                <a:ext cx="59445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latin typeface="Cambria Math"/>
                          <a:ea typeface="Cambria Math"/>
                        </a:rPr>
                        <m:t>𝜔</m:t>
                      </m:r>
                    </m:oMath>
                  </m:oMathPara>
                </a14:m>
                <a:endParaRPr lang="en-US" sz="3200" dirty="0"/>
              </a:p>
            </p:txBody>
          </p:sp>
        </mc:Choice>
        <mc:Fallback xmlns="">
          <p:sp>
            <p:nvSpPr>
              <p:cNvPr id="24" name="Téglalap 23"/>
              <p:cNvSpPr>
                <a:spLocks noRot="1" noChangeAspect="1" noMove="1" noResize="1" noEditPoints="1" noAdjustHandles="1" noChangeArrowheads="1" noChangeShapeType="1" noTextEdit="1"/>
              </p:cNvSpPr>
              <p:nvPr/>
            </p:nvSpPr>
            <p:spPr>
              <a:xfrm>
                <a:off x="992738" y="3185488"/>
                <a:ext cx="594458"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3628293" y="2997857"/>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a:ea typeface="Cambria Math"/>
                            </a:rPr>
                          </m:ctrlPr>
                        </m:accPr>
                        <m:e>
                          <m:r>
                            <a:rPr lang="hu-HU" sz="3200" i="1">
                              <a:latin typeface="Cambria Math"/>
                              <a:ea typeface="Cambria Math"/>
                            </a:rPr>
                            <m:t>𝜔</m:t>
                          </m:r>
                        </m:e>
                      </m:acc>
                    </m:oMath>
                  </m:oMathPara>
                </a14:m>
                <a:endParaRPr lang="en-US" sz="3200" dirty="0"/>
              </a:p>
            </p:txBody>
          </p:sp>
        </mc:Choice>
        <mc:Fallback xmlns="">
          <p:sp>
            <p:nvSpPr>
              <p:cNvPr id="27" name="Téglalap 26"/>
              <p:cNvSpPr>
                <a:spLocks noRot="1" noChangeAspect="1" noMove="1" noResize="1" noEditPoints="1" noAdjustHandles="1" noChangeArrowheads="1" noChangeShapeType="1" noTextEdit="1"/>
              </p:cNvSpPr>
              <p:nvPr/>
            </p:nvSpPr>
            <p:spPr>
              <a:xfrm>
                <a:off x="3628293" y="2997857"/>
                <a:ext cx="594457" cy="58477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454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zabadkézi sokszög 18"/>
          <p:cNvSpPr/>
          <p:nvPr/>
        </p:nvSpPr>
        <p:spPr>
          <a:xfrm>
            <a:off x="143508" y="3107043"/>
            <a:ext cx="3494149" cy="1393706"/>
          </a:xfrm>
          <a:custGeom>
            <a:avLst/>
            <a:gdLst>
              <a:gd name="connsiteX0" fmla="*/ 3301340 w 3301340"/>
              <a:gd name="connsiteY0" fmla="*/ 59376 h 1496291"/>
              <a:gd name="connsiteX1" fmla="*/ 2481943 w 3301340"/>
              <a:gd name="connsiteY1" fmla="*/ 1496291 h 1496291"/>
              <a:gd name="connsiteX2" fmla="*/ 0 w 3301340"/>
              <a:gd name="connsiteY2" fmla="*/ 1436914 h 1496291"/>
              <a:gd name="connsiteX3" fmla="*/ 926276 w 3301340"/>
              <a:gd name="connsiteY3" fmla="*/ 0 h 1496291"/>
              <a:gd name="connsiteX4" fmla="*/ 3301340 w 3301340"/>
              <a:gd name="connsiteY4" fmla="*/ 59376 h 1496291"/>
              <a:gd name="connsiteX0" fmla="*/ 3241964 w 3241964"/>
              <a:gd name="connsiteY0" fmla="*/ 59376 h 1508166"/>
              <a:gd name="connsiteX1" fmla="*/ 2422567 w 3241964"/>
              <a:gd name="connsiteY1" fmla="*/ 1496291 h 1508166"/>
              <a:gd name="connsiteX2" fmla="*/ 0 w 3241964"/>
              <a:gd name="connsiteY2" fmla="*/ 1508166 h 1508166"/>
              <a:gd name="connsiteX3" fmla="*/ 866900 w 3241964"/>
              <a:gd name="connsiteY3" fmla="*/ 0 h 1508166"/>
              <a:gd name="connsiteX4" fmla="*/ 3241964 w 3241964"/>
              <a:gd name="connsiteY4" fmla="*/ 59376 h 1508166"/>
              <a:gd name="connsiteX0" fmla="*/ 3241964 w 3241964"/>
              <a:gd name="connsiteY0" fmla="*/ 0 h 1448790"/>
              <a:gd name="connsiteX1" fmla="*/ 2422567 w 3241964"/>
              <a:gd name="connsiteY1" fmla="*/ 1436915 h 1448790"/>
              <a:gd name="connsiteX2" fmla="*/ 0 w 3241964"/>
              <a:gd name="connsiteY2" fmla="*/ 1448790 h 1448790"/>
              <a:gd name="connsiteX3" fmla="*/ 855025 w 3241964"/>
              <a:gd name="connsiteY3" fmla="*/ 0 h 1448790"/>
              <a:gd name="connsiteX4" fmla="*/ 3241964 w 3241964"/>
              <a:gd name="connsiteY4" fmla="*/ 0 h 14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1448790">
                <a:moveTo>
                  <a:pt x="3241964" y="0"/>
                </a:moveTo>
                <a:lnTo>
                  <a:pt x="2422567" y="1436915"/>
                </a:lnTo>
                <a:lnTo>
                  <a:pt x="0" y="1448790"/>
                </a:lnTo>
                <a:lnTo>
                  <a:pt x="855025" y="0"/>
                </a:lnTo>
                <a:lnTo>
                  <a:pt x="3241964"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normAutofit/>
          </a:bodyPr>
          <a:lstStyle/>
          <a:p>
            <a:r>
              <a:rPr lang="hu-HU" dirty="0" smtClean="0">
                <a:solidFill>
                  <a:srgbClr val="FF0000"/>
                </a:solidFill>
              </a:rPr>
              <a:t>Diffúz</a:t>
            </a:r>
            <a:r>
              <a:rPr lang="en-US" dirty="0" smtClean="0">
                <a:solidFill>
                  <a:srgbClr val="FF0000"/>
                </a:solidFill>
              </a:rPr>
              <a:t>: </a:t>
            </a:r>
            <a:r>
              <a:rPr lang="hu-HU" dirty="0" smtClean="0">
                <a:solidFill>
                  <a:srgbClr val="FF0000"/>
                </a:solidFill>
              </a:rPr>
              <a:t>Irány cos eloszlással</a:t>
            </a:r>
            <a:endParaRPr lang="en-US" dirty="0">
              <a:solidFill>
                <a:srgbClr val="FF0000"/>
              </a:solidFill>
            </a:endParaRPr>
          </a:p>
        </p:txBody>
      </p:sp>
      <p:sp>
        <p:nvSpPr>
          <p:cNvPr id="3" name="Oval 5"/>
          <p:cNvSpPr>
            <a:spLocks noChangeArrowheads="1"/>
          </p:cNvSpPr>
          <p:nvPr/>
        </p:nvSpPr>
        <p:spPr bwMode="auto">
          <a:xfrm>
            <a:off x="944441" y="3222023"/>
            <a:ext cx="1959115" cy="10308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Freeform 7"/>
          <p:cNvSpPr>
            <a:spLocks/>
          </p:cNvSpPr>
          <p:nvPr/>
        </p:nvSpPr>
        <p:spPr bwMode="auto">
          <a:xfrm>
            <a:off x="928317" y="2614254"/>
            <a:ext cx="1985989" cy="1109113"/>
          </a:xfrm>
          <a:custGeom>
            <a:avLst/>
            <a:gdLst>
              <a:gd name="T0" fmla="*/ 0 w 1216"/>
              <a:gd name="T1" fmla="*/ 928 h 850"/>
              <a:gd name="T2" fmla="*/ 349 w 1216"/>
              <a:gd name="T3" fmla="*/ 405 h 850"/>
              <a:gd name="T4" fmla="*/ 1208 w 1216"/>
              <a:gd name="T5" fmla="*/ 63 h 850"/>
              <a:gd name="T6" fmla="*/ 2196 w 1216"/>
              <a:gd name="T7" fmla="*/ 75 h 850"/>
              <a:gd name="T8" fmla="*/ 3057 w 1216"/>
              <a:gd name="T9" fmla="*/ 522 h 850"/>
              <a:gd name="T10" fmla="*/ 3215 w 1216"/>
              <a:gd name="T11" fmla="*/ 928 h 850"/>
              <a:gd name="T12" fmla="*/ 0 60000 65536"/>
              <a:gd name="T13" fmla="*/ 0 60000 65536"/>
              <a:gd name="T14" fmla="*/ 0 60000 65536"/>
              <a:gd name="T15" fmla="*/ 0 60000 65536"/>
              <a:gd name="T16" fmla="*/ 0 60000 65536"/>
              <a:gd name="T17" fmla="*/ 0 60000 65536"/>
              <a:gd name="T18" fmla="*/ 0 w 1216"/>
              <a:gd name="T19" fmla="*/ 0 h 850"/>
              <a:gd name="T20" fmla="*/ 1216 w 1216"/>
              <a:gd name="T21" fmla="*/ 850 h 850"/>
            </a:gdLst>
            <a:ahLst/>
            <a:cxnLst>
              <a:cxn ang="T12">
                <a:pos x="T0" y="T1"/>
              </a:cxn>
              <a:cxn ang="T13">
                <a:pos x="T2" y="T3"/>
              </a:cxn>
              <a:cxn ang="T14">
                <a:pos x="T4" y="T5"/>
              </a:cxn>
              <a:cxn ang="T15">
                <a:pos x="T6" y="T7"/>
              </a:cxn>
              <a:cxn ang="T16">
                <a:pos x="T8" y="T9"/>
              </a:cxn>
              <a:cxn ang="T17">
                <a:pos x="T10" y="T11"/>
              </a:cxn>
            </a:cxnLst>
            <a:rect l="T18" t="T19" r="T20" b="T21"/>
            <a:pathLst>
              <a:path w="1216" h="850">
                <a:moveTo>
                  <a:pt x="0" y="850"/>
                </a:moveTo>
                <a:cubicBezTo>
                  <a:pt x="22" y="770"/>
                  <a:pt x="56" y="502"/>
                  <a:pt x="132" y="370"/>
                </a:cubicBezTo>
                <a:cubicBezTo>
                  <a:pt x="208" y="238"/>
                  <a:pt x="340" y="108"/>
                  <a:pt x="456" y="58"/>
                </a:cubicBezTo>
                <a:cubicBezTo>
                  <a:pt x="572" y="8"/>
                  <a:pt x="712" y="0"/>
                  <a:pt x="828" y="70"/>
                </a:cubicBezTo>
                <a:cubicBezTo>
                  <a:pt x="944" y="140"/>
                  <a:pt x="1088" y="348"/>
                  <a:pt x="1152" y="478"/>
                </a:cubicBezTo>
                <a:cubicBezTo>
                  <a:pt x="1216" y="608"/>
                  <a:pt x="1200" y="773"/>
                  <a:pt x="1212" y="85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10"/>
          <p:cNvSpPr>
            <a:spLocks noChangeArrowheads="1"/>
          </p:cNvSpPr>
          <p:nvPr/>
        </p:nvSpPr>
        <p:spPr bwMode="auto">
          <a:xfrm>
            <a:off x="2160231" y="3501008"/>
            <a:ext cx="359542" cy="221261"/>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 name="Line 5"/>
          <p:cNvSpPr>
            <a:spLocks noChangeShapeType="1"/>
          </p:cNvSpPr>
          <p:nvPr/>
        </p:nvSpPr>
        <p:spPr bwMode="auto">
          <a:xfrm flipH="1" flipV="1">
            <a:off x="392549" y="2845969"/>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flipV="1">
            <a:off x="1921311" y="1969669"/>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18"/>
          <p:cNvSpPr>
            <a:spLocks noChangeArrowheads="1"/>
          </p:cNvSpPr>
          <p:nvPr/>
        </p:nvSpPr>
        <p:spPr bwMode="auto">
          <a:xfrm>
            <a:off x="1921311" y="1714082"/>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endParaRPr lang="hu-HU" altLang="en-US">
              <a:latin typeface="Times New Roman" pitchFamily="18" charset="0"/>
            </a:endParaRPr>
          </a:p>
        </p:txBody>
      </p:sp>
      <mc:AlternateContent xmlns:mc="http://schemas.openxmlformats.org/markup-compatibility/2006" xmlns:a14="http://schemas.microsoft.com/office/drawing/2010/main">
        <mc:Choice Requires="a14">
          <p:sp>
            <p:nvSpPr>
              <p:cNvPr id="16" name="Téglalap 15"/>
              <p:cNvSpPr/>
              <p:nvPr/>
            </p:nvSpPr>
            <p:spPr>
              <a:xfrm>
                <a:off x="2399149" y="1969669"/>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a:ea typeface="Cambria Math"/>
                            </a:rPr>
                          </m:ctrlPr>
                        </m:accPr>
                        <m:e>
                          <m:r>
                            <a:rPr lang="hu-HU" sz="3200" i="1">
                              <a:latin typeface="Cambria Math"/>
                              <a:ea typeface="Cambria Math"/>
                            </a:rPr>
                            <m:t>𝜔</m:t>
                          </m:r>
                        </m:e>
                      </m:acc>
                    </m:oMath>
                  </m:oMathPara>
                </a14:m>
                <a:endParaRPr lang="en-US" sz="3200" dirty="0"/>
              </a:p>
            </p:txBody>
          </p:sp>
        </mc:Choice>
        <mc:Fallback xmlns="">
          <p:sp>
            <p:nvSpPr>
              <p:cNvPr id="16" name="Téglalap 15"/>
              <p:cNvSpPr>
                <a:spLocks noRot="1" noChangeAspect="1" noMove="1" noResize="1" noEditPoints="1" noAdjustHandles="1" noChangeArrowheads="1" noChangeShapeType="1" noTextEdit="1"/>
              </p:cNvSpPr>
              <p:nvPr/>
            </p:nvSpPr>
            <p:spPr>
              <a:xfrm>
                <a:off x="2399149" y="1969669"/>
                <a:ext cx="594457" cy="584775"/>
              </a:xfrm>
              <a:prstGeom prst="rect">
                <a:avLst/>
              </a:prstGeom>
              <a:blipFill rotWithShape="1">
                <a:blip r:embed="rId3"/>
                <a:stretch>
                  <a:fillRect/>
                </a:stretch>
              </a:blipFill>
            </p:spPr>
            <p:txBody>
              <a:bodyPr/>
              <a:lstStyle/>
              <a:p>
                <a:r>
                  <a:rPr lang="en-US">
                    <a:noFill/>
                  </a:rPr>
                  <a:t> </a:t>
                </a:r>
              </a:p>
            </p:txBody>
          </p:sp>
        </mc:Fallback>
      </mc:AlternateContent>
      <p:sp>
        <p:nvSpPr>
          <p:cNvPr id="15" name="Line 6"/>
          <p:cNvSpPr>
            <a:spLocks noChangeShapeType="1"/>
          </p:cNvSpPr>
          <p:nvPr/>
        </p:nvSpPr>
        <p:spPr bwMode="auto">
          <a:xfrm flipH="1">
            <a:off x="1939841" y="2465884"/>
            <a:ext cx="697612" cy="1257483"/>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11"/>
          <p:cNvSpPr>
            <a:spLocks noChangeArrowheads="1"/>
          </p:cNvSpPr>
          <p:nvPr/>
        </p:nvSpPr>
        <p:spPr bwMode="auto">
          <a:xfrm rot="8059319">
            <a:off x="2230890" y="2822640"/>
            <a:ext cx="195660" cy="357252"/>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Téglalap 16"/>
          <p:cNvSpPr/>
          <p:nvPr/>
        </p:nvSpPr>
        <p:spPr>
          <a:xfrm>
            <a:off x="1871700" y="2636912"/>
            <a:ext cx="397866" cy="584775"/>
          </a:xfrm>
          <a:prstGeom prst="rect">
            <a:avLst/>
          </a:prstGeom>
        </p:spPr>
        <p:txBody>
          <a:bodyPr wrap="none">
            <a:spAutoFit/>
          </a:bodyPr>
          <a:lstStyle/>
          <a:p>
            <a:r>
              <a:rPr lang="hu-HU" altLang="en-US" sz="3200" dirty="0">
                <a:sym typeface="Symbol" pitchFamily="18" charset="2"/>
              </a:rPr>
              <a:t></a:t>
            </a:r>
          </a:p>
        </p:txBody>
      </p:sp>
      <mc:AlternateContent xmlns:mc="http://schemas.openxmlformats.org/markup-compatibility/2006" xmlns:a14="http://schemas.microsoft.com/office/drawing/2010/main">
        <mc:Choice Requires="a14">
          <p:sp>
            <p:nvSpPr>
              <p:cNvPr id="18" name="Téglalap 17"/>
              <p:cNvSpPr/>
              <p:nvPr/>
            </p:nvSpPr>
            <p:spPr>
              <a:xfrm>
                <a:off x="3743908" y="1947582"/>
                <a:ext cx="3609963" cy="461665"/>
              </a:xfrm>
              <a:prstGeom prst="rect">
                <a:avLst/>
              </a:prstGeom>
            </p:spPr>
            <p:txBody>
              <a:bodyPr wrap="none">
                <a:spAutoFit/>
              </a:bodyPr>
              <a:lstStyle/>
              <a:p>
                <a:pPr algn="l"/>
                <a14:m>
                  <m:oMath xmlns:m="http://schemas.openxmlformats.org/officeDocument/2006/math">
                    <m:r>
                      <a:rPr lang="hu-HU" b="0" i="1" smtClean="0">
                        <a:latin typeface="Cambria Math"/>
                        <a:ea typeface="Cambria Math"/>
                      </a:rPr>
                      <m:t>𝑝</m:t>
                    </m:r>
                    <m:r>
                      <a:rPr lang="hu-HU" b="0" i="1" smtClean="0">
                        <a:latin typeface="Cambria Math"/>
                        <a:ea typeface="Cambria Math"/>
                      </a:rPr>
                      <m:t>(</m:t>
                    </m:r>
                    <m:acc>
                      <m:accPr>
                        <m:chr m:val="̂"/>
                        <m:ctrlPr>
                          <a:rPr lang="hu-HU" b="0" i="1" smtClean="0">
                            <a:latin typeface="Cambria Math"/>
                            <a:ea typeface="Cambria Math"/>
                          </a:rPr>
                        </m:ctrlPr>
                      </m:accPr>
                      <m:e>
                        <m:r>
                          <a:rPr lang="hu-HU" i="1">
                            <a:latin typeface="Cambria Math"/>
                            <a:ea typeface="Cambria Math"/>
                          </a:rPr>
                          <m:t>𝜔</m:t>
                        </m:r>
                      </m:e>
                    </m:acc>
                    <m:r>
                      <a:rPr lang="hu-HU" b="0" i="1" smtClean="0">
                        <a:latin typeface="Cambria Math"/>
                        <a:ea typeface="Cambria Math"/>
                      </a:rPr>
                      <m:t>)</m:t>
                    </m:r>
                  </m:oMath>
                </a14:m>
                <a:r>
                  <a:rPr lang="hu-HU" dirty="0">
                    <a:ea typeface="Cambria Math"/>
                  </a:rPr>
                  <a:t> </a:t>
                </a:r>
                <a:r>
                  <a:rPr lang="hu-HU" dirty="0" smtClean="0">
                    <a:ea typeface="Cambria Math"/>
                  </a:rPr>
                  <a:t>d</a:t>
                </a:r>
                <a14:m>
                  <m:oMath xmlns:m="http://schemas.openxmlformats.org/officeDocument/2006/math">
                    <m:r>
                      <a:rPr lang="hu-HU" i="1">
                        <a:latin typeface="Cambria Math"/>
                        <a:ea typeface="Cambria Math"/>
                      </a:rPr>
                      <m:t>𝜔</m:t>
                    </m:r>
                    <m:r>
                      <a:rPr lang="en-US" b="0" i="1" smtClean="0">
                        <a:latin typeface="Cambria Math"/>
                        <a:ea typeface="Cambria Math"/>
                      </a:rPr>
                      <m:t>=</m:t>
                    </m:r>
                    <m:r>
                      <m:rPr>
                        <m:sty m:val="p"/>
                      </m:rPr>
                      <a:rPr lang="en-US" b="0" i="0" smtClean="0">
                        <a:latin typeface="Cambria Math"/>
                        <a:ea typeface="Cambria Math"/>
                      </a:rPr>
                      <m:t>Prob</m:t>
                    </m:r>
                    <m:r>
                      <a:rPr lang="en-US" b="0" i="1" smtClean="0">
                        <a:latin typeface="Cambria Math"/>
                        <a:ea typeface="Cambria Math"/>
                      </a:rPr>
                      <m:t>{</m:t>
                    </m:r>
                    <m:acc>
                      <m:accPr>
                        <m:chr m:val="̂"/>
                        <m:ctrlPr>
                          <a:rPr lang="hu-HU" i="1" smtClean="0">
                            <a:latin typeface="Cambria Math"/>
                            <a:ea typeface="Cambria Math"/>
                          </a:rPr>
                        </m:ctrlPr>
                      </m:accPr>
                      <m:e>
                        <m:r>
                          <a:rPr lang="hu-HU" i="1">
                            <a:latin typeface="Cambria Math"/>
                            <a:ea typeface="Cambria Math"/>
                          </a:rPr>
                          <m:t>𝜔</m:t>
                        </m:r>
                      </m:e>
                    </m:acc>
                    <m:r>
                      <a:rPr lang="en-US" b="0" i="1" smtClean="0">
                        <a:latin typeface="Cambria Math"/>
                        <a:ea typeface="Cambria Math"/>
                      </a:rPr>
                      <m:t> </m:t>
                    </m:r>
                    <m:r>
                      <m:rPr>
                        <m:sty m:val="p"/>
                      </m:rPr>
                      <a:rPr lang="en-US" b="0" i="0" smtClean="0">
                        <a:latin typeface="Cambria Math"/>
                        <a:ea typeface="Cambria Math"/>
                      </a:rPr>
                      <m:t>in</m:t>
                    </m:r>
                    <m:r>
                      <m:rPr>
                        <m:nor/>
                      </m:rPr>
                      <a:rPr lang="en-US" b="0" i="0" smtClean="0">
                        <a:latin typeface="Cambria Math"/>
                        <a:ea typeface="Cambria Math"/>
                      </a:rPr>
                      <m:t> </m:t>
                    </m:r>
                    <m:r>
                      <m:rPr>
                        <m:nor/>
                      </m:rPr>
                      <a:rPr lang="hu-HU" dirty="0">
                        <a:ea typeface="Cambria Math"/>
                      </a:rPr>
                      <m:t>d</m:t>
                    </m:r>
                    <m:r>
                      <a:rPr lang="hu-HU" i="1">
                        <a:latin typeface="Cambria Math"/>
                        <a:ea typeface="Cambria Math"/>
                      </a:rPr>
                      <m:t>𝜔</m:t>
                    </m:r>
                  </m:oMath>
                </a14:m>
                <a:r>
                  <a:rPr lang="en-US" dirty="0" smtClean="0"/>
                  <a:t>}</a:t>
                </a:r>
              </a:p>
            </p:txBody>
          </p:sp>
        </mc:Choice>
        <mc:Fallback xmlns="">
          <p:sp>
            <p:nvSpPr>
              <p:cNvPr id="18" name="Téglalap 17"/>
              <p:cNvSpPr>
                <a:spLocks noRot="1" noChangeAspect="1" noMove="1" noResize="1" noEditPoints="1" noAdjustHandles="1" noChangeArrowheads="1" noChangeShapeType="1" noTextEdit="1"/>
              </p:cNvSpPr>
              <p:nvPr/>
            </p:nvSpPr>
            <p:spPr>
              <a:xfrm>
                <a:off x="3743908" y="1947582"/>
                <a:ext cx="3609963" cy="461665"/>
              </a:xfrm>
              <a:prstGeom prst="rect">
                <a:avLst/>
              </a:prstGeom>
              <a:blipFill rotWithShape="1">
                <a:blip r:embed="rId4"/>
                <a:stretch>
                  <a:fillRect l="-338" t="-10526" r="-1689" b="-28947"/>
                </a:stretch>
              </a:blipFill>
            </p:spPr>
            <p:txBody>
              <a:bodyPr/>
              <a:lstStyle/>
              <a:p>
                <a:r>
                  <a:rPr lang="en-US">
                    <a:noFill/>
                  </a:rPr>
                  <a:t> </a:t>
                </a:r>
              </a:p>
            </p:txBody>
          </p:sp>
        </mc:Fallback>
      </mc:AlternateContent>
      <p:sp>
        <p:nvSpPr>
          <p:cNvPr id="20" name="Ellipszis 19"/>
          <p:cNvSpPr/>
          <p:nvPr/>
        </p:nvSpPr>
        <p:spPr>
          <a:xfrm>
            <a:off x="2267744" y="3570397"/>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zis 20"/>
          <p:cNvSpPr/>
          <p:nvPr/>
        </p:nvSpPr>
        <p:spPr>
          <a:xfrm>
            <a:off x="2267744" y="2958329"/>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églalap 21"/>
              <p:cNvSpPr/>
              <p:nvPr/>
            </p:nvSpPr>
            <p:spPr>
              <a:xfrm>
                <a:off x="2404881" y="3408607"/>
                <a:ext cx="53572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ea typeface="Cambria Math"/>
                        </a:rPr>
                        <m:t>𝒒</m:t>
                      </m:r>
                    </m:oMath>
                  </m:oMathPara>
                </a14:m>
                <a:endParaRPr lang="en-US" sz="3200" dirty="0"/>
              </a:p>
            </p:txBody>
          </p:sp>
        </mc:Choice>
        <mc:Fallback xmlns="">
          <p:sp>
            <p:nvSpPr>
              <p:cNvPr id="22" name="Téglalap 21"/>
              <p:cNvSpPr>
                <a:spLocks noRot="1" noChangeAspect="1" noMove="1" noResize="1" noEditPoints="1" noAdjustHandles="1" noChangeArrowheads="1" noChangeShapeType="1" noTextEdit="1"/>
              </p:cNvSpPr>
              <p:nvPr/>
            </p:nvSpPr>
            <p:spPr>
              <a:xfrm>
                <a:off x="2404881" y="3408607"/>
                <a:ext cx="535723" cy="584775"/>
              </a:xfrm>
              <a:prstGeom prst="rect">
                <a:avLst/>
              </a:prstGeom>
              <a:blipFill rotWithShape="1">
                <a:blip r:embed="rId5"/>
                <a:stretch>
                  <a:fillRect/>
                </a:stretch>
              </a:blipFill>
            </p:spPr>
            <p:txBody>
              <a:bodyPr/>
              <a:lstStyle/>
              <a:p>
                <a:r>
                  <a:rPr lang="en-US">
                    <a:noFill/>
                  </a:rPr>
                  <a:t> </a:t>
                </a:r>
              </a:p>
            </p:txBody>
          </p:sp>
        </mc:Fallback>
      </mc:AlternateContent>
      <p:sp>
        <p:nvSpPr>
          <p:cNvPr id="23" name="Téglalap 22"/>
          <p:cNvSpPr/>
          <p:nvPr/>
        </p:nvSpPr>
        <p:spPr>
          <a:xfrm>
            <a:off x="6997411" y="3107043"/>
            <a:ext cx="2148345" cy="830997"/>
          </a:xfrm>
          <a:prstGeom prst="rect">
            <a:avLst/>
          </a:prstGeom>
        </p:spPr>
        <p:txBody>
          <a:bodyPr wrap="none">
            <a:spAutoFit/>
          </a:bodyPr>
          <a:lstStyle/>
          <a:p>
            <a:r>
              <a:rPr lang="hu-HU" dirty="0" smtClean="0"/>
              <a:t>Ha</a:t>
            </a:r>
            <a:r>
              <a:rPr lang="en-US" dirty="0" smtClean="0"/>
              <a:t> </a:t>
            </a:r>
            <a:r>
              <a:rPr lang="en-US" b="1" i="1" dirty="0"/>
              <a:t>q </a:t>
            </a:r>
            <a:r>
              <a:rPr lang="hu-HU" dirty="0" smtClean="0"/>
              <a:t>egyenletes</a:t>
            </a:r>
          </a:p>
          <a:p>
            <a:r>
              <a:rPr lang="hu-HU" dirty="0" smtClean="0"/>
              <a:t>eloszlású</a:t>
            </a:r>
            <a:endParaRPr lang="en-US" dirty="0"/>
          </a:p>
        </p:txBody>
      </p:sp>
      <mc:AlternateContent xmlns:mc="http://schemas.openxmlformats.org/markup-compatibility/2006" xmlns:a14="http://schemas.microsoft.com/office/drawing/2010/main">
        <mc:Choice Requires="a14">
          <p:sp>
            <p:nvSpPr>
              <p:cNvPr id="24" name="Téglalap 23"/>
              <p:cNvSpPr/>
              <p:nvPr/>
            </p:nvSpPr>
            <p:spPr>
              <a:xfrm>
                <a:off x="4698797" y="5089664"/>
                <a:ext cx="2193549" cy="79810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i="1" smtClean="0">
                          <a:latin typeface="Cambria Math"/>
                          <a:ea typeface="Cambria Math"/>
                        </a:rPr>
                        <m:t>𝑝</m:t>
                      </m:r>
                      <m:d>
                        <m:dPr>
                          <m:ctrlPr>
                            <a:rPr lang="hu-HU" i="1">
                              <a:latin typeface="Cambria Math"/>
                              <a:ea typeface="Cambria Math"/>
                            </a:rPr>
                          </m:ctrlPr>
                        </m:dPr>
                        <m:e>
                          <m:acc>
                            <m:accPr>
                              <m:chr m:val="̂"/>
                              <m:ctrlPr>
                                <a:rPr lang="hu-HU" i="1">
                                  <a:latin typeface="Cambria Math"/>
                                  <a:ea typeface="Cambria Math"/>
                                </a:rPr>
                              </m:ctrlPr>
                            </m:accPr>
                            <m:e>
                              <m:r>
                                <a:rPr lang="hu-HU" i="1">
                                  <a:latin typeface="Cambria Math"/>
                                  <a:ea typeface="Cambria Math"/>
                                </a:rPr>
                                <m:t>𝜔</m:t>
                              </m:r>
                            </m:e>
                          </m:acc>
                        </m:e>
                      </m:d>
                      <m:r>
                        <a:rPr lang="en-US" b="0" i="1" smtClean="0">
                          <a:latin typeface="Cambria Math"/>
                          <a:ea typeface="Cambria Math"/>
                        </a:rPr>
                        <m:t>=</m:t>
                      </m:r>
                      <m:f>
                        <m:fPr>
                          <m:ctrlPr>
                            <a:rPr lang="en-US" i="1">
                              <a:latin typeface="Cambria Math"/>
                              <a:ea typeface="Cambria Math"/>
                            </a:rPr>
                          </m:ctrlPr>
                        </m:fPr>
                        <m:num>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a:rPr lang="en-US" i="1">
                              <a:latin typeface="Cambria Math"/>
                              <a:ea typeface="Cambria Math"/>
                              <a:sym typeface="Symbol"/>
                            </a:rPr>
                            <m:t></m:t>
                          </m:r>
                        </m:den>
                      </m:f>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4698797" y="5089664"/>
                <a:ext cx="2193549" cy="798104"/>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2575269" y="2520189"/>
                <a:ext cx="697050" cy="584775"/>
              </a:xfrm>
              <a:prstGeom prst="rect">
                <a:avLst/>
              </a:prstGeom>
            </p:spPr>
            <p:txBody>
              <a:bodyPr wrap="none">
                <a:spAutoFit/>
              </a:bodyPr>
              <a:lstStyle/>
              <a:p>
                <a:r>
                  <a:rPr lang="hu-HU" sz="3200" dirty="0">
                    <a:ea typeface="Cambria Math"/>
                  </a:rPr>
                  <a:t>d</a:t>
                </a:r>
                <a14:m>
                  <m:oMath xmlns:m="http://schemas.openxmlformats.org/officeDocument/2006/math">
                    <m:r>
                      <a:rPr lang="hu-HU" sz="3200" i="1">
                        <a:latin typeface="Cambria Math"/>
                        <a:ea typeface="Cambria Math"/>
                      </a:rPr>
                      <m:t>𝜔</m:t>
                    </m:r>
                  </m:oMath>
                </a14:m>
                <a:endParaRPr lang="en-US" sz="3200" dirty="0"/>
              </a:p>
            </p:txBody>
          </p:sp>
        </mc:Choice>
        <mc:Fallback xmlns="">
          <p:sp>
            <p:nvSpPr>
              <p:cNvPr id="25" name="Téglalap 24"/>
              <p:cNvSpPr>
                <a:spLocks noRot="1" noChangeAspect="1" noMove="1" noResize="1" noEditPoints="1" noAdjustHandles="1" noChangeArrowheads="1" noChangeShapeType="1" noTextEdit="1"/>
              </p:cNvSpPr>
              <p:nvPr/>
            </p:nvSpPr>
            <p:spPr>
              <a:xfrm>
                <a:off x="2575269" y="2520189"/>
                <a:ext cx="697050" cy="584775"/>
              </a:xfrm>
              <a:prstGeom prst="rect">
                <a:avLst/>
              </a:prstGeom>
              <a:blipFill rotWithShape="1">
                <a:blip r:embed="rId7"/>
                <a:stretch>
                  <a:fillRect l="-21739"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églalap 25"/>
              <p:cNvSpPr/>
              <p:nvPr/>
            </p:nvSpPr>
            <p:spPr>
              <a:xfrm>
                <a:off x="4910450" y="2539601"/>
                <a:ext cx="3297954" cy="461665"/>
              </a:xfrm>
              <a:prstGeom prst="rect">
                <a:avLst/>
              </a:prstGeom>
            </p:spPr>
            <p:txBody>
              <a:bodyPr wrap="none">
                <a:spAutoFit/>
              </a:bodyPr>
              <a:lstStyle/>
              <a:p>
                <a14:m>
                  <m:oMath xmlns:m="http://schemas.openxmlformats.org/officeDocument/2006/math">
                    <m:r>
                      <a:rPr lang="en-US" i="1">
                        <a:latin typeface="Cambria Math"/>
                        <a:ea typeface="Cambria Math"/>
                      </a:rPr>
                      <m:t>=</m:t>
                    </m:r>
                    <m:r>
                      <m:rPr>
                        <m:sty m:val="p"/>
                      </m:rPr>
                      <a:rPr lang="en-US">
                        <a:latin typeface="Cambria Math"/>
                        <a:ea typeface="Cambria Math"/>
                      </a:rPr>
                      <m:t>Prob</m:t>
                    </m:r>
                    <m:r>
                      <a:rPr lang="en-US" i="1">
                        <a:latin typeface="Cambria Math"/>
                        <a:ea typeface="Cambria Math"/>
                      </a:rPr>
                      <m:t>{</m:t>
                    </m:r>
                    <m:r>
                      <a:rPr lang="en-US" b="1" i="1">
                        <a:latin typeface="Cambria Math"/>
                        <a:ea typeface="Cambria Math"/>
                      </a:rPr>
                      <m:t>𝒒</m:t>
                    </m:r>
                    <m:r>
                      <a:rPr lang="en-US" i="1">
                        <a:latin typeface="Cambria Math"/>
                        <a:ea typeface="Cambria Math"/>
                      </a:rPr>
                      <m:t> </m:t>
                    </m:r>
                    <m:r>
                      <m:rPr>
                        <m:sty m:val="p"/>
                      </m:rPr>
                      <a:rPr lang="en-US">
                        <a:latin typeface="Cambria Math"/>
                        <a:ea typeface="Cambria Math"/>
                      </a:rPr>
                      <m:t>in</m:t>
                    </m:r>
                    <m:r>
                      <m:rPr>
                        <m:nor/>
                      </m:rPr>
                      <a:rPr lang="en-US">
                        <a:latin typeface="Cambria Math"/>
                        <a:ea typeface="Cambria Math"/>
                      </a:rPr>
                      <m:t> </m:t>
                    </m:r>
                    <m:r>
                      <m:rPr>
                        <m:nor/>
                      </m:rPr>
                      <a:rPr lang="hu-HU" dirty="0">
                        <a:ea typeface="Cambria Math"/>
                      </a:rPr>
                      <m:t>d</m:t>
                    </m:r>
                    <m:r>
                      <a:rPr lang="hu-HU" i="1">
                        <a:latin typeface="Cambria Math"/>
                        <a:ea typeface="Cambria Math"/>
                      </a:rPr>
                      <m:t>𝜔</m:t>
                    </m:r>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oMath>
                </a14:m>
                <a:r>
                  <a:rPr lang="en-US" dirty="0"/>
                  <a:t>}</a:t>
                </a:r>
              </a:p>
            </p:txBody>
          </p:sp>
        </mc:Choice>
        <mc:Fallback xmlns="">
          <p:sp>
            <p:nvSpPr>
              <p:cNvPr id="26" name="Téglalap 25"/>
              <p:cNvSpPr>
                <a:spLocks noRot="1" noChangeAspect="1" noMove="1" noResize="1" noEditPoints="1" noAdjustHandles="1" noChangeArrowheads="1" noChangeShapeType="1" noTextEdit="1"/>
              </p:cNvSpPr>
              <p:nvPr/>
            </p:nvSpPr>
            <p:spPr>
              <a:xfrm>
                <a:off x="4910450" y="2539601"/>
                <a:ext cx="3297954" cy="461665"/>
              </a:xfrm>
              <a:prstGeom prst="rect">
                <a:avLst/>
              </a:prstGeom>
              <a:blipFill rotWithShape="1">
                <a:blip r:embed="rId8"/>
                <a:stretch>
                  <a:fillRect t="-10667" r="-1109"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1797554" y="4624549"/>
                <a:ext cx="194880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hu-HU" sz="3200" dirty="0">
                          <a:ea typeface="Cambria Math"/>
                        </a:rPr>
                        <m:t>d</m:t>
                      </m:r>
                      <m:r>
                        <a:rPr lang="hu-HU" sz="3200" i="1">
                          <a:latin typeface="Cambria Math"/>
                          <a:ea typeface="Cambria Math"/>
                        </a:rPr>
                        <m:t>𝜔</m:t>
                      </m:r>
                      <m:r>
                        <m:rPr>
                          <m:sty m:val="p"/>
                        </m:rPr>
                        <a:rPr lang="en-US" sz="3200">
                          <a:latin typeface="Cambria Math"/>
                          <a:ea typeface="Cambria Math"/>
                        </a:rPr>
                        <m:t>cos</m:t>
                      </m:r>
                      <m:r>
                        <a:rPr lang="en-US" sz="3200" i="1">
                          <a:latin typeface="Cambria Math"/>
                          <a:ea typeface="Cambria Math"/>
                        </a:rPr>
                        <m:t>⁡(</m:t>
                      </m:r>
                      <m:r>
                        <a:rPr lang="en-US" sz="3200" i="1">
                          <a:latin typeface="Cambria Math"/>
                          <a:ea typeface="Cambria Math"/>
                        </a:rPr>
                        <m:t>𝜃</m:t>
                      </m:r>
                      <m:r>
                        <a:rPr lang="en-US" sz="3200" i="1">
                          <a:latin typeface="Cambria Math"/>
                          <a:ea typeface="Cambria Math"/>
                        </a:rPr>
                        <m:t>)</m:t>
                      </m:r>
                    </m:oMath>
                  </m:oMathPara>
                </a14:m>
                <a:endParaRPr lang="en-US" sz="3200" dirty="0"/>
              </a:p>
            </p:txBody>
          </p:sp>
        </mc:Choice>
        <mc:Fallback xmlns="">
          <p:sp>
            <p:nvSpPr>
              <p:cNvPr id="27" name="Téglalap 26"/>
              <p:cNvSpPr>
                <a:spLocks noRot="1" noChangeAspect="1" noMove="1" noResize="1" noEditPoints="1" noAdjustHandles="1" noChangeArrowheads="1" noChangeShapeType="1" noTextEdit="1"/>
              </p:cNvSpPr>
              <p:nvPr/>
            </p:nvSpPr>
            <p:spPr>
              <a:xfrm>
                <a:off x="1797554" y="4624549"/>
                <a:ext cx="1948803" cy="584775"/>
              </a:xfrm>
              <a:prstGeom prst="rect">
                <a:avLst/>
              </a:prstGeom>
              <a:blipFill rotWithShape="1">
                <a:blip r:embed="rId9"/>
                <a:stretch>
                  <a:fillRect/>
                </a:stretch>
              </a:blipFill>
            </p:spPr>
            <p:txBody>
              <a:bodyPr/>
              <a:lstStyle/>
              <a:p>
                <a:r>
                  <a:rPr lang="en-US">
                    <a:noFill/>
                  </a:rPr>
                  <a:t> </a:t>
                </a:r>
              </a:p>
            </p:txBody>
          </p:sp>
        </mc:Fallback>
      </mc:AlternateContent>
      <p:cxnSp>
        <p:nvCxnSpPr>
          <p:cNvPr id="29" name="Egyenes összekötő nyíllal 28"/>
          <p:cNvCxnSpPr/>
          <p:nvPr/>
        </p:nvCxnSpPr>
        <p:spPr>
          <a:xfrm flipH="1" flipV="1">
            <a:off x="2409097" y="3803897"/>
            <a:ext cx="181429" cy="82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églalap 31"/>
              <p:cNvSpPr/>
              <p:nvPr/>
            </p:nvSpPr>
            <p:spPr>
              <a:xfrm>
                <a:off x="4860032" y="3103078"/>
                <a:ext cx="2073022" cy="7958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f>
                        <m:fPr>
                          <m:ctrlPr>
                            <a:rPr lang="en-US" i="1" smtClean="0">
                              <a:latin typeface="Cambria Math"/>
                              <a:ea typeface="Cambria Math"/>
                            </a:rPr>
                          </m:ctrlPr>
                        </m:fPr>
                        <m:num>
                          <m:r>
                            <m:rPr>
                              <m:nor/>
                            </m:rPr>
                            <a:rPr lang="hu-HU" dirty="0">
                              <a:ea typeface="Cambria Math"/>
                            </a:rPr>
                            <m:t>d</m:t>
                          </m:r>
                          <m:r>
                            <a:rPr lang="hu-HU" i="1">
                              <a:latin typeface="Cambria Math"/>
                              <a:ea typeface="Cambria Math"/>
                            </a:rPr>
                            <m:t>𝜔</m:t>
                          </m:r>
                          <m:r>
                            <a:rPr lang="en-US">
                              <a:latin typeface="Cambria Math"/>
                              <a:ea typeface="Cambria Math"/>
                            </a:rPr>
                            <m:t> </m:t>
                          </m:r>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m:rPr>
                              <m:sty m:val="p"/>
                            </m:rPr>
                            <a:rPr lang="hu-HU" b="0" i="0" smtClean="0">
                              <a:latin typeface="Cambria Math"/>
                              <a:ea typeface="Cambria Math"/>
                            </a:rPr>
                            <m:t>k</m:t>
                          </m:r>
                          <m:r>
                            <a:rPr lang="hu-HU" b="0" i="0" smtClean="0">
                              <a:latin typeface="Cambria Math"/>
                              <a:ea typeface="Cambria Math"/>
                            </a:rPr>
                            <m:t>ö</m:t>
                          </m:r>
                          <m:r>
                            <m:rPr>
                              <m:sty m:val="p"/>
                            </m:rPr>
                            <a:rPr lang="hu-HU" b="0" i="0" smtClean="0">
                              <a:latin typeface="Cambria Math"/>
                              <a:ea typeface="Cambria Math"/>
                            </a:rPr>
                            <m:t>r</m:t>
                          </m:r>
                          <m:r>
                            <a:rPr lang="hu-HU" b="0" i="0" smtClean="0">
                              <a:latin typeface="Cambria Math"/>
                              <a:ea typeface="Cambria Math"/>
                            </a:rPr>
                            <m:t> </m:t>
                          </m:r>
                          <m:r>
                            <m:rPr>
                              <m:sty m:val="p"/>
                            </m:rPr>
                            <a:rPr lang="hu-HU" b="0" i="0" smtClean="0">
                              <a:latin typeface="Cambria Math"/>
                              <a:ea typeface="Cambria Math"/>
                            </a:rPr>
                            <m:t>ter</m:t>
                          </m:r>
                          <m:r>
                            <a:rPr lang="hu-HU" b="0" i="0" smtClean="0">
                              <a:latin typeface="Cambria Math"/>
                              <a:ea typeface="Cambria Math"/>
                            </a:rPr>
                            <m:t>ü</m:t>
                          </m:r>
                          <m:r>
                            <m:rPr>
                              <m:sty m:val="p"/>
                            </m:rPr>
                            <a:rPr lang="hu-HU" b="0" i="0" smtClean="0">
                              <a:latin typeface="Cambria Math"/>
                              <a:ea typeface="Cambria Math"/>
                            </a:rPr>
                            <m:t>lete</m:t>
                          </m:r>
                        </m:den>
                      </m:f>
                    </m:oMath>
                  </m:oMathPara>
                </a14:m>
                <a:endParaRPr lang="en-US" dirty="0"/>
              </a:p>
            </p:txBody>
          </p:sp>
        </mc:Choice>
        <mc:Fallback xmlns="">
          <p:sp>
            <p:nvSpPr>
              <p:cNvPr id="32" name="Téglalap 31"/>
              <p:cNvSpPr>
                <a:spLocks noRot="1" noChangeAspect="1" noMove="1" noResize="1" noEditPoints="1" noAdjustHandles="1" noChangeArrowheads="1" noChangeShapeType="1" noTextEdit="1"/>
              </p:cNvSpPr>
              <p:nvPr/>
            </p:nvSpPr>
            <p:spPr>
              <a:xfrm>
                <a:off x="4860032" y="3103078"/>
                <a:ext cx="2073022" cy="79585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4932040" y="4053031"/>
                <a:ext cx="1898533" cy="798104"/>
              </a:xfrm>
              <a:prstGeom prst="rect">
                <a:avLst/>
              </a:prstGeom>
            </p:spPr>
            <p:txBody>
              <a:bodyPr wrap="none">
                <a:spAutoFit/>
              </a:bodyPr>
              <a:lstStyle/>
              <a:p>
                <a:pPr algn="l"/>
                <a14:m>
                  <m:oMathPara xmlns:m="http://schemas.openxmlformats.org/officeDocument/2006/math">
                    <m:oMathParaPr>
                      <m:jc m:val="left"/>
                    </m:oMathParaPr>
                    <m:oMath xmlns:m="http://schemas.openxmlformats.org/officeDocument/2006/math">
                      <m:r>
                        <a:rPr lang="en-US" i="1">
                          <a:latin typeface="Cambria Math"/>
                          <a:ea typeface="Cambria Math"/>
                        </a:rPr>
                        <m:t>=</m:t>
                      </m:r>
                      <m:f>
                        <m:fPr>
                          <m:ctrlPr>
                            <a:rPr lang="en-US" i="1">
                              <a:latin typeface="Cambria Math"/>
                              <a:ea typeface="Cambria Math"/>
                            </a:rPr>
                          </m:ctrlPr>
                        </m:fPr>
                        <m:num>
                          <m:r>
                            <m:rPr>
                              <m:nor/>
                            </m:rPr>
                            <a:rPr lang="hu-HU" dirty="0">
                              <a:ea typeface="Cambria Math"/>
                            </a:rPr>
                            <m:t>d</m:t>
                          </m:r>
                          <m:r>
                            <a:rPr lang="hu-HU" i="1">
                              <a:latin typeface="Cambria Math"/>
                              <a:ea typeface="Cambria Math"/>
                            </a:rPr>
                            <m:t>𝜔</m:t>
                          </m:r>
                          <m:r>
                            <a:rPr lang="en-US">
                              <a:latin typeface="Cambria Math"/>
                              <a:ea typeface="Cambria Math"/>
                            </a:rPr>
                            <m:t> </m:t>
                          </m:r>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a:rPr lang="en-US" i="1">
                              <a:latin typeface="Cambria Math"/>
                              <a:ea typeface="Cambria Math"/>
                              <a:sym typeface="Symbol"/>
                            </a:rPr>
                            <m:t></m:t>
                          </m:r>
                        </m:den>
                      </m:f>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4932040" y="4053031"/>
                <a:ext cx="1898533" cy="798104"/>
              </a:xfrm>
              <a:prstGeom prst="rect">
                <a:avLst/>
              </a:prstGeom>
              <a:blipFill rotWithShape="1">
                <a:blip r:embed="rId11"/>
                <a:stretch>
                  <a:fillRect/>
                </a:stretch>
              </a:blipFill>
            </p:spPr>
            <p:txBody>
              <a:bodyPr/>
              <a:lstStyle/>
              <a:p>
                <a:r>
                  <a:rPr lang="en-US">
                    <a:noFill/>
                  </a:rPr>
                  <a:t> </a:t>
                </a:r>
              </a:p>
            </p:txBody>
          </p:sp>
        </mc:Fallback>
      </mc:AlternateContent>
      <p:sp>
        <p:nvSpPr>
          <p:cNvPr id="35" name="Line 6"/>
          <p:cNvSpPr>
            <a:spLocks noChangeShapeType="1"/>
          </p:cNvSpPr>
          <p:nvPr/>
        </p:nvSpPr>
        <p:spPr bwMode="auto">
          <a:xfrm flipH="1">
            <a:off x="2339752" y="2459199"/>
            <a:ext cx="290042" cy="550526"/>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9"/>
          <p:cNvSpPr>
            <a:spLocks noChangeShapeType="1"/>
          </p:cNvSpPr>
          <p:nvPr/>
        </p:nvSpPr>
        <p:spPr bwMode="auto">
          <a:xfrm flipV="1">
            <a:off x="2339752" y="3094624"/>
            <a:ext cx="250" cy="53514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0490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p:bldP spid="23" grpId="0"/>
      <p:bldP spid="24" grpId="0" animBg="1"/>
      <p:bldP spid="25" grpId="0"/>
      <p:bldP spid="26" grpId="0"/>
      <p:bldP spid="27" grpId="0"/>
      <p:bldP spid="32" grpId="0"/>
      <p:bldP spid="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39294" y="-27384"/>
            <a:ext cx="8229600" cy="1143000"/>
          </a:xfrm>
        </p:spPr>
        <p:txBody>
          <a:bodyPr/>
          <a:lstStyle/>
          <a:p>
            <a:pPr>
              <a:defRPr/>
            </a:pPr>
            <a:r>
              <a:rPr lang="en-US" dirty="0" smtClean="0">
                <a:solidFill>
                  <a:srgbClr val="FF0000"/>
                </a:solidFill>
              </a:rPr>
              <a:t>Cos</a:t>
            </a:r>
            <a:r>
              <a:rPr lang="hu-HU" dirty="0" smtClean="0">
                <a:solidFill>
                  <a:srgbClr val="FF0000"/>
                </a:solidFill>
              </a:rPr>
              <a:t> eloszlású minták</a:t>
            </a:r>
          </a:p>
        </p:txBody>
      </p:sp>
      <p:sp>
        <p:nvSpPr>
          <p:cNvPr id="24602" name="Oval 23"/>
          <p:cNvSpPr>
            <a:spLocks noChangeArrowheads="1"/>
          </p:cNvSpPr>
          <p:nvPr/>
        </p:nvSpPr>
        <p:spPr bwMode="auto">
          <a:xfrm>
            <a:off x="1543061" y="1124497"/>
            <a:ext cx="1676938" cy="166174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603" name="Rectangle 24"/>
          <p:cNvSpPr>
            <a:spLocks noChangeArrowheads="1"/>
          </p:cNvSpPr>
          <p:nvPr/>
        </p:nvSpPr>
        <p:spPr bwMode="auto">
          <a:xfrm>
            <a:off x="1543061" y="1124497"/>
            <a:ext cx="1676938" cy="166174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611" name="Rectangle 32"/>
          <p:cNvSpPr>
            <a:spLocks noChangeArrowheads="1"/>
          </p:cNvSpPr>
          <p:nvPr/>
        </p:nvSpPr>
        <p:spPr bwMode="auto">
          <a:xfrm>
            <a:off x="1196626" y="3053547"/>
            <a:ext cx="2383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smtClean="0"/>
              <a:t>Elvetett minták</a:t>
            </a:r>
            <a:endParaRPr lang="hu-HU" altLang="en-US" sz="2800" dirty="0"/>
          </a:p>
        </p:txBody>
      </p:sp>
      <p:sp>
        <p:nvSpPr>
          <p:cNvPr id="24612" name="Line 33"/>
          <p:cNvSpPr>
            <a:spLocks noChangeShapeType="1"/>
          </p:cNvSpPr>
          <p:nvPr/>
        </p:nvSpPr>
        <p:spPr bwMode="auto">
          <a:xfrm flipV="1">
            <a:off x="1672056" y="2663151"/>
            <a:ext cx="0" cy="4308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3" name="Line 34"/>
          <p:cNvSpPr>
            <a:spLocks noChangeShapeType="1"/>
          </p:cNvSpPr>
          <p:nvPr/>
        </p:nvSpPr>
        <p:spPr bwMode="auto">
          <a:xfrm flipV="1">
            <a:off x="1672056" y="2663151"/>
            <a:ext cx="1354450" cy="4308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4" name="Line 35"/>
          <p:cNvSpPr>
            <a:spLocks noChangeShapeType="1"/>
          </p:cNvSpPr>
          <p:nvPr/>
        </p:nvSpPr>
        <p:spPr bwMode="auto">
          <a:xfrm flipV="1">
            <a:off x="1671465" y="1335916"/>
            <a:ext cx="1395689" cy="175805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Egyenes összekötő nyíllal 2"/>
          <p:cNvCxnSpPr/>
          <p:nvPr/>
        </p:nvCxnSpPr>
        <p:spPr>
          <a:xfrm flipV="1">
            <a:off x="2349281" y="941251"/>
            <a:ext cx="0" cy="2152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flipV="1">
            <a:off x="1330269" y="1955370"/>
            <a:ext cx="21427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Ellipszis 46"/>
          <p:cNvSpPr/>
          <p:nvPr/>
        </p:nvSpPr>
        <p:spPr>
          <a:xfrm>
            <a:off x="1982205" y="1450597"/>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8" name="Ellipszis 47"/>
          <p:cNvSpPr/>
          <p:nvPr/>
        </p:nvSpPr>
        <p:spPr>
          <a:xfrm>
            <a:off x="1816813" y="2135707"/>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zis 48"/>
          <p:cNvSpPr/>
          <p:nvPr/>
        </p:nvSpPr>
        <p:spPr>
          <a:xfrm>
            <a:off x="2395540" y="1632507"/>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zis 49"/>
          <p:cNvSpPr/>
          <p:nvPr/>
        </p:nvSpPr>
        <p:spPr>
          <a:xfrm>
            <a:off x="2899596" y="2027695"/>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zis 50"/>
          <p:cNvSpPr/>
          <p:nvPr/>
        </p:nvSpPr>
        <p:spPr>
          <a:xfrm>
            <a:off x="2536893" y="2387735"/>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zis 51"/>
          <p:cNvSpPr/>
          <p:nvPr/>
        </p:nvSpPr>
        <p:spPr>
          <a:xfrm>
            <a:off x="1600789" y="2531751"/>
            <a:ext cx="141353" cy="1448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zis 52"/>
          <p:cNvSpPr/>
          <p:nvPr/>
        </p:nvSpPr>
        <p:spPr>
          <a:xfrm>
            <a:off x="3004945" y="2603759"/>
            <a:ext cx="141353" cy="1448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zis 53"/>
          <p:cNvSpPr/>
          <p:nvPr/>
        </p:nvSpPr>
        <p:spPr>
          <a:xfrm>
            <a:off x="3007608" y="1199603"/>
            <a:ext cx="141353" cy="1448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zabadkézi sokszög 54"/>
          <p:cNvSpPr/>
          <p:nvPr/>
        </p:nvSpPr>
        <p:spPr>
          <a:xfrm>
            <a:off x="4445105" y="1921451"/>
            <a:ext cx="3494149" cy="1393706"/>
          </a:xfrm>
          <a:custGeom>
            <a:avLst/>
            <a:gdLst>
              <a:gd name="connsiteX0" fmla="*/ 3301340 w 3301340"/>
              <a:gd name="connsiteY0" fmla="*/ 59376 h 1496291"/>
              <a:gd name="connsiteX1" fmla="*/ 2481943 w 3301340"/>
              <a:gd name="connsiteY1" fmla="*/ 1496291 h 1496291"/>
              <a:gd name="connsiteX2" fmla="*/ 0 w 3301340"/>
              <a:gd name="connsiteY2" fmla="*/ 1436914 h 1496291"/>
              <a:gd name="connsiteX3" fmla="*/ 926276 w 3301340"/>
              <a:gd name="connsiteY3" fmla="*/ 0 h 1496291"/>
              <a:gd name="connsiteX4" fmla="*/ 3301340 w 3301340"/>
              <a:gd name="connsiteY4" fmla="*/ 59376 h 1496291"/>
              <a:gd name="connsiteX0" fmla="*/ 3241964 w 3241964"/>
              <a:gd name="connsiteY0" fmla="*/ 59376 h 1508166"/>
              <a:gd name="connsiteX1" fmla="*/ 2422567 w 3241964"/>
              <a:gd name="connsiteY1" fmla="*/ 1496291 h 1508166"/>
              <a:gd name="connsiteX2" fmla="*/ 0 w 3241964"/>
              <a:gd name="connsiteY2" fmla="*/ 1508166 h 1508166"/>
              <a:gd name="connsiteX3" fmla="*/ 866900 w 3241964"/>
              <a:gd name="connsiteY3" fmla="*/ 0 h 1508166"/>
              <a:gd name="connsiteX4" fmla="*/ 3241964 w 3241964"/>
              <a:gd name="connsiteY4" fmla="*/ 59376 h 1508166"/>
              <a:gd name="connsiteX0" fmla="*/ 3241964 w 3241964"/>
              <a:gd name="connsiteY0" fmla="*/ 0 h 1448790"/>
              <a:gd name="connsiteX1" fmla="*/ 2422567 w 3241964"/>
              <a:gd name="connsiteY1" fmla="*/ 1436915 h 1448790"/>
              <a:gd name="connsiteX2" fmla="*/ 0 w 3241964"/>
              <a:gd name="connsiteY2" fmla="*/ 1448790 h 1448790"/>
              <a:gd name="connsiteX3" fmla="*/ 855025 w 3241964"/>
              <a:gd name="connsiteY3" fmla="*/ 0 h 1448790"/>
              <a:gd name="connsiteX4" fmla="*/ 3241964 w 3241964"/>
              <a:gd name="connsiteY4" fmla="*/ 0 h 14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1448790">
                <a:moveTo>
                  <a:pt x="3241964" y="0"/>
                </a:moveTo>
                <a:lnTo>
                  <a:pt x="2422567" y="1436915"/>
                </a:lnTo>
                <a:lnTo>
                  <a:pt x="0" y="1448790"/>
                </a:lnTo>
                <a:lnTo>
                  <a:pt x="855025" y="0"/>
                </a:lnTo>
                <a:lnTo>
                  <a:pt x="3241964"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
          <p:cNvSpPr>
            <a:spLocks noChangeArrowheads="1"/>
          </p:cNvSpPr>
          <p:nvPr/>
        </p:nvSpPr>
        <p:spPr bwMode="auto">
          <a:xfrm>
            <a:off x="5246038" y="2036431"/>
            <a:ext cx="1959115" cy="10308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 name="Freeform 7"/>
          <p:cNvSpPr>
            <a:spLocks/>
          </p:cNvSpPr>
          <p:nvPr/>
        </p:nvSpPr>
        <p:spPr bwMode="auto">
          <a:xfrm>
            <a:off x="5253657" y="1453396"/>
            <a:ext cx="1955692" cy="1096308"/>
          </a:xfrm>
          <a:custGeom>
            <a:avLst/>
            <a:gdLst>
              <a:gd name="T0" fmla="*/ 0 w 1216"/>
              <a:gd name="T1" fmla="*/ 928 h 850"/>
              <a:gd name="T2" fmla="*/ 349 w 1216"/>
              <a:gd name="T3" fmla="*/ 405 h 850"/>
              <a:gd name="T4" fmla="*/ 1208 w 1216"/>
              <a:gd name="T5" fmla="*/ 63 h 850"/>
              <a:gd name="T6" fmla="*/ 2196 w 1216"/>
              <a:gd name="T7" fmla="*/ 75 h 850"/>
              <a:gd name="T8" fmla="*/ 3057 w 1216"/>
              <a:gd name="T9" fmla="*/ 522 h 850"/>
              <a:gd name="T10" fmla="*/ 3215 w 1216"/>
              <a:gd name="T11" fmla="*/ 928 h 850"/>
              <a:gd name="T12" fmla="*/ 0 60000 65536"/>
              <a:gd name="T13" fmla="*/ 0 60000 65536"/>
              <a:gd name="T14" fmla="*/ 0 60000 65536"/>
              <a:gd name="T15" fmla="*/ 0 60000 65536"/>
              <a:gd name="T16" fmla="*/ 0 60000 65536"/>
              <a:gd name="T17" fmla="*/ 0 60000 65536"/>
              <a:gd name="T18" fmla="*/ 0 w 1216"/>
              <a:gd name="T19" fmla="*/ 0 h 850"/>
              <a:gd name="T20" fmla="*/ 1216 w 1216"/>
              <a:gd name="T21" fmla="*/ 850 h 850"/>
              <a:gd name="connsiteX0" fmla="*/ 0 w 9967"/>
              <a:gd name="connsiteY0" fmla="*/ 9777 h 9777"/>
              <a:gd name="connsiteX1" fmla="*/ 1086 w 9967"/>
              <a:gd name="connsiteY1" fmla="*/ 4130 h 9777"/>
              <a:gd name="connsiteX2" fmla="*/ 3750 w 9967"/>
              <a:gd name="connsiteY2" fmla="*/ 459 h 9777"/>
              <a:gd name="connsiteX3" fmla="*/ 6809 w 9967"/>
              <a:gd name="connsiteY3" fmla="*/ 601 h 9777"/>
              <a:gd name="connsiteX4" fmla="*/ 9474 w 9967"/>
              <a:gd name="connsiteY4" fmla="*/ 5401 h 9777"/>
              <a:gd name="connsiteX5" fmla="*/ 9967 w 9967"/>
              <a:gd name="connsiteY5" fmla="*/ 9777 h 9777"/>
              <a:gd name="connsiteX0" fmla="*/ 0 w 9760"/>
              <a:gd name="connsiteY0" fmla="*/ 10110 h 10110"/>
              <a:gd name="connsiteX1" fmla="*/ 850 w 9760"/>
              <a:gd name="connsiteY1" fmla="*/ 4224 h 10110"/>
              <a:gd name="connsiteX2" fmla="*/ 3522 w 9760"/>
              <a:gd name="connsiteY2" fmla="*/ 469 h 10110"/>
              <a:gd name="connsiteX3" fmla="*/ 6592 w 9760"/>
              <a:gd name="connsiteY3" fmla="*/ 615 h 10110"/>
              <a:gd name="connsiteX4" fmla="*/ 9265 w 9760"/>
              <a:gd name="connsiteY4" fmla="*/ 5524 h 10110"/>
              <a:gd name="connsiteX5" fmla="*/ 9760 w 9760"/>
              <a:gd name="connsiteY5" fmla="*/ 10000 h 10110"/>
              <a:gd name="connsiteX0" fmla="*/ 0 w 10123"/>
              <a:gd name="connsiteY0" fmla="*/ 10000 h 10000"/>
              <a:gd name="connsiteX1" fmla="*/ 994 w 10123"/>
              <a:gd name="connsiteY1" fmla="*/ 4178 h 10000"/>
              <a:gd name="connsiteX2" fmla="*/ 3732 w 10123"/>
              <a:gd name="connsiteY2" fmla="*/ 464 h 10000"/>
              <a:gd name="connsiteX3" fmla="*/ 6877 w 10123"/>
              <a:gd name="connsiteY3" fmla="*/ 608 h 10000"/>
              <a:gd name="connsiteX4" fmla="*/ 9616 w 10123"/>
              <a:gd name="connsiteY4" fmla="*/ 5464 h 10000"/>
              <a:gd name="connsiteX5" fmla="*/ 10123 w 10123"/>
              <a:gd name="connsiteY5" fmla="*/ 9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3" h="10000">
                <a:moveTo>
                  <a:pt x="0" y="10000"/>
                </a:moveTo>
                <a:cubicBezTo>
                  <a:pt x="63" y="7748"/>
                  <a:pt x="372" y="5767"/>
                  <a:pt x="994" y="4178"/>
                </a:cubicBezTo>
                <a:cubicBezTo>
                  <a:pt x="1616" y="2589"/>
                  <a:pt x="2751" y="1060"/>
                  <a:pt x="3732" y="464"/>
                </a:cubicBezTo>
                <a:cubicBezTo>
                  <a:pt x="4713" y="-131"/>
                  <a:pt x="5896" y="-226"/>
                  <a:pt x="6877" y="608"/>
                </a:cubicBezTo>
                <a:cubicBezTo>
                  <a:pt x="7858" y="1440"/>
                  <a:pt x="9075" y="3916"/>
                  <a:pt x="9616" y="5464"/>
                </a:cubicBezTo>
                <a:cubicBezTo>
                  <a:pt x="10157" y="7011"/>
                  <a:pt x="10022" y="8974"/>
                  <a:pt x="10123" y="9891"/>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Line 5"/>
          <p:cNvSpPr>
            <a:spLocks noChangeShapeType="1"/>
          </p:cNvSpPr>
          <p:nvPr/>
        </p:nvSpPr>
        <p:spPr bwMode="auto">
          <a:xfrm flipH="1" flipV="1">
            <a:off x="4704184" y="1589922"/>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8"/>
          <p:cNvSpPr>
            <a:spLocks noChangeShapeType="1"/>
          </p:cNvSpPr>
          <p:nvPr/>
        </p:nvSpPr>
        <p:spPr bwMode="auto">
          <a:xfrm flipV="1">
            <a:off x="6222908" y="739458"/>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18"/>
          <p:cNvSpPr>
            <a:spLocks noChangeArrowheads="1"/>
          </p:cNvSpPr>
          <p:nvPr/>
        </p:nvSpPr>
        <p:spPr bwMode="auto">
          <a:xfrm>
            <a:off x="6222908" y="700081"/>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dirty="0">
                <a:latin typeface="Times New Roman" pitchFamily="18" charset="0"/>
              </a:rPr>
              <a:t>N</a:t>
            </a:r>
            <a:endParaRPr lang="hu-HU" altLang="en-US" dirty="0">
              <a:latin typeface="Times New Roman" pitchFamily="18" charset="0"/>
            </a:endParaRPr>
          </a:p>
        </p:txBody>
      </p:sp>
      <mc:AlternateContent xmlns:mc="http://schemas.openxmlformats.org/markup-compatibility/2006" xmlns:a14="http://schemas.microsoft.com/office/drawing/2010/main">
        <mc:Choice Requires="a14">
          <p:sp>
            <p:nvSpPr>
              <p:cNvPr id="62" name="Téglalap 61"/>
              <p:cNvSpPr/>
              <p:nvPr/>
            </p:nvSpPr>
            <p:spPr>
              <a:xfrm>
                <a:off x="6700746" y="784077"/>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a:ea typeface="Cambria Math"/>
                            </a:rPr>
                          </m:ctrlPr>
                        </m:accPr>
                        <m:e>
                          <m:r>
                            <a:rPr lang="hu-HU" sz="3200" i="1">
                              <a:latin typeface="Cambria Math"/>
                              <a:ea typeface="Cambria Math"/>
                            </a:rPr>
                            <m:t>𝜔</m:t>
                          </m:r>
                        </m:e>
                      </m:acc>
                    </m:oMath>
                  </m:oMathPara>
                </a14:m>
                <a:endParaRPr lang="en-US" sz="3200" dirty="0"/>
              </a:p>
            </p:txBody>
          </p:sp>
        </mc:Choice>
        <mc:Fallback xmlns="">
          <p:sp>
            <p:nvSpPr>
              <p:cNvPr id="62" name="Téglalap 61"/>
              <p:cNvSpPr>
                <a:spLocks noRot="1" noChangeAspect="1" noMove="1" noResize="1" noEditPoints="1" noAdjustHandles="1" noChangeArrowheads="1" noChangeShapeType="1" noTextEdit="1"/>
              </p:cNvSpPr>
              <p:nvPr/>
            </p:nvSpPr>
            <p:spPr>
              <a:xfrm>
                <a:off x="6700746" y="784077"/>
                <a:ext cx="594457" cy="584775"/>
              </a:xfrm>
              <a:prstGeom prst="rect">
                <a:avLst/>
              </a:prstGeom>
              <a:blipFill rotWithShape="1">
                <a:blip r:embed="rId3"/>
                <a:stretch>
                  <a:fillRect/>
                </a:stretch>
              </a:blipFill>
            </p:spPr>
            <p:txBody>
              <a:bodyPr/>
              <a:lstStyle/>
              <a:p>
                <a:r>
                  <a:rPr lang="en-US">
                    <a:noFill/>
                  </a:rPr>
                  <a:t> </a:t>
                </a:r>
              </a:p>
            </p:txBody>
          </p:sp>
        </mc:Fallback>
      </mc:AlternateContent>
      <p:sp>
        <p:nvSpPr>
          <p:cNvPr id="63" name="Line 6"/>
          <p:cNvSpPr>
            <a:spLocks noChangeShapeType="1"/>
          </p:cNvSpPr>
          <p:nvPr/>
        </p:nvSpPr>
        <p:spPr bwMode="auto">
          <a:xfrm flipH="1">
            <a:off x="6222908" y="1229882"/>
            <a:ext cx="761360" cy="1273772"/>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Téglalap 64"/>
          <p:cNvSpPr/>
          <p:nvPr/>
        </p:nvSpPr>
        <p:spPr>
          <a:xfrm>
            <a:off x="6173297" y="1451320"/>
            <a:ext cx="397866" cy="584775"/>
          </a:xfrm>
          <a:prstGeom prst="rect">
            <a:avLst/>
          </a:prstGeom>
        </p:spPr>
        <p:txBody>
          <a:bodyPr wrap="none">
            <a:spAutoFit/>
          </a:bodyPr>
          <a:lstStyle/>
          <a:p>
            <a:r>
              <a:rPr lang="hu-HU" altLang="en-US" sz="3200" dirty="0">
                <a:sym typeface="Symbol" pitchFamily="18" charset="2"/>
              </a:rPr>
              <a:t></a:t>
            </a:r>
          </a:p>
        </p:txBody>
      </p:sp>
      <p:sp>
        <p:nvSpPr>
          <p:cNvPr id="66" name="Line 9"/>
          <p:cNvSpPr>
            <a:spLocks noChangeShapeType="1"/>
          </p:cNvSpPr>
          <p:nvPr/>
        </p:nvSpPr>
        <p:spPr bwMode="auto">
          <a:xfrm flipV="1">
            <a:off x="6640017" y="1909031"/>
            <a:ext cx="1582" cy="709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Ellipszis 66"/>
          <p:cNvSpPr/>
          <p:nvPr/>
        </p:nvSpPr>
        <p:spPr>
          <a:xfrm>
            <a:off x="6569341" y="2575662"/>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lipszis 67"/>
          <p:cNvSpPr/>
          <p:nvPr/>
        </p:nvSpPr>
        <p:spPr>
          <a:xfrm>
            <a:off x="6569341" y="1772737"/>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églalap 68"/>
              <p:cNvSpPr/>
              <p:nvPr/>
            </p:nvSpPr>
            <p:spPr>
              <a:xfrm>
                <a:off x="6084168" y="2546045"/>
                <a:ext cx="9814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oMath>
                  </m:oMathPara>
                </a14:m>
                <a:endParaRPr lang="en-US" dirty="0"/>
              </a:p>
            </p:txBody>
          </p:sp>
        </mc:Choice>
        <mc:Fallback xmlns="">
          <p:sp>
            <p:nvSpPr>
              <p:cNvPr id="69" name="Téglalap 68"/>
              <p:cNvSpPr>
                <a:spLocks noRot="1" noChangeAspect="1" noMove="1" noResize="1" noEditPoints="1" noAdjustHandles="1" noChangeArrowheads="1" noChangeShapeType="1" noTextEdit="1"/>
              </p:cNvSpPr>
              <p:nvPr/>
            </p:nvSpPr>
            <p:spPr>
              <a:xfrm>
                <a:off x="6084168" y="2546045"/>
                <a:ext cx="981487" cy="461665"/>
              </a:xfrm>
              <a:prstGeom prst="rect">
                <a:avLst/>
              </a:prstGeom>
              <a:blipFill rotWithShape="1">
                <a:blip r:embed="rId4"/>
                <a:stretch>
                  <a:fillRect l="-621" r="-1242" b="-20000"/>
                </a:stretch>
              </a:blipFill>
            </p:spPr>
            <p:txBody>
              <a:bodyPr/>
              <a:lstStyle/>
              <a:p>
                <a:r>
                  <a:rPr lang="en-US">
                    <a:noFill/>
                  </a:rPr>
                  <a:t> </a:t>
                </a:r>
              </a:p>
            </p:txBody>
          </p:sp>
        </mc:Fallback>
      </mc:AlternateContent>
      <p:sp>
        <p:nvSpPr>
          <p:cNvPr id="74" name="Rectangle 30"/>
          <p:cNvSpPr>
            <a:spLocks noChangeArrowheads="1"/>
          </p:cNvSpPr>
          <p:nvPr/>
        </p:nvSpPr>
        <p:spPr bwMode="auto">
          <a:xfrm>
            <a:off x="179512" y="3573016"/>
            <a:ext cx="8856984" cy="3339376"/>
          </a:xfrm>
          <a:prstGeom prst="rect">
            <a:avLst/>
          </a:prstGeom>
          <a:solidFill>
            <a:schemeClr val="accent6">
              <a:lumMod val="20000"/>
              <a:lumOff val="80000"/>
            </a:schemeClr>
          </a:solidFill>
          <a:ln>
            <a:solidFill>
              <a:schemeClr val="accent6">
                <a:lumMod val="50000"/>
              </a:schemeClr>
            </a:solidFill>
          </a:ln>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1"/>
            <a:r>
              <a:rPr lang="hu-HU" sz="2000" b="1" dirty="0" err="1">
                <a:latin typeface="Courier New" panose="02070309020205020404" pitchFamily="49" charset="0"/>
                <a:cs typeface="Courier New" panose="02070309020205020404" pitchFamily="49" charset="0"/>
              </a:rPr>
              <a:t>float</a:t>
            </a:r>
            <a:r>
              <a:rPr lang="hu-HU" sz="2000" b="1" dirty="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SampleDiffuse</a:t>
            </a:r>
            <a:r>
              <a:rPr lang="en-US" sz="2000" b="1" dirty="0" smtClean="0">
                <a:latin typeface="Courier New" panose="02070309020205020404" pitchFamily="49" charset="0"/>
                <a:cs typeface="Courier New" panose="02070309020205020404" pitchFamily="49" charset="0"/>
              </a:rPr>
              <a:t>(vec3 </a:t>
            </a:r>
            <a:r>
              <a:rPr lang="en-US" sz="2000" b="1" dirty="0">
                <a:latin typeface="Courier New" panose="02070309020205020404" pitchFamily="49" charset="0"/>
                <a:cs typeface="Courier New" panose="02070309020205020404" pitchFamily="49" charset="0"/>
              </a:rPr>
              <a:t>N, vec3 </a:t>
            </a:r>
            <a:r>
              <a:rPr lang="en-US" sz="2000" b="1" dirty="0" err="1">
                <a:latin typeface="Courier New" panose="02070309020205020404" pitchFamily="49" charset="0"/>
                <a:cs typeface="Courier New" panose="02070309020205020404" pitchFamily="49" charset="0"/>
              </a:rPr>
              <a:t>inDir</a:t>
            </a:r>
            <a:r>
              <a:rPr lang="en-US" sz="2000" b="1" dirty="0">
                <a:latin typeface="Courier New" panose="02070309020205020404" pitchFamily="49" charset="0"/>
                <a:cs typeface="Courier New" panose="02070309020205020404" pitchFamily="49" charset="0"/>
              </a:rPr>
              <a:t>, vec3&amp; </a:t>
            </a:r>
            <a:r>
              <a:rPr lang="en-US" sz="2000" b="1" dirty="0" err="1">
                <a:latin typeface="Courier New" panose="02070309020205020404" pitchFamily="49" charset="0"/>
                <a:cs typeface="Courier New" panose="02070309020205020404" pitchFamily="49" charset="0"/>
              </a:rPr>
              <a:t>outDir</a:t>
            </a:r>
            <a:r>
              <a:rPr lang="en-US" sz="2000" b="1" dirty="0" smtClean="0">
                <a:latin typeface="Courier New" panose="02070309020205020404" pitchFamily="49" charset="0"/>
                <a:cs typeface="Courier New" panose="02070309020205020404" pitchFamily="49" charset="0"/>
              </a:rPr>
              <a:t>) {</a:t>
            </a:r>
          </a:p>
          <a:p>
            <a:pPr marL="0" lvl="1"/>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vec3 T = normalize(cross(N, vec3(1,0,0)));</a:t>
            </a:r>
          </a:p>
          <a:p>
            <a:pPr marL="0" lvl="1"/>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vec3 B = cross(N, T);</a:t>
            </a:r>
            <a:endParaRPr lang="en-US" sz="2000" b="1" dirty="0">
              <a:latin typeface="Courier New" panose="02070309020205020404" pitchFamily="49" charset="0"/>
              <a:cs typeface="Courier New" panose="02070309020205020404" pitchFamily="49" charset="0"/>
            </a:endParaRPr>
          </a:p>
          <a:p>
            <a:pPr marL="176213" lvl="1" algn="l"/>
            <a:r>
              <a:rPr lang="en-US" altLang="en-US" sz="2000" b="1" dirty="0" smtClean="0">
                <a:latin typeface="Courier New" pitchFamily="49" charset="0"/>
              </a:rPr>
              <a:t>  float x, y, z;</a:t>
            </a:r>
          </a:p>
          <a:p>
            <a:pPr marL="176213" lvl="1" algn="l"/>
            <a:r>
              <a:rPr lang="en-US" altLang="en-US" sz="2000" b="1" dirty="0">
                <a:latin typeface="Courier New" pitchFamily="49" charset="0"/>
              </a:rPr>
              <a:t> </a:t>
            </a:r>
            <a:r>
              <a:rPr lang="en-US" altLang="en-US" sz="2000" b="1" dirty="0" smtClean="0">
                <a:latin typeface="Courier New" pitchFamily="49" charset="0"/>
              </a:rPr>
              <a:t> </a:t>
            </a:r>
            <a:r>
              <a:rPr lang="hu-HU" altLang="en-US" sz="2000" b="1" dirty="0" err="1" smtClean="0">
                <a:latin typeface="Courier New" pitchFamily="49" charset="0"/>
              </a:rPr>
              <a:t>do</a:t>
            </a:r>
            <a:r>
              <a:rPr lang="hu-HU" altLang="en-US" sz="2000" b="1" dirty="0" smtClean="0">
                <a:latin typeface="Courier New" pitchFamily="49" charset="0"/>
              </a:rPr>
              <a:t> </a:t>
            </a:r>
            <a:r>
              <a:rPr lang="hu-HU" altLang="en-US" sz="2000" b="1" dirty="0">
                <a:latin typeface="Courier New" pitchFamily="49" charset="0"/>
              </a:rPr>
              <a:t>{ </a:t>
            </a:r>
            <a:r>
              <a:rPr lang="hu-HU" altLang="en-US" sz="2000" b="1" dirty="0" smtClean="0">
                <a:latin typeface="Courier New" pitchFamily="49" charset="0"/>
              </a:rPr>
              <a:t>x </a:t>
            </a:r>
            <a:r>
              <a:rPr lang="hu-HU" altLang="en-US" sz="2000" b="1" dirty="0">
                <a:latin typeface="Courier New" pitchFamily="49" charset="0"/>
              </a:rPr>
              <a:t>= </a:t>
            </a:r>
            <a:r>
              <a:rPr lang="en-US" altLang="en-US" sz="2000" b="1" dirty="0">
                <a:latin typeface="Courier New" pitchFamily="49" charset="0"/>
              </a:rPr>
              <a:t>2*random()-1</a:t>
            </a:r>
            <a:r>
              <a:rPr lang="en-GB" altLang="en-US" sz="2000" b="1" dirty="0" smtClean="0">
                <a:latin typeface="Courier New" pitchFamily="49" charset="0"/>
              </a:rPr>
              <a:t>; </a:t>
            </a:r>
            <a:r>
              <a:rPr lang="en-US" altLang="en-US" sz="2000" b="1" dirty="0" smtClean="0">
                <a:latin typeface="Courier New" pitchFamily="49" charset="0"/>
              </a:rPr>
              <a:t>y = </a:t>
            </a:r>
            <a:r>
              <a:rPr lang="en-US" altLang="en-US" sz="2000" b="1" dirty="0">
                <a:latin typeface="Courier New" pitchFamily="49" charset="0"/>
              </a:rPr>
              <a:t>2*random()-1</a:t>
            </a:r>
            <a:r>
              <a:rPr lang="en-US" altLang="en-US" sz="2000" b="1" dirty="0" smtClean="0">
                <a:latin typeface="Courier New" pitchFamily="49" charset="0"/>
              </a:rPr>
              <a:t>;</a:t>
            </a:r>
            <a:r>
              <a:rPr lang="en-US" altLang="en-US" sz="2000" b="1" dirty="0">
                <a:latin typeface="Courier New" pitchFamily="49" charset="0"/>
              </a:rPr>
              <a:t> </a:t>
            </a:r>
            <a:r>
              <a:rPr lang="hu-HU" altLang="en-US" sz="2000" b="1" dirty="0" smtClean="0">
                <a:latin typeface="Courier New" pitchFamily="49" charset="0"/>
              </a:rPr>
              <a:t>} </a:t>
            </a:r>
            <a:endParaRPr lang="en-US" altLang="en-US" sz="2000" b="1" dirty="0" smtClean="0">
              <a:latin typeface="Courier New" pitchFamily="49" charset="0"/>
            </a:endParaRPr>
          </a:p>
          <a:p>
            <a:pPr marL="176213" lvl="1" algn="l"/>
            <a:r>
              <a:rPr lang="en-US" altLang="en-US" sz="2000" b="1" dirty="0">
                <a:latin typeface="Courier New" pitchFamily="49" charset="0"/>
              </a:rPr>
              <a:t> </a:t>
            </a:r>
            <a:r>
              <a:rPr lang="en-US" altLang="en-US" sz="2000" b="1" dirty="0" smtClean="0">
                <a:latin typeface="Courier New" pitchFamily="49" charset="0"/>
              </a:rPr>
              <a:t>    </a:t>
            </a:r>
            <a:r>
              <a:rPr lang="hu-HU" altLang="en-US" sz="2000" b="1" dirty="0" err="1" smtClean="0">
                <a:latin typeface="Courier New" pitchFamily="49" charset="0"/>
              </a:rPr>
              <a:t>while</a:t>
            </a:r>
            <a:r>
              <a:rPr lang="hu-HU" altLang="en-US" sz="2000" b="1" dirty="0" smtClean="0">
                <a:latin typeface="Courier New" pitchFamily="49" charset="0"/>
              </a:rPr>
              <a:t>(x</a:t>
            </a:r>
            <a:r>
              <a:rPr lang="en-GB" altLang="en-US" sz="2000" b="1" dirty="0" smtClean="0">
                <a:latin typeface="Courier New" pitchFamily="49" charset="0"/>
              </a:rPr>
              <a:t>*x </a:t>
            </a:r>
            <a:r>
              <a:rPr lang="hu-HU" altLang="en-US" sz="2000" b="1" dirty="0" smtClean="0">
                <a:latin typeface="Courier New" pitchFamily="49" charset="0"/>
              </a:rPr>
              <a:t>+</a:t>
            </a:r>
            <a:r>
              <a:rPr lang="en-US" altLang="en-US" sz="2000" b="1" dirty="0" smtClean="0">
                <a:latin typeface="Courier New" pitchFamily="49" charset="0"/>
              </a:rPr>
              <a:t> </a:t>
            </a:r>
            <a:r>
              <a:rPr lang="hu-HU" altLang="en-US" sz="2000" b="1" dirty="0" smtClean="0">
                <a:latin typeface="Courier New" pitchFamily="49" charset="0"/>
              </a:rPr>
              <a:t>y</a:t>
            </a:r>
            <a:r>
              <a:rPr lang="en-GB" altLang="en-US" sz="2000" b="1" dirty="0" smtClean="0">
                <a:latin typeface="Courier New" pitchFamily="49" charset="0"/>
              </a:rPr>
              <a:t>*y</a:t>
            </a:r>
            <a:r>
              <a:rPr lang="hu-HU" altLang="en-US" sz="2000" b="1" dirty="0" smtClean="0">
                <a:latin typeface="Courier New" pitchFamily="49" charset="0"/>
              </a:rPr>
              <a:t> </a:t>
            </a:r>
            <a:r>
              <a:rPr lang="hu-HU" altLang="en-US" sz="2000" b="1" dirty="0">
                <a:latin typeface="Courier New" pitchFamily="49" charset="0"/>
              </a:rPr>
              <a:t>&gt; 1)</a:t>
            </a:r>
            <a:r>
              <a:rPr lang="en-GB" altLang="en-US" sz="2000" b="1" dirty="0" smtClean="0">
                <a:latin typeface="Courier New" pitchFamily="49" charset="0"/>
              </a:rPr>
              <a:t>;  // reject if not in circle</a:t>
            </a:r>
            <a:endParaRPr lang="hu-HU" altLang="en-US" sz="1200" b="1" dirty="0">
              <a:latin typeface="Courier New" pitchFamily="49" charset="0"/>
            </a:endParaRPr>
          </a:p>
          <a:p>
            <a:pPr marL="176213" lvl="1" algn="l"/>
            <a:r>
              <a:rPr lang="en-GB" altLang="en-US" sz="1100" b="1" dirty="0" smtClean="0">
                <a:latin typeface="Courier New" pitchFamily="49" charset="0"/>
              </a:rPr>
              <a:t>  </a:t>
            </a:r>
          </a:p>
          <a:p>
            <a:pPr marL="176213" lvl="1" algn="l"/>
            <a:r>
              <a:rPr lang="en-GB" altLang="en-US" sz="2000" b="1" dirty="0">
                <a:latin typeface="Courier New" pitchFamily="49" charset="0"/>
              </a:rPr>
              <a:t> </a:t>
            </a:r>
            <a:r>
              <a:rPr lang="en-GB" altLang="en-US" sz="2000" b="1" dirty="0" smtClean="0">
                <a:latin typeface="Courier New" pitchFamily="49" charset="0"/>
              </a:rPr>
              <a:t> z </a:t>
            </a:r>
            <a:r>
              <a:rPr lang="en-GB" altLang="en-US" sz="2000" b="1" dirty="0">
                <a:latin typeface="Courier New" pitchFamily="49" charset="0"/>
              </a:rPr>
              <a:t>= </a:t>
            </a:r>
            <a:r>
              <a:rPr lang="en-GB" altLang="en-US" sz="2000" b="1" dirty="0" err="1" smtClean="0">
                <a:latin typeface="Courier New" pitchFamily="49" charset="0"/>
              </a:rPr>
              <a:t>sqrtf</a:t>
            </a:r>
            <a:r>
              <a:rPr lang="en-GB" altLang="en-US" sz="2000" b="1" dirty="0" smtClean="0">
                <a:latin typeface="Courier New" pitchFamily="49" charset="0"/>
              </a:rPr>
              <a:t>(1 - </a:t>
            </a:r>
            <a:r>
              <a:rPr lang="hu-HU" altLang="en-US" sz="2000" b="1" dirty="0" smtClean="0">
                <a:latin typeface="Courier New" pitchFamily="49" charset="0"/>
              </a:rPr>
              <a:t>x</a:t>
            </a:r>
            <a:r>
              <a:rPr lang="en-GB" altLang="en-US" sz="2000" b="1" dirty="0">
                <a:latin typeface="Courier New" pitchFamily="49" charset="0"/>
              </a:rPr>
              <a:t>*x</a:t>
            </a:r>
            <a:r>
              <a:rPr lang="en-US" altLang="en-US" sz="2000" b="1" dirty="0">
                <a:latin typeface="Courier New" pitchFamily="49" charset="0"/>
              </a:rPr>
              <a:t> </a:t>
            </a:r>
            <a:r>
              <a:rPr lang="en-US" altLang="en-US" sz="2000" b="1" dirty="0" smtClean="0">
                <a:latin typeface="Courier New" pitchFamily="49" charset="0"/>
              </a:rPr>
              <a:t>-</a:t>
            </a:r>
            <a:r>
              <a:rPr lang="hu-HU" altLang="en-US" sz="2000" b="1" dirty="0" smtClean="0">
                <a:latin typeface="Courier New" pitchFamily="49" charset="0"/>
              </a:rPr>
              <a:t> </a:t>
            </a:r>
            <a:r>
              <a:rPr lang="hu-HU" altLang="en-US" sz="2000" b="1" dirty="0">
                <a:latin typeface="Courier New" pitchFamily="49" charset="0"/>
              </a:rPr>
              <a:t>y</a:t>
            </a:r>
            <a:r>
              <a:rPr lang="en-GB" altLang="en-US" sz="2000" b="1" dirty="0" smtClean="0">
                <a:latin typeface="Courier New" pitchFamily="49" charset="0"/>
              </a:rPr>
              <a:t>*y); // project to hemisphere</a:t>
            </a:r>
            <a:endParaRPr lang="en-GB" altLang="en-US" sz="1000" b="1" dirty="0" smtClean="0">
              <a:latin typeface="Courier New" pitchFamily="49" charset="0"/>
            </a:endParaRPr>
          </a:p>
          <a:p>
            <a:pPr marL="176213" lvl="1" algn="l"/>
            <a:r>
              <a:rPr lang="en-GB" altLang="en-US" sz="2000" b="1" dirty="0" smtClean="0">
                <a:latin typeface="Courier New" pitchFamily="49" charset="0"/>
              </a:rPr>
              <a:t>  </a:t>
            </a:r>
            <a:r>
              <a:rPr lang="en-GB" altLang="en-US" sz="2000" b="1" dirty="0" err="1" smtClean="0">
                <a:latin typeface="Courier New" pitchFamily="49" charset="0"/>
              </a:rPr>
              <a:t>outDir</a:t>
            </a:r>
            <a:r>
              <a:rPr lang="en-GB" altLang="en-US" sz="2000" b="1" dirty="0" smtClean="0">
                <a:latin typeface="Courier New" pitchFamily="49" charset="0"/>
              </a:rPr>
              <a:t> = T * x + B * y + N * z;</a:t>
            </a:r>
          </a:p>
          <a:p>
            <a:pPr marL="176213" lvl="1" algn="l"/>
            <a:r>
              <a:rPr lang="en-GB" altLang="en-US" sz="2000" b="1" dirty="0" smtClean="0">
                <a:latin typeface="Courier New" pitchFamily="49" charset="0"/>
              </a:rPr>
              <a:t>  return z/M_PI;  // pdf</a:t>
            </a:r>
          </a:p>
          <a:p>
            <a:pPr marL="0" lvl="1" algn="l"/>
            <a:r>
              <a:rPr lang="en-GB" altLang="en-US" sz="2000" b="1" dirty="0">
                <a:latin typeface="Courier New" pitchFamily="49" charset="0"/>
              </a:rPr>
              <a:t>}</a:t>
            </a:r>
          </a:p>
        </p:txBody>
      </p:sp>
      <mc:AlternateContent xmlns:mc="http://schemas.openxmlformats.org/markup-compatibility/2006" xmlns:a14="http://schemas.microsoft.com/office/drawing/2010/main">
        <mc:Choice Requires="a14">
          <p:sp>
            <p:nvSpPr>
              <p:cNvPr id="76" name="Téglalap 75"/>
              <p:cNvSpPr/>
              <p:nvPr/>
            </p:nvSpPr>
            <p:spPr>
              <a:xfrm>
                <a:off x="2116825" y="1220487"/>
                <a:ext cx="9814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oMath>
                  </m:oMathPara>
                </a14:m>
                <a:endParaRPr lang="en-US" dirty="0"/>
              </a:p>
            </p:txBody>
          </p:sp>
        </mc:Choice>
        <mc:Fallback xmlns="">
          <p:sp>
            <p:nvSpPr>
              <p:cNvPr id="76" name="Téglalap 75"/>
              <p:cNvSpPr>
                <a:spLocks noRot="1" noChangeAspect="1" noMove="1" noResize="1" noEditPoints="1" noAdjustHandles="1" noChangeArrowheads="1" noChangeShapeType="1" noTextEdit="1"/>
              </p:cNvSpPr>
              <p:nvPr/>
            </p:nvSpPr>
            <p:spPr>
              <a:xfrm>
                <a:off x="2116825" y="1220487"/>
                <a:ext cx="981487" cy="461665"/>
              </a:xfrm>
              <a:prstGeom prst="rect">
                <a:avLst/>
              </a:prstGeom>
              <a:blipFill rotWithShape="1">
                <a:blip r:embed="rId5"/>
                <a:stretch>
                  <a:fillRect l="-621" r="-1242" b="-18421"/>
                </a:stretch>
              </a:blipFill>
            </p:spPr>
            <p:txBody>
              <a:bodyPr/>
              <a:lstStyle/>
              <a:p>
                <a:r>
                  <a:rPr lang="en-US">
                    <a:noFill/>
                  </a:rPr>
                  <a:t> </a:t>
                </a:r>
              </a:p>
            </p:txBody>
          </p:sp>
        </mc:Fallback>
      </mc:AlternateContent>
      <p:sp>
        <p:nvSpPr>
          <p:cNvPr id="77" name="Text Box 22"/>
          <p:cNvSpPr txBox="1">
            <a:spLocks noChangeArrowheads="1"/>
          </p:cNvSpPr>
          <p:nvPr/>
        </p:nvSpPr>
        <p:spPr bwMode="auto">
          <a:xfrm>
            <a:off x="761399" y="2517798"/>
            <a:ext cx="774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a:t>
            </a:r>
            <a:r>
              <a:rPr lang="hu-HU" altLang="en-US" dirty="0" err="1"/>
              <a:t>-</a:t>
            </a:r>
            <a:r>
              <a:rPr lang="hu-HU" altLang="en-US" dirty="0" err="1" smtClean="0"/>
              <a:t>1</a:t>
            </a:r>
            <a:endParaRPr lang="hu-HU" altLang="en-US" dirty="0"/>
          </a:p>
        </p:txBody>
      </p:sp>
      <p:sp>
        <p:nvSpPr>
          <p:cNvPr id="78" name="Text Box 22"/>
          <p:cNvSpPr txBox="1">
            <a:spLocks noChangeArrowheads="1"/>
          </p:cNvSpPr>
          <p:nvPr/>
        </p:nvSpPr>
        <p:spPr bwMode="auto">
          <a:xfrm>
            <a:off x="3205434" y="804415"/>
            <a:ext cx="915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a:t>
            </a:r>
            <a:r>
              <a:rPr lang="hu-HU" altLang="en-US" dirty="0" smtClean="0"/>
              <a:t>1,</a:t>
            </a:r>
            <a:r>
              <a:rPr lang="en-US" altLang="en-US" dirty="0" err="1" smtClean="0"/>
              <a:t>+</a:t>
            </a:r>
            <a:r>
              <a:rPr lang="hu-HU" altLang="en-US" dirty="0" smtClean="0"/>
              <a:t>1</a:t>
            </a:r>
            <a:endParaRPr lang="hu-HU" altLang="en-US" dirty="0"/>
          </a:p>
        </p:txBody>
      </p:sp>
      <p:sp>
        <p:nvSpPr>
          <p:cNvPr id="36" name="Line 8"/>
          <p:cNvSpPr>
            <a:spLocks noChangeShapeType="1"/>
          </p:cNvSpPr>
          <p:nvPr/>
        </p:nvSpPr>
        <p:spPr bwMode="auto">
          <a:xfrm flipH="1">
            <a:off x="5580111" y="2503654"/>
            <a:ext cx="641055" cy="105549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
          <p:cNvSpPr>
            <a:spLocks noChangeShapeType="1"/>
          </p:cNvSpPr>
          <p:nvPr/>
        </p:nvSpPr>
        <p:spPr bwMode="auto">
          <a:xfrm>
            <a:off x="6221165" y="2495437"/>
            <a:ext cx="17180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18"/>
          <p:cNvSpPr>
            <a:spLocks noChangeArrowheads="1"/>
          </p:cNvSpPr>
          <p:nvPr/>
        </p:nvSpPr>
        <p:spPr bwMode="auto">
          <a:xfrm>
            <a:off x="5337357" y="2856931"/>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smtClean="0">
                <a:latin typeface="Times New Roman" pitchFamily="18" charset="0"/>
              </a:rPr>
              <a:t>T</a:t>
            </a:r>
            <a:endParaRPr lang="hu-HU" altLang="en-US" dirty="0">
              <a:latin typeface="Times New Roman" pitchFamily="18" charset="0"/>
            </a:endParaRPr>
          </a:p>
        </p:txBody>
      </p:sp>
      <p:sp>
        <p:nvSpPr>
          <p:cNvPr id="39" name="Rectangle 18"/>
          <p:cNvSpPr>
            <a:spLocks noChangeArrowheads="1"/>
          </p:cNvSpPr>
          <p:nvPr/>
        </p:nvSpPr>
        <p:spPr bwMode="auto">
          <a:xfrm>
            <a:off x="7480475" y="2456243"/>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smtClean="0">
                <a:latin typeface="Times New Roman" pitchFamily="18" charset="0"/>
              </a:rPr>
              <a:t>B</a:t>
            </a:r>
            <a:endParaRPr lang="hu-HU" altLang="en-US" dirty="0">
              <a:latin typeface="Times New Roman" pitchFamily="18" charset="0"/>
            </a:endParaRPr>
          </a:p>
        </p:txBody>
      </p:sp>
      <p:sp>
        <p:nvSpPr>
          <p:cNvPr id="40" name="Rectangle 18"/>
          <p:cNvSpPr>
            <a:spLocks noChangeArrowheads="1"/>
          </p:cNvSpPr>
          <p:nvPr/>
        </p:nvSpPr>
        <p:spPr bwMode="auto">
          <a:xfrm>
            <a:off x="1936761" y="692696"/>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smtClean="0">
                <a:latin typeface="Times New Roman" pitchFamily="18" charset="0"/>
              </a:rPr>
              <a:t>T</a:t>
            </a:r>
            <a:endParaRPr lang="hu-HU" altLang="en-US" dirty="0">
              <a:latin typeface="Times New Roman" pitchFamily="18" charset="0"/>
            </a:endParaRPr>
          </a:p>
        </p:txBody>
      </p:sp>
      <p:sp>
        <p:nvSpPr>
          <p:cNvPr id="42" name="Rectangle 18"/>
          <p:cNvSpPr>
            <a:spLocks noChangeArrowheads="1"/>
          </p:cNvSpPr>
          <p:nvPr/>
        </p:nvSpPr>
        <p:spPr bwMode="auto">
          <a:xfrm>
            <a:off x="3243607" y="1848205"/>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smtClean="0">
                <a:latin typeface="Times New Roman" pitchFamily="18" charset="0"/>
              </a:rPr>
              <a:t>B</a:t>
            </a:r>
            <a:endParaRPr lang="hu-HU" altLang="en-US"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994122"/>
          </a:xfrm>
        </p:spPr>
        <p:txBody>
          <a:bodyPr/>
          <a:lstStyle/>
          <a:p>
            <a:r>
              <a:rPr lang="hu-HU" dirty="0" smtClean="0">
                <a:solidFill>
                  <a:srgbClr val="FF0000"/>
                </a:solidFill>
              </a:rPr>
              <a:t>Fontosság szerinti mintavétel</a:t>
            </a:r>
            <a:endParaRPr lang="en-US" dirty="0">
              <a:solidFill>
                <a:srgbClr val="FF0000"/>
              </a:solidFill>
            </a:endParaRPr>
          </a:p>
        </p:txBody>
      </p:sp>
      <p:sp>
        <p:nvSpPr>
          <p:cNvPr id="9" name="Text Box 16"/>
          <p:cNvSpPr txBox="1">
            <a:spLocks noChangeArrowheads="1"/>
          </p:cNvSpPr>
          <p:nvPr/>
        </p:nvSpPr>
        <p:spPr bwMode="auto">
          <a:xfrm>
            <a:off x="1127863" y="6340730"/>
            <a:ext cx="2063457"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 </a:t>
            </a:r>
            <a:r>
              <a:rPr lang="hu-HU" altLang="en-US" dirty="0" err="1"/>
              <a:t>sample</a:t>
            </a:r>
            <a:r>
              <a:rPr lang="hu-HU" altLang="en-US" dirty="0"/>
              <a:t>/pixel</a:t>
            </a:r>
            <a:endParaRPr lang="en-US" altLang="en-US" dirty="0"/>
          </a:p>
        </p:txBody>
      </p:sp>
      <p:sp>
        <p:nvSpPr>
          <p:cNvPr id="10" name="Text Box 19"/>
          <p:cNvSpPr txBox="1">
            <a:spLocks noChangeArrowheads="1"/>
          </p:cNvSpPr>
          <p:nvPr/>
        </p:nvSpPr>
        <p:spPr bwMode="auto">
          <a:xfrm>
            <a:off x="3648282" y="6356673"/>
            <a:ext cx="2448272"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10 </a:t>
            </a:r>
            <a:r>
              <a:rPr lang="hu-HU" altLang="en-US" dirty="0" err="1"/>
              <a:t>samples</a:t>
            </a:r>
            <a:r>
              <a:rPr lang="hu-HU" altLang="en-US" dirty="0"/>
              <a:t>/pixel</a:t>
            </a:r>
            <a:endParaRPr lang="en-US" altLang="en-US" dirty="0"/>
          </a:p>
        </p:txBody>
      </p:sp>
      <p:sp>
        <p:nvSpPr>
          <p:cNvPr id="11" name="Text Box 21"/>
          <p:cNvSpPr txBox="1">
            <a:spLocks noChangeArrowheads="1"/>
          </p:cNvSpPr>
          <p:nvPr/>
        </p:nvSpPr>
        <p:spPr bwMode="auto">
          <a:xfrm>
            <a:off x="6444208" y="6378187"/>
            <a:ext cx="2390775" cy="2520000"/>
          </a:xfrm>
          <a:prstGeom prst="rect">
            <a:avLst/>
          </a:prstGeom>
          <a:noFill/>
          <a:ln>
            <a:no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100 </a:t>
            </a:r>
            <a:r>
              <a:rPr lang="hu-HU" altLang="en-US" dirty="0" err="1"/>
              <a:t>samples</a:t>
            </a:r>
            <a:r>
              <a:rPr lang="hu-HU" altLang="en-US" dirty="0"/>
              <a:t>/pixel</a:t>
            </a:r>
            <a:endParaRPr lang="en-US" altLang="en-US" dirty="0"/>
          </a:p>
        </p:txBody>
      </p:sp>
      <p:sp>
        <p:nvSpPr>
          <p:cNvPr id="3" name="Szövegdoboz 2"/>
          <p:cNvSpPr txBox="1"/>
          <p:nvPr/>
        </p:nvSpPr>
        <p:spPr>
          <a:xfrm rot="16200000">
            <a:off x="-276947" y="2273658"/>
            <a:ext cx="1696298" cy="523220"/>
          </a:xfrm>
          <a:prstGeom prst="rect">
            <a:avLst/>
          </a:prstGeom>
          <a:noFill/>
        </p:spPr>
        <p:txBody>
          <a:bodyPr wrap="none" rtlCol="0">
            <a:spAutoFit/>
          </a:bodyPr>
          <a:lstStyle/>
          <a:p>
            <a:r>
              <a:rPr lang="hu-HU" sz="2800" dirty="0" smtClean="0"/>
              <a:t>egyenletes</a:t>
            </a:r>
            <a:endParaRPr lang="en-US" sz="2800" dirty="0"/>
          </a:p>
        </p:txBody>
      </p:sp>
      <p:sp>
        <p:nvSpPr>
          <p:cNvPr id="16" name="Szövegdoboz 15"/>
          <p:cNvSpPr txBox="1"/>
          <p:nvPr/>
        </p:nvSpPr>
        <p:spPr>
          <a:xfrm rot="16200000">
            <a:off x="-518199" y="4900830"/>
            <a:ext cx="2178802" cy="523220"/>
          </a:xfrm>
          <a:prstGeom prst="rect">
            <a:avLst/>
          </a:prstGeom>
          <a:noFill/>
        </p:spPr>
        <p:txBody>
          <a:bodyPr wrap="none" rtlCol="0">
            <a:spAutoFit/>
          </a:bodyPr>
          <a:lstStyle/>
          <a:p>
            <a:r>
              <a:rPr lang="en-US" sz="2800" dirty="0"/>
              <a:t>c</a:t>
            </a:r>
            <a:r>
              <a:rPr lang="en-US" sz="2800" dirty="0" smtClean="0"/>
              <a:t>os</a:t>
            </a:r>
            <a:r>
              <a:rPr lang="hu-HU" sz="2800" dirty="0" smtClean="0"/>
              <a:t> + diszkrét</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595" y="3933336"/>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58" y="3939212"/>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714" y="3902440"/>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872" y="1275268"/>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1275268"/>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9149" y="1275268"/>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57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Megállás és visszaverődés típus</a:t>
            </a:r>
            <a:r>
              <a:rPr lang="en-US" dirty="0" smtClean="0">
                <a:solidFill>
                  <a:srgbClr val="FF0000"/>
                </a:solidFill>
              </a:rPr>
              <a:t>: </a:t>
            </a:r>
            <a:r>
              <a:rPr lang="hu-HU" dirty="0" smtClean="0">
                <a:solidFill>
                  <a:srgbClr val="FF0000"/>
                </a:solidFill>
              </a:rPr>
              <a:t/>
            </a:r>
            <a:br>
              <a:rPr lang="hu-HU" dirty="0" smtClean="0">
                <a:solidFill>
                  <a:srgbClr val="FF0000"/>
                </a:solidFill>
              </a:rPr>
            </a:br>
            <a:r>
              <a:rPr lang="hu-HU" dirty="0" smtClean="0">
                <a:solidFill>
                  <a:srgbClr val="FF0000"/>
                </a:solidFill>
              </a:rPr>
              <a:t>Orosz rulett</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Rectangle 3"/>
              <p:cNvSpPr>
                <a:spLocks noChangeArrowheads="1"/>
              </p:cNvSpPr>
              <p:nvPr/>
            </p:nvSpPr>
            <p:spPr bwMode="auto">
              <a:xfrm>
                <a:off x="417404" y="1448780"/>
                <a:ext cx="8743824" cy="397031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1" algn="l"/>
                <a:r>
                  <a:rPr lang="hu-HU" altLang="en-US" sz="2800" dirty="0" smtClean="0"/>
                  <a:t>1. M</a:t>
                </a:r>
                <a:r>
                  <a:rPr lang="en-US" altLang="en-US" sz="2800" dirty="0" err="1" smtClean="0"/>
                  <a:t>onte</a:t>
                </a:r>
                <a:r>
                  <a:rPr lang="en-US" altLang="en-US" sz="2800" dirty="0"/>
                  <a:t> </a:t>
                </a:r>
                <a:r>
                  <a:rPr lang="en-US" altLang="en-US" sz="2800" dirty="0" smtClean="0"/>
                  <a:t>Carlo </a:t>
                </a:r>
                <a:r>
                  <a:rPr lang="en-US" altLang="en-US" sz="2800" dirty="0" err="1" smtClean="0"/>
                  <a:t>integr</a:t>
                </a:r>
                <a:r>
                  <a:rPr lang="hu-HU" altLang="en-US" sz="2800" dirty="0" smtClean="0"/>
                  <a:t>á</a:t>
                </a:r>
                <a:r>
                  <a:rPr lang="en-US" altLang="en-US" sz="2800" dirty="0" smtClean="0"/>
                  <a:t>l</a:t>
                </a:r>
                <a:r>
                  <a:rPr lang="hu-HU" altLang="en-US" sz="2800" dirty="0" smtClean="0"/>
                  <a:t>:</a:t>
                </a:r>
                <a:endParaRPr lang="hu-HU" altLang="en-US" sz="2800" dirty="0"/>
              </a:p>
              <a:p>
                <a:pPr lvl="1" algn="l"/>
                <a:r>
                  <a:rPr lang="hu-HU" altLang="en-US" sz="2800" dirty="0"/>
                  <a:t>	</a:t>
                </a:r>
                <a:endParaRPr lang="en-US" altLang="en-US" sz="2800" dirty="0" smtClean="0"/>
              </a:p>
              <a:p>
                <a:pPr lvl="1" algn="l"/>
                <a:endParaRPr lang="en-US" altLang="en-US" sz="2800" dirty="0"/>
              </a:p>
              <a:p>
                <a:pPr lvl="1" algn="l"/>
                <a:endParaRPr lang="en-US" altLang="en-US" sz="2800" dirty="0" smtClean="0"/>
              </a:p>
              <a:p>
                <a:pPr lvl="1" algn="l"/>
                <a:endParaRPr lang="en-US" altLang="en-US" sz="2800" dirty="0" smtClean="0"/>
              </a:p>
              <a:p>
                <a:pPr marL="357188" lvl="1" indent="-357188" algn="l"/>
                <a:r>
                  <a:rPr lang="hu-HU" altLang="en-US" sz="2800" dirty="0" smtClean="0"/>
                  <a:t>2</a:t>
                </a:r>
                <a:r>
                  <a:rPr lang="hu-HU" altLang="en-US" sz="2800" dirty="0"/>
                  <a:t>. </a:t>
                </a:r>
                <a:r>
                  <a:rPr lang="hu-HU" altLang="en-US" sz="2800" dirty="0" smtClean="0"/>
                  <a:t>Számold</a:t>
                </a:r>
                <a:r>
                  <a:rPr lang="en-US" altLang="en-US" sz="2800" dirty="0" smtClean="0"/>
                  <a:t> </a:t>
                </a:r>
                <a14:m>
                  <m:oMath xmlns:m="http://schemas.openxmlformats.org/officeDocument/2006/math">
                    <m:r>
                      <a:rPr lang="en-US" sz="2800" b="1">
                        <a:latin typeface="Cambria Math"/>
                        <a:ea typeface="Cambria Math"/>
                      </a:rPr>
                      <m:t>𝐄</m:t>
                    </m:r>
                    <m:d>
                      <m:dPr>
                        <m:begChr m:val="["/>
                        <m:endChr m:val="]"/>
                        <m:ctrlPr>
                          <a:rPr lang="en-US" sz="2800" i="1">
                            <a:latin typeface="Cambria Math"/>
                            <a:ea typeface="Cambria Math"/>
                          </a:rPr>
                        </m:ctrlPr>
                      </m:dPr>
                      <m:e>
                        <m:sSub>
                          <m:sSubPr>
                            <m:ctrlPr>
                              <a:rPr lang="hu-HU" sz="2800" i="1">
                                <a:latin typeface="Cambria Math"/>
                                <a:ea typeface="Cambria Math"/>
                              </a:rPr>
                            </m:ctrlPr>
                          </m:sSubPr>
                          <m:e>
                            <m:r>
                              <a:rPr lang="en-US" sz="2800" i="1">
                                <a:latin typeface="Cambria Math"/>
                                <a:ea typeface="Cambria Math"/>
                              </a:rPr>
                              <m:t>𝐿</m:t>
                            </m:r>
                          </m:e>
                          <m:sub>
                            <m:r>
                              <a:rPr lang="en-US" sz="2800" i="1">
                                <a:latin typeface="Cambria Math"/>
                                <a:ea typeface="Cambria Math"/>
                              </a:rPr>
                              <m:t>𝑑</m:t>
                            </m:r>
                          </m:sub>
                        </m:sSub>
                      </m:e>
                    </m:d>
                    <m:r>
                      <a:rPr lang="en-US" sz="2800" i="1">
                        <a:latin typeface="Cambria Math"/>
                        <a:ea typeface="Cambria Math"/>
                      </a:rPr>
                      <m:t> </m:t>
                    </m:r>
                  </m:oMath>
                </a14:m>
                <a:r>
                  <a:rPr lang="hu-HU" altLang="en-US" sz="2800" dirty="0" smtClean="0"/>
                  <a:t>-t</a:t>
                </a:r>
                <a:r>
                  <a:rPr lang="en-US" altLang="en-US" sz="2800" dirty="0" smtClean="0"/>
                  <a:t> </a:t>
                </a:r>
                <a14:m>
                  <m:oMath xmlns:m="http://schemas.openxmlformats.org/officeDocument/2006/math">
                    <m:sSub>
                      <m:sSubPr>
                        <m:ctrlPr>
                          <a:rPr lang="hu-HU" sz="2800" i="1">
                            <a:latin typeface="Cambria Math"/>
                            <a:ea typeface="Cambria Math"/>
                          </a:rPr>
                        </m:ctrlPr>
                      </m:sSubPr>
                      <m:e>
                        <m:r>
                          <a:rPr lang="en-US" sz="2800" b="0" i="1" smtClean="0">
                            <a:latin typeface="Cambria Math"/>
                            <a:ea typeface="Cambria Math"/>
                          </a:rPr>
                          <m:t>𝑠</m:t>
                        </m:r>
                      </m:e>
                      <m:sub>
                        <m:r>
                          <a:rPr lang="en-US" sz="2800" i="1">
                            <a:latin typeface="Cambria Math"/>
                            <a:ea typeface="Cambria Math"/>
                          </a:rPr>
                          <m:t>𝑑</m:t>
                        </m:r>
                      </m:sub>
                    </m:sSub>
                  </m:oMath>
                </a14:m>
                <a:r>
                  <a:rPr lang="hu-HU" altLang="en-US" sz="2800" dirty="0" smtClean="0"/>
                  <a:t> valószínűséggel</a:t>
                </a:r>
                <a:r>
                  <a:rPr lang="en-US" altLang="en-US" sz="2800" dirty="0" smtClean="0"/>
                  <a:t>, </a:t>
                </a:r>
                <a14:m>
                  <m:oMath xmlns:m="http://schemas.openxmlformats.org/officeDocument/2006/math">
                    <m:r>
                      <a:rPr lang="en-US" sz="2800" b="1">
                        <a:latin typeface="Cambria Math"/>
                        <a:ea typeface="Cambria Math"/>
                      </a:rPr>
                      <m:t>𝐄</m:t>
                    </m:r>
                    <m:d>
                      <m:dPr>
                        <m:begChr m:val="["/>
                        <m:endChr m:val="]"/>
                        <m:ctrlPr>
                          <a:rPr lang="en-US" sz="2800" i="1">
                            <a:latin typeface="Cambria Math"/>
                            <a:ea typeface="Cambria Math"/>
                          </a:rPr>
                        </m:ctrlPr>
                      </m:dPr>
                      <m:e>
                        <m:sSub>
                          <m:sSubPr>
                            <m:ctrlPr>
                              <a:rPr lang="hu-HU" sz="2800" i="1">
                                <a:latin typeface="Cambria Math"/>
                                <a:ea typeface="Cambria Math"/>
                              </a:rPr>
                            </m:ctrlPr>
                          </m:sSubPr>
                          <m:e>
                            <m:r>
                              <a:rPr lang="en-US" sz="2800" i="1">
                                <a:latin typeface="Cambria Math"/>
                                <a:ea typeface="Cambria Math"/>
                              </a:rPr>
                              <m:t>𝐿</m:t>
                            </m:r>
                          </m:e>
                          <m:sub>
                            <m:r>
                              <a:rPr lang="en-US" sz="2800" i="1">
                                <a:latin typeface="Cambria Math"/>
                                <a:ea typeface="Cambria Math"/>
                              </a:rPr>
                              <m:t>𝑚</m:t>
                            </m:r>
                          </m:sub>
                        </m:sSub>
                      </m:e>
                    </m:d>
                    <m:r>
                      <a:rPr lang="en-US" sz="2800" i="1">
                        <a:latin typeface="Cambria Math"/>
                        <a:ea typeface="Cambria Math"/>
                      </a:rPr>
                      <m:t> </m:t>
                    </m:r>
                  </m:oMath>
                </a14:m>
                <a:r>
                  <a:rPr lang="hu-HU" altLang="en-US" sz="2800" dirty="0" err="1" smtClean="0"/>
                  <a:t>-t</a:t>
                </a:r>
                <a:r>
                  <a:rPr lang="hu-HU" altLang="en-US" sz="2800" dirty="0" smtClean="0"/>
                  <a:t> </a:t>
                </a:r>
                <a14:m>
                  <m:oMath xmlns:m="http://schemas.openxmlformats.org/officeDocument/2006/math">
                    <m:sSub>
                      <m:sSubPr>
                        <m:ctrlPr>
                          <a:rPr lang="hu-HU" sz="2800" i="1">
                            <a:latin typeface="Cambria Math"/>
                            <a:ea typeface="Cambria Math"/>
                          </a:rPr>
                        </m:ctrlPr>
                      </m:sSubPr>
                      <m:e>
                        <m:r>
                          <a:rPr lang="en-US" sz="2800" i="1">
                            <a:latin typeface="Cambria Math"/>
                            <a:ea typeface="Cambria Math"/>
                          </a:rPr>
                          <m:t>𝑠</m:t>
                        </m:r>
                      </m:e>
                      <m:sub>
                        <m:r>
                          <a:rPr lang="en-US" sz="2800" b="0" i="1" smtClean="0">
                            <a:latin typeface="Cambria Math"/>
                            <a:ea typeface="Cambria Math"/>
                          </a:rPr>
                          <m:t>𝑚</m:t>
                        </m:r>
                      </m:sub>
                    </m:sSub>
                  </m:oMath>
                </a14:m>
                <a:r>
                  <a:rPr lang="hu-HU" altLang="en-US" sz="2800" dirty="0" smtClean="0"/>
                  <a:t> valószínűséggel</a:t>
                </a:r>
                <a:r>
                  <a:rPr lang="en-US" altLang="en-US" sz="2800" dirty="0" smtClean="0"/>
                  <a:t>, </a:t>
                </a:r>
                <a:r>
                  <a:rPr lang="hu-HU" altLang="en-US" sz="2800" dirty="0" smtClean="0"/>
                  <a:t>egyébként</a:t>
                </a:r>
                <a:r>
                  <a:rPr lang="en-US" altLang="en-US" sz="2800" dirty="0" smtClean="0"/>
                  <a:t> 0</a:t>
                </a:r>
              </a:p>
              <a:p>
                <a:pPr marL="0" lvl="1" algn="l"/>
                <a:r>
                  <a:rPr lang="hu-HU" altLang="en-US" sz="2800" dirty="0" smtClean="0"/>
                  <a:t>3</a:t>
                </a:r>
                <a:r>
                  <a:rPr lang="hu-HU" altLang="en-US" sz="2800" dirty="0"/>
                  <a:t>. </a:t>
                </a:r>
                <a:r>
                  <a:rPr lang="hu-HU" altLang="en-US" sz="2800" dirty="0" smtClean="0"/>
                  <a:t>K</a:t>
                </a:r>
                <a14:m>
                  <m:oMath xmlns:m="http://schemas.openxmlformats.org/officeDocument/2006/math">
                    <m:r>
                      <m:rPr>
                        <m:sty m:val="p"/>
                      </m:rPr>
                      <a:rPr lang="hu-HU" sz="2800" b="0" i="0" smtClean="0">
                        <a:latin typeface="Cambria Math"/>
                        <a:ea typeface="Cambria Math"/>
                      </a:rPr>
                      <m:t>ompenz</m:t>
                    </m:r>
                    <m:r>
                      <a:rPr lang="hu-HU" sz="2800" b="0" i="0" smtClean="0">
                        <a:latin typeface="Cambria Math"/>
                        <a:ea typeface="Cambria Math"/>
                      </a:rPr>
                      <m:t>á</m:t>
                    </m:r>
                    <m:r>
                      <m:rPr>
                        <m:sty m:val="p"/>
                      </m:rPr>
                      <a:rPr lang="hu-HU" sz="2800" b="0" i="0" smtClean="0">
                        <a:latin typeface="Cambria Math"/>
                        <a:ea typeface="Cambria Math"/>
                      </a:rPr>
                      <m:t>lj</m:t>
                    </m:r>
                    <m:r>
                      <a:rPr lang="hu-HU" sz="2800" b="0" i="0" smtClean="0">
                        <a:latin typeface="Cambria Math"/>
                        <a:ea typeface="Cambria Math"/>
                      </a:rPr>
                      <m:t> </m:t>
                    </m:r>
                    <m:r>
                      <a:rPr lang="en-US" sz="2800" i="1">
                        <a:latin typeface="Cambria Math"/>
                        <a:ea typeface="Cambria Math"/>
                      </a:rPr>
                      <m:t>𝑠</m:t>
                    </m:r>
                  </m:oMath>
                </a14:m>
                <a:r>
                  <a:rPr lang="hu-HU" altLang="en-US" sz="2800" dirty="0" err="1" smtClean="0"/>
                  <a:t>-sel</a:t>
                </a:r>
                <a:r>
                  <a:rPr lang="hu-HU" altLang="en-US" sz="2800" dirty="0" smtClean="0"/>
                  <a:t> osztással </a:t>
                </a:r>
                <a:endParaRPr lang="hu-HU" altLang="en-US" sz="2800" dirty="0"/>
              </a:p>
              <a:p>
                <a:pPr lvl="1" algn="l"/>
                <a:endParaRPr lang="hu-HU" altLang="en-US" sz="2800" dirty="0"/>
              </a:p>
            </p:txBody>
          </p:sp>
        </mc:Choice>
        <mc:Fallback xmlns="">
          <p:sp>
            <p:nvSpPr>
              <p:cNvPr id="3" name="Rectangle 3"/>
              <p:cNvSpPr>
                <a:spLocks noRot="1" noChangeAspect="1" noMove="1" noResize="1" noEditPoints="1" noAdjustHandles="1" noChangeArrowheads="1" noChangeShapeType="1" noTextEdit="1"/>
              </p:cNvSpPr>
              <p:nvPr/>
            </p:nvSpPr>
            <p:spPr bwMode="auto">
              <a:xfrm>
                <a:off x="417404" y="1448780"/>
                <a:ext cx="8743824" cy="3970318"/>
              </a:xfrm>
              <a:prstGeom prst="rect">
                <a:avLst/>
              </a:prstGeom>
              <a:blipFill rotWithShape="1">
                <a:blip r:embed="rId3"/>
                <a:stretch>
                  <a:fillRect l="-1394" t="-15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627586" y="2024844"/>
                <a:ext cx="7739876" cy="7448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1800" i="1" smtClean="0">
                              <a:solidFill>
                                <a:schemeClr val="tx1"/>
                              </a:solidFill>
                              <a:latin typeface="Cambria Math"/>
                              <a:ea typeface="Cambria Math"/>
                            </a:rPr>
                          </m:ctrlPr>
                        </m:naryPr>
                        <m:sub>
                          <m:r>
                            <m:rPr>
                              <m:sty m:val="p"/>
                              <m:brk m:alnAt="24"/>
                            </m:rPr>
                            <a:rPr lang="el-GR" sz="1800" i="1">
                              <a:solidFill>
                                <a:schemeClr val="tx1"/>
                              </a:solidFill>
                              <a:latin typeface="Cambria Math"/>
                              <a:ea typeface="Cambria Math"/>
                            </a:rPr>
                            <m:t>Ω</m:t>
                          </m:r>
                        </m:sub>
                        <m:sup/>
                        <m:e>
                          <m:r>
                            <a:rPr lang="hu-HU" sz="1800" i="1">
                              <a:solidFill>
                                <a:schemeClr val="tx1"/>
                              </a:solidFill>
                              <a:latin typeface="Cambria Math"/>
                            </a:rPr>
                            <m:t>𝐿</m:t>
                          </m:r>
                          <m:d>
                            <m:dPr>
                              <m:ctrlPr>
                                <a:rPr lang="hu-HU" sz="1800" i="1">
                                  <a:solidFill>
                                    <a:schemeClr val="tx1"/>
                                  </a:solidFill>
                                  <a:latin typeface="Cambria Math"/>
                                </a:rPr>
                              </m:ctrlPr>
                            </m:dPr>
                            <m:e>
                              <m:r>
                                <a:rPr lang="en-US" sz="1800" b="1" i="1">
                                  <a:solidFill>
                                    <a:schemeClr val="tx1"/>
                                  </a:solidFill>
                                  <a:latin typeface="Cambria Math"/>
                                </a:rPr>
                                <m:t>𝒚</m:t>
                              </m:r>
                              <m:r>
                                <a:rPr lang="hu-HU" sz="1800" i="1">
                                  <a:solidFill>
                                    <a:schemeClr val="tx1"/>
                                  </a:solidFill>
                                  <a:latin typeface="Cambria Math"/>
                                </a:rPr>
                                <m:t>,</m:t>
                              </m:r>
                              <m:r>
                                <a:rPr lang="hu-HU" sz="1800" i="1">
                                  <a:solidFill>
                                    <a:schemeClr val="tx1"/>
                                  </a:solidFill>
                                  <a:latin typeface="Cambria Math"/>
                                  <a:ea typeface="Cambria Math"/>
                                </a:rPr>
                                <m:t>𝜔</m:t>
                              </m:r>
                              <m:r>
                                <a:rPr lang="en-US" sz="1800" i="1">
                                  <a:solidFill>
                                    <a:schemeClr val="tx1"/>
                                  </a:solidFill>
                                  <a:latin typeface="Cambria Math"/>
                                  <a:ea typeface="Cambria Math"/>
                                </a:rPr>
                                <m:t>′</m:t>
                              </m:r>
                            </m:e>
                          </m:d>
                          <m:r>
                            <a:rPr lang="en-US" sz="1800" i="1">
                              <a:solidFill>
                                <a:schemeClr val="tx1"/>
                              </a:solidFill>
                              <a:latin typeface="Cambria Math"/>
                              <a:ea typeface="Cambria Math"/>
                            </a:rPr>
                            <m:t>𝑅</m:t>
                          </m:r>
                          <m:d>
                            <m:dPr>
                              <m:ctrlPr>
                                <a:rPr lang="hu-HU" sz="1800" i="1">
                                  <a:solidFill>
                                    <a:schemeClr val="tx1"/>
                                  </a:solidFill>
                                  <a:latin typeface="Cambria Math"/>
                                </a:rPr>
                              </m:ctrlPr>
                            </m:dPr>
                            <m:e>
                              <m:r>
                                <a:rPr lang="hu-HU" sz="1800" i="1">
                                  <a:solidFill>
                                    <a:schemeClr val="tx1"/>
                                  </a:solidFill>
                                  <a:latin typeface="Cambria Math"/>
                                  <a:ea typeface="Cambria Math"/>
                                </a:rPr>
                                <m:t>𝜔</m:t>
                              </m:r>
                              <m:r>
                                <a:rPr lang="hu-HU" sz="1800" i="1">
                                  <a:solidFill>
                                    <a:schemeClr val="tx1"/>
                                  </a:solidFill>
                                  <a:latin typeface="Cambria Math"/>
                                </a:rPr>
                                <m:t>,</m:t>
                              </m:r>
                              <m:r>
                                <a:rPr lang="hu-HU" sz="1800" i="1">
                                  <a:solidFill>
                                    <a:schemeClr val="tx1"/>
                                  </a:solidFill>
                                  <a:latin typeface="Cambria Math"/>
                                  <a:ea typeface="Cambria Math"/>
                                </a:rPr>
                                <m:t>𝜔</m:t>
                              </m:r>
                              <m:r>
                                <a:rPr lang="en-US" sz="1800" i="1">
                                  <a:solidFill>
                                    <a:schemeClr val="tx1"/>
                                  </a:solidFill>
                                  <a:latin typeface="Cambria Math"/>
                                  <a:ea typeface="Cambria Math"/>
                                </a:rPr>
                                <m:t>′</m:t>
                              </m:r>
                            </m:e>
                          </m:d>
                        </m:e>
                      </m:nary>
                      <m:r>
                        <m:rPr>
                          <m:sty m:val="p"/>
                        </m:rPr>
                        <a:rPr lang="en-US" sz="1800">
                          <a:solidFill>
                            <a:schemeClr val="tx1"/>
                          </a:solidFill>
                          <a:latin typeface="Cambria Math"/>
                          <a:ea typeface="Cambria Math"/>
                        </a:rPr>
                        <m:t>d</m:t>
                      </m:r>
                      <m:sSup>
                        <m:sSupPr>
                          <m:ctrlPr>
                            <a:rPr lang="en-US" sz="1800" i="1">
                              <a:solidFill>
                                <a:schemeClr val="tx1"/>
                              </a:solidFill>
                              <a:latin typeface="Cambria Math"/>
                              <a:ea typeface="Cambria Math"/>
                            </a:rPr>
                          </m:ctrlPr>
                        </m:sSupPr>
                        <m:e>
                          <m:r>
                            <a:rPr lang="hu-HU" sz="1800" i="1">
                              <a:solidFill>
                                <a:schemeClr val="tx1"/>
                              </a:solidFill>
                              <a:latin typeface="Cambria Math"/>
                              <a:ea typeface="Cambria Math"/>
                            </a:rPr>
                            <m:t>𝜔</m:t>
                          </m:r>
                        </m:e>
                        <m:sup>
                          <m:r>
                            <a:rPr lang="en-US" sz="1800" i="1">
                              <a:solidFill>
                                <a:schemeClr val="tx1"/>
                              </a:solidFill>
                              <a:latin typeface="Cambria Math"/>
                              <a:ea typeface="Cambria Math"/>
                            </a:rPr>
                            <m:t>′</m:t>
                          </m:r>
                        </m:sup>
                      </m:sSup>
                      <m:r>
                        <a:rPr lang="en-US" sz="1800" b="0" i="1" smtClean="0">
                          <a:solidFill>
                            <a:schemeClr val="tx1"/>
                          </a:solidFill>
                          <a:latin typeface="Cambria Math"/>
                          <a:ea typeface="Cambria Math"/>
                        </a:rPr>
                        <m:t>=</m:t>
                      </m:r>
                      <m:r>
                        <a:rPr lang="en-US" sz="1800" b="1" i="0" smtClean="0">
                          <a:solidFill>
                            <a:schemeClr val="tx1"/>
                          </a:solidFill>
                          <a:latin typeface="Cambria Math"/>
                          <a:ea typeface="Cambria Math"/>
                        </a:rPr>
                        <m:t>𝐄</m:t>
                      </m:r>
                      <m:d>
                        <m:dPr>
                          <m:begChr m:val="["/>
                          <m:endChr m:val="]"/>
                          <m:ctrlPr>
                            <a:rPr lang="en-US" sz="1800" b="1" i="1" smtClean="0">
                              <a:solidFill>
                                <a:schemeClr val="tx1"/>
                              </a:solidFill>
                              <a:latin typeface="Cambria Math"/>
                              <a:ea typeface="Cambria Math"/>
                            </a:rPr>
                          </m:ctrlPr>
                        </m:dPr>
                        <m:e>
                          <m:f>
                            <m:fPr>
                              <m:ctrlPr>
                                <a:rPr lang="en-US" sz="1800" i="1">
                                  <a:latin typeface="Cambria Math"/>
                                  <a:ea typeface="Cambria Math"/>
                                </a:rPr>
                              </m:ctrlPr>
                            </m:fPr>
                            <m:num>
                              <m:r>
                                <a:rPr lang="hu-HU" sz="1800" i="1">
                                  <a:latin typeface="Cambria Math"/>
                                </a:rPr>
                                <m:t>𝐿</m:t>
                              </m:r>
                              <m:d>
                                <m:dPr>
                                  <m:ctrlPr>
                                    <a:rPr lang="hu-HU" sz="1800" i="1">
                                      <a:latin typeface="Cambria Math"/>
                                    </a:rPr>
                                  </m:ctrlPr>
                                </m:dPr>
                                <m:e>
                                  <m:r>
                                    <a:rPr lang="en-US" sz="1800" b="1" i="1">
                                      <a:latin typeface="Cambria Math"/>
                                    </a:rPr>
                                    <m:t>𝒚</m:t>
                                  </m:r>
                                  <m:r>
                                    <a:rPr lang="hu-HU" sz="1800" i="1">
                                      <a:latin typeface="Cambria Math"/>
                                    </a:rPr>
                                    <m:t>,</m:t>
                                  </m:r>
                                  <m:r>
                                    <a:rPr lang="en-US" sz="1800" i="1">
                                      <a:latin typeface="Cambria Math"/>
                                      <a:ea typeface="Cambria Math"/>
                                    </a:rPr>
                                    <m:t> </m:t>
                                  </m:r>
                                  <m:acc>
                                    <m:accPr>
                                      <m:chr m:val="̂"/>
                                      <m:ctrlPr>
                                        <a:rPr lang="en-US" sz="1800" i="1">
                                          <a:latin typeface="Cambria Math"/>
                                          <a:ea typeface="Cambria Math"/>
                                        </a:rPr>
                                      </m:ctrlPr>
                                    </m:accPr>
                                    <m:e>
                                      <m:r>
                                        <a:rPr lang="hu-HU" sz="1800" i="1">
                                          <a:latin typeface="Cambria Math"/>
                                          <a:ea typeface="Cambria Math"/>
                                        </a:rPr>
                                        <m:t>𝜔</m:t>
                                      </m:r>
                                    </m:e>
                                  </m:acc>
                                </m:e>
                              </m:d>
                              <m:sSub>
                                <m:sSubPr>
                                  <m:ctrlPr>
                                    <a:rPr lang="hu-HU" sz="2000" i="1" smtClean="0">
                                      <a:latin typeface="Cambria Math"/>
                                      <a:ea typeface="Cambria Math"/>
                                    </a:rPr>
                                  </m:ctrlPr>
                                </m:sSubPr>
                                <m:e>
                                  <m:r>
                                    <a:rPr lang="en-US" sz="2000" b="0" i="1" smtClean="0">
                                      <a:latin typeface="Cambria Math"/>
                                      <a:ea typeface="Cambria Math"/>
                                    </a:rPr>
                                    <m:t>𝑘</m:t>
                                  </m:r>
                                </m:e>
                                <m:sub>
                                  <m:r>
                                    <a:rPr lang="en-US" sz="2000" i="1">
                                      <a:latin typeface="Cambria Math"/>
                                      <a:ea typeface="Cambria Math"/>
                                    </a:rPr>
                                    <m:t>𝑑</m:t>
                                  </m:r>
                                </m:sub>
                              </m:sSub>
                              <m:r>
                                <a:rPr lang="en-US" sz="2000" i="1">
                                  <a:latin typeface="Cambria Math"/>
                                  <a:ea typeface="Cambria Math"/>
                                </a:rPr>
                                <m:t>⁡</m:t>
                              </m:r>
                              <m:sSup>
                                <m:sSupPr>
                                  <m:ctrlPr>
                                    <a:rPr lang="en-US" sz="2000" i="1" smtClean="0">
                                      <a:latin typeface="Cambria Math"/>
                                      <a:ea typeface="Cambria Math"/>
                                    </a:rPr>
                                  </m:ctrlPr>
                                </m:sSupPr>
                                <m:e>
                                  <m:r>
                                    <m:rPr>
                                      <m:sty m:val="p"/>
                                    </m:rPr>
                                    <a:rPr lang="en-US" sz="2000">
                                      <a:latin typeface="Cambria Math"/>
                                      <a:ea typeface="Cambria Math"/>
                                    </a:rPr>
                                    <m:t>cos</m:t>
                                  </m:r>
                                </m:e>
                                <m:sup>
                                  <m:r>
                                    <a:rPr lang="en-US" sz="2000" b="0" i="1" smtClean="0">
                                      <a:latin typeface="Cambria Math"/>
                                      <a:ea typeface="Cambria Math"/>
                                    </a:rPr>
                                    <m:t>+</m:t>
                                  </m:r>
                                </m:sup>
                              </m:sSup>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num>
                            <m:den>
                              <m:sSub>
                                <m:sSubPr>
                                  <m:ctrlPr>
                                    <a:rPr lang="hu-HU" sz="1800" i="1" smtClean="0">
                                      <a:latin typeface="Cambria Math"/>
                                      <a:ea typeface="Cambria Math"/>
                                    </a:rPr>
                                  </m:ctrlPr>
                                </m:sSubPr>
                                <m:e>
                                  <m:r>
                                    <a:rPr lang="en-US" sz="1800" b="0" i="1" smtClean="0">
                                      <a:latin typeface="Cambria Math"/>
                                      <a:ea typeface="Cambria Math"/>
                                    </a:rPr>
                                    <m:t>𝑝</m:t>
                                  </m:r>
                                </m:e>
                                <m:sub>
                                  <m:r>
                                    <a:rPr lang="en-US" sz="1800" b="0" i="1" smtClean="0">
                                      <a:latin typeface="Cambria Math"/>
                                      <a:ea typeface="Cambria Math"/>
                                    </a:rPr>
                                    <m:t>𝑑</m:t>
                                  </m:r>
                                </m:sub>
                              </m:sSub>
                              <m:r>
                                <a:rPr lang="en-US" sz="1800" i="1">
                                  <a:latin typeface="Cambria Math"/>
                                  <a:ea typeface="Cambria Math"/>
                                </a:rPr>
                                <m:t>(</m:t>
                              </m:r>
                              <m:acc>
                                <m:accPr>
                                  <m:chr m:val="̂"/>
                                  <m:ctrlPr>
                                    <a:rPr lang="en-US" sz="1800" i="1">
                                      <a:latin typeface="Cambria Math"/>
                                      <a:ea typeface="Cambria Math"/>
                                    </a:rPr>
                                  </m:ctrlPr>
                                </m:accPr>
                                <m:e>
                                  <m:r>
                                    <a:rPr lang="hu-HU" sz="1800" i="1">
                                      <a:latin typeface="Cambria Math"/>
                                      <a:ea typeface="Cambria Math"/>
                                    </a:rPr>
                                    <m:t>𝜔</m:t>
                                  </m:r>
                                </m:e>
                              </m:acc>
                              <m:r>
                                <a:rPr lang="en-US" sz="1800" i="1">
                                  <a:latin typeface="Cambria Math"/>
                                  <a:ea typeface="Cambria Math"/>
                                </a:rPr>
                                <m:t>)</m:t>
                              </m:r>
                            </m:den>
                          </m:f>
                        </m:e>
                      </m:d>
                      <m:r>
                        <a:rPr lang="en-US" sz="1800" b="1" i="1" smtClean="0">
                          <a:solidFill>
                            <a:schemeClr val="tx1"/>
                          </a:solidFill>
                          <a:latin typeface="Cambria Math"/>
                          <a:ea typeface="Cambria Math"/>
                        </a:rPr>
                        <m:t>+</m:t>
                      </m:r>
                      <m:r>
                        <a:rPr lang="en-US" sz="1800" b="1">
                          <a:latin typeface="Cambria Math"/>
                          <a:ea typeface="Cambria Math"/>
                        </a:rPr>
                        <m:t>𝐄</m:t>
                      </m:r>
                      <m:d>
                        <m:dPr>
                          <m:begChr m:val="["/>
                          <m:endChr m:val="]"/>
                          <m:ctrlPr>
                            <a:rPr lang="en-US" sz="1800" b="1" i="1">
                              <a:latin typeface="Cambria Math"/>
                              <a:ea typeface="Cambria Math"/>
                            </a:rPr>
                          </m:ctrlPr>
                        </m:dPr>
                        <m:e>
                          <m:f>
                            <m:fPr>
                              <m:ctrlPr>
                                <a:rPr lang="en-US" sz="1800" i="1">
                                  <a:latin typeface="Cambria Math"/>
                                  <a:ea typeface="Cambria Math"/>
                                </a:rPr>
                              </m:ctrlPr>
                            </m:fPr>
                            <m:num>
                              <m:r>
                                <a:rPr lang="hu-HU" sz="1800" i="1">
                                  <a:latin typeface="Cambria Math"/>
                                </a:rPr>
                                <m:t>𝐿</m:t>
                              </m:r>
                              <m:d>
                                <m:dPr>
                                  <m:ctrlPr>
                                    <a:rPr lang="hu-HU" sz="1800" i="1">
                                      <a:latin typeface="Cambria Math"/>
                                    </a:rPr>
                                  </m:ctrlPr>
                                </m:dPr>
                                <m:e>
                                  <m:r>
                                    <a:rPr lang="en-US" sz="1800" b="1" i="1">
                                      <a:latin typeface="Cambria Math"/>
                                    </a:rPr>
                                    <m:t>𝒚</m:t>
                                  </m:r>
                                  <m:r>
                                    <a:rPr lang="hu-HU" sz="1800" i="1">
                                      <a:latin typeface="Cambria Math"/>
                                    </a:rPr>
                                    <m:t>,</m:t>
                                  </m:r>
                                  <m:r>
                                    <a:rPr lang="en-US" sz="1800" i="1">
                                      <a:latin typeface="Cambria Math"/>
                                      <a:ea typeface="Cambria Math"/>
                                    </a:rPr>
                                    <m:t> </m:t>
                                  </m:r>
                                  <m:acc>
                                    <m:accPr>
                                      <m:chr m:val="̂"/>
                                      <m:ctrlPr>
                                        <a:rPr lang="en-US" sz="1800" i="1">
                                          <a:latin typeface="Cambria Math"/>
                                          <a:ea typeface="Cambria Math"/>
                                        </a:rPr>
                                      </m:ctrlPr>
                                    </m:accPr>
                                    <m:e>
                                      <m:r>
                                        <a:rPr lang="hu-HU" sz="1800" i="1">
                                          <a:latin typeface="Cambria Math"/>
                                          <a:ea typeface="Cambria Math"/>
                                        </a:rPr>
                                        <m:t>𝜔</m:t>
                                      </m:r>
                                    </m:e>
                                  </m:acc>
                                </m:e>
                              </m:d>
                              <m:r>
                                <a:rPr lang="en-US" sz="1800" i="1">
                                  <a:latin typeface="Cambria Math"/>
                                  <a:ea typeface="Cambria Math"/>
                                </a:rPr>
                                <m:t>𝐹</m:t>
                              </m:r>
                              <m:r>
                                <a:rPr lang="en-US" sz="1800" i="1">
                                  <a:latin typeface="Cambria Math"/>
                                  <a:ea typeface="Cambria Math"/>
                                </a:rPr>
                                <m:t>𝛿</m:t>
                              </m:r>
                              <m:d>
                                <m:dPr>
                                  <m:ctrlPr>
                                    <a:rPr lang="hu-HU" sz="1800" i="1">
                                      <a:latin typeface="Cambria Math"/>
                                    </a:rPr>
                                  </m:ctrlPr>
                                </m:dPr>
                                <m:e>
                                  <m:sSub>
                                    <m:sSubPr>
                                      <m:ctrlPr>
                                        <a:rPr lang="hu-HU" sz="1800" i="1">
                                          <a:latin typeface="Cambria Math"/>
                                          <a:ea typeface="Cambria Math"/>
                                        </a:rPr>
                                      </m:ctrlPr>
                                    </m:sSubPr>
                                    <m:e>
                                      <m:r>
                                        <a:rPr lang="hu-HU" sz="1800" i="1">
                                          <a:latin typeface="Cambria Math"/>
                                          <a:ea typeface="Cambria Math"/>
                                        </a:rPr>
                                        <m:t>𝜔</m:t>
                                      </m:r>
                                    </m:e>
                                    <m:sub>
                                      <m:r>
                                        <a:rPr lang="en-US" sz="1800" i="1">
                                          <a:latin typeface="Cambria Math"/>
                                          <a:ea typeface="Cambria Math"/>
                                        </a:rPr>
                                        <m:t>𝑚</m:t>
                                      </m:r>
                                    </m:sub>
                                  </m:sSub>
                                  <m:r>
                                    <a:rPr lang="en-US" sz="1800" b="0" i="1" smtClean="0">
                                      <a:latin typeface="Cambria Math"/>
                                      <a:ea typeface="Cambria Math"/>
                                    </a:rPr>
                                    <m:t>,</m:t>
                                  </m:r>
                                  <m:acc>
                                    <m:accPr>
                                      <m:chr m:val="̂"/>
                                      <m:ctrlPr>
                                        <a:rPr lang="hu-HU" sz="1800" i="1">
                                          <a:latin typeface="Cambria Math"/>
                                          <a:ea typeface="Cambria Math"/>
                                        </a:rPr>
                                      </m:ctrlPr>
                                    </m:accPr>
                                    <m:e>
                                      <m:r>
                                        <a:rPr lang="hu-HU" sz="1800" i="1">
                                          <a:latin typeface="Cambria Math"/>
                                          <a:ea typeface="Cambria Math"/>
                                        </a:rPr>
                                        <m:t>𝜔</m:t>
                                      </m:r>
                                    </m:e>
                                  </m:acc>
                                </m:e>
                              </m:d>
                            </m:num>
                            <m:den>
                              <m:sSub>
                                <m:sSubPr>
                                  <m:ctrlPr>
                                    <a:rPr lang="hu-HU" sz="1800" i="1">
                                      <a:latin typeface="Cambria Math"/>
                                      <a:ea typeface="Cambria Math"/>
                                    </a:rPr>
                                  </m:ctrlPr>
                                </m:sSubPr>
                                <m:e>
                                  <m:r>
                                    <a:rPr lang="en-US" sz="1800" i="1">
                                      <a:latin typeface="Cambria Math"/>
                                      <a:ea typeface="Cambria Math"/>
                                    </a:rPr>
                                    <m:t>𝑝</m:t>
                                  </m:r>
                                </m:e>
                                <m:sub>
                                  <m:r>
                                    <a:rPr lang="en-US" sz="1800" b="0" i="1" smtClean="0">
                                      <a:latin typeface="Cambria Math"/>
                                      <a:ea typeface="Cambria Math"/>
                                    </a:rPr>
                                    <m:t>𝑚</m:t>
                                  </m:r>
                                </m:sub>
                              </m:sSub>
                              <m:r>
                                <a:rPr lang="en-US" sz="1800" i="1">
                                  <a:latin typeface="Cambria Math"/>
                                  <a:ea typeface="Cambria Math"/>
                                </a:rPr>
                                <m:t>(</m:t>
                              </m:r>
                              <m:acc>
                                <m:accPr>
                                  <m:chr m:val="̂"/>
                                  <m:ctrlPr>
                                    <a:rPr lang="en-US" sz="1800" i="1">
                                      <a:latin typeface="Cambria Math"/>
                                      <a:ea typeface="Cambria Math"/>
                                    </a:rPr>
                                  </m:ctrlPr>
                                </m:accPr>
                                <m:e>
                                  <m:r>
                                    <a:rPr lang="hu-HU" sz="1800" i="1">
                                      <a:latin typeface="Cambria Math"/>
                                      <a:ea typeface="Cambria Math"/>
                                    </a:rPr>
                                    <m:t>𝜔</m:t>
                                  </m:r>
                                </m:e>
                              </m:acc>
                              <m:r>
                                <a:rPr lang="en-US" sz="1800" i="1">
                                  <a:latin typeface="Cambria Math"/>
                                  <a:ea typeface="Cambria Math"/>
                                </a:rPr>
                                <m:t>)</m:t>
                              </m:r>
                            </m:den>
                          </m:f>
                        </m:e>
                      </m:d>
                    </m:oMath>
                  </m:oMathPara>
                </a14:m>
                <a:endParaRPr lang="en-US" sz="2000" dirty="0">
                  <a:solidFill>
                    <a:schemeClr val="tx1"/>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627586" y="2024844"/>
                <a:ext cx="7739876" cy="74481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215516" y="5196078"/>
                <a:ext cx="8873196" cy="1123384"/>
              </a:xfrm>
              <a:prstGeom prst="rect">
                <a:avLst/>
              </a:prstGeom>
            </p:spPr>
            <p:txBody>
              <a:bodyPr wrap="square">
                <a:spAutoFit/>
              </a:bodyPr>
              <a:lstStyle/>
              <a:p>
                <a:pPr marL="0" lvl="1" algn="l"/>
                <a:r>
                  <a:rPr lang="hu-HU" altLang="en-US" sz="2800" u="sng" dirty="0" smtClean="0"/>
                  <a:t>Várható érték OK</a:t>
                </a:r>
                <a:r>
                  <a:rPr lang="en-US" altLang="en-US" sz="2800" u="sng" dirty="0" smtClean="0"/>
                  <a:t>:</a:t>
                </a:r>
              </a:p>
              <a:p>
                <a:pPr lvl="1" algn="l"/>
                <a:endParaRPr lang="hu-HU" altLang="en-US" sz="1100" dirty="0"/>
              </a:p>
              <a:p>
                <a:pPr marL="0" lvl="1" algn="l"/>
                <a:r>
                  <a:rPr lang="hu-HU" altLang="en-US" sz="2800" dirty="0"/>
                  <a:t> </a:t>
                </a:r>
                <a14:m>
                  <m:oMath xmlns:m="http://schemas.openxmlformats.org/officeDocument/2006/math">
                    <m:sSub>
                      <m:sSubPr>
                        <m:ctrlPr>
                          <a:rPr lang="en-US" i="1" smtClean="0">
                            <a:latin typeface="Cambria Math"/>
                            <a:ea typeface="Cambria Math"/>
                          </a:rPr>
                        </m:ctrlPr>
                      </m:sSubPr>
                      <m:e>
                        <m:r>
                          <a:rPr lang="en-US" b="0" i="1" smtClean="0">
                            <a:latin typeface="Cambria Math"/>
                            <a:ea typeface="Cambria Math"/>
                          </a:rPr>
                          <m:t>𝑠</m:t>
                        </m:r>
                      </m:e>
                      <m:sub>
                        <m:r>
                          <a:rPr lang="en-US" b="0" i="1" smtClean="0">
                            <a:latin typeface="Cambria Math"/>
                            <a:ea typeface="Cambria Math"/>
                          </a:rPr>
                          <m:t>𝑑</m:t>
                        </m:r>
                      </m:sub>
                    </m:sSub>
                    <m:r>
                      <a:rPr lang="en-US" b="1">
                        <a:latin typeface="Cambria Math"/>
                        <a:ea typeface="Cambria Math"/>
                      </a:rPr>
                      <m:t>𝐄</m:t>
                    </m:r>
                    <m:d>
                      <m:dPr>
                        <m:begChr m:val="["/>
                        <m:endChr m:val="]"/>
                        <m:ctrlPr>
                          <a:rPr lang="en-US" i="1">
                            <a:latin typeface="Cambria Math"/>
                            <a:ea typeface="Cambria Math"/>
                          </a:rPr>
                        </m:ctrlPr>
                      </m:dPr>
                      <m:e>
                        <m:sSub>
                          <m:sSubPr>
                            <m:ctrlPr>
                              <a:rPr lang="hu-HU" i="1">
                                <a:latin typeface="Cambria Math"/>
                                <a:ea typeface="Cambria Math"/>
                              </a:rPr>
                            </m:ctrlPr>
                          </m:sSubPr>
                          <m:e>
                            <m:r>
                              <a:rPr lang="en-US" i="1">
                                <a:latin typeface="Cambria Math"/>
                                <a:ea typeface="Cambria Math"/>
                              </a:rPr>
                              <m:t>𝐿</m:t>
                            </m:r>
                          </m:e>
                          <m:sub>
                            <m:r>
                              <a:rPr lang="en-US" i="1">
                                <a:latin typeface="Cambria Math"/>
                                <a:ea typeface="Cambria Math"/>
                              </a:rPr>
                              <m:t>𝑑</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e>
                    </m:d>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𝑠</m:t>
                        </m:r>
                      </m:e>
                      <m:sub>
                        <m:r>
                          <a:rPr lang="en-US" b="0" i="1" smtClean="0">
                            <a:latin typeface="Cambria Math"/>
                            <a:ea typeface="Cambria Math"/>
                          </a:rPr>
                          <m:t>𝑚</m:t>
                        </m:r>
                      </m:sub>
                    </m:sSub>
                    <m:r>
                      <a:rPr lang="en-US" b="1">
                        <a:latin typeface="Cambria Math"/>
                        <a:ea typeface="Cambria Math"/>
                      </a:rPr>
                      <m:t>𝐄</m:t>
                    </m:r>
                    <m:d>
                      <m:dPr>
                        <m:begChr m:val="["/>
                        <m:endChr m:val="]"/>
                        <m:ctrlPr>
                          <a:rPr lang="en-US" i="1">
                            <a:latin typeface="Cambria Math"/>
                            <a:ea typeface="Cambria Math"/>
                          </a:rPr>
                        </m:ctrlPr>
                      </m:dPr>
                      <m:e>
                        <m:sSub>
                          <m:sSubPr>
                            <m:ctrlPr>
                              <a:rPr lang="hu-HU" i="1">
                                <a:latin typeface="Cambria Math"/>
                                <a:ea typeface="Cambria Math"/>
                              </a:rPr>
                            </m:ctrlPr>
                          </m:sSubPr>
                          <m:e>
                            <m:r>
                              <a:rPr lang="en-US" i="1">
                                <a:latin typeface="Cambria Math"/>
                                <a:ea typeface="Cambria Math"/>
                              </a:rPr>
                              <m:t>𝐿</m:t>
                            </m:r>
                          </m:e>
                          <m:sub>
                            <m:r>
                              <a:rPr lang="en-US" b="0" i="1" smtClean="0">
                                <a:latin typeface="Cambria Math"/>
                                <a:ea typeface="Cambria Math"/>
                              </a:rPr>
                              <m:t>𝑚</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𝑠</m:t>
                            </m:r>
                          </m:e>
                          <m:sub>
                            <m:r>
                              <a:rPr lang="en-US" b="0" i="1" smtClean="0">
                                <a:latin typeface="Cambria Math"/>
                                <a:ea typeface="Cambria Math"/>
                              </a:rPr>
                              <m:t>𝑚</m:t>
                            </m:r>
                          </m:sub>
                        </m:sSub>
                      </m:e>
                    </m:d>
                    <m:r>
                      <a:rPr lang="en-US" i="1" smtClean="0">
                        <a:latin typeface="Cambria Math"/>
                        <a:ea typeface="Cambria Math"/>
                      </a:rPr>
                      <m:t>+</m:t>
                    </m:r>
                    <m:d>
                      <m:dPr>
                        <m:ctrlPr>
                          <a:rPr lang="en-US" i="1">
                            <a:latin typeface="Cambria Math"/>
                            <a:ea typeface="Cambria Math"/>
                          </a:rPr>
                        </m:ctrlPr>
                      </m:dPr>
                      <m:e>
                        <m:r>
                          <a:rPr lang="en-US" i="1">
                            <a:latin typeface="Cambria Math"/>
                            <a:ea typeface="Cambria Math"/>
                          </a:rPr>
                          <m:t>1−</m:t>
                        </m:r>
                        <m:sSub>
                          <m:sSubPr>
                            <m:ctrlPr>
                              <a:rPr lang="en-US" i="1">
                                <a:latin typeface="Cambria Math"/>
                                <a:ea typeface="Cambria Math"/>
                              </a:rPr>
                            </m:ctrlPr>
                          </m:sSubPr>
                          <m:e>
                            <m:sSub>
                              <m:sSubPr>
                                <m:ctrlPr>
                                  <a:rPr lang="en-US"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r>
                              <a:rPr lang="hu-HU" b="0" i="1" smtClean="0">
                                <a:latin typeface="Cambria Math"/>
                                <a:ea typeface="Cambria Math"/>
                              </a:rPr>
                              <m:t>−</m:t>
                            </m:r>
                            <m:r>
                              <a:rPr lang="en-US" i="1">
                                <a:latin typeface="Cambria Math"/>
                                <a:ea typeface="Cambria Math"/>
                              </a:rPr>
                              <m:t>𝑠</m:t>
                            </m:r>
                          </m:e>
                          <m:sub>
                            <m:r>
                              <a:rPr lang="en-US" i="1">
                                <a:latin typeface="Cambria Math"/>
                                <a:ea typeface="Cambria Math"/>
                              </a:rPr>
                              <m:t>𝑚</m:t>
                            </m:r>
                          </m:sub>
                        </m:sSub>
                      </m:e>
                    </m:d>
                    <m:r>
                      <a:rPr lang="en-US" i="1">
                        <a:latin typeface="Cambria Math"/>
                        <a:ea typeface="Cambria Math"/>
                      </a:rPr>
                      <m:t>0=</m:t>
                    </m:r>
                    <m:r>
                      <a:rPr lang="en-US" b="1">
                        <a:latin typeface="Cambria Math"/>
                        <a:ea typeface="Cambria Math"/>
                      </a:rPr>
                      <m:t>𝐄</m:t>
                    </m:r>
                    <m:d>
                      <m:dPr>
                        <m:begChr m:val="["/>
                        <m:endChr m:val="]"/>
                        <m:ctrlPr>
                          <a:rPr lang="en-US" i="1">
                            <a:latin typeface="Cambria Math"/>
                            <a:ea typeface="Cambria Math"/>
                          </a:rPr>
                        </m:ctrlPr>
                      </m:dPr>
                      <m:e>
                        <m:sSub>
                          <m:sSubPr>
                            <m:ctrlPr>
                              <a:rPr lang="hu-HU" i="1">
                                <a:latin typeface="Cambria Math"/>
                                <a:ea typeface="Cambria Math"/>
                              </a:rPr>
                            </m:ctrlPr>
                          </m:sSubPr>
                          <m:e>
                            <m:r>
                              <a:rPr lang="en-US" i="1">
                                <a:latin typeface="Cambria Math"/>
                                <a:ea typeface="Cambria Math"/>
                              </a:rPr>
                              <m:t>𝐿</m:t>
                            </m:r>
                          </m:e>
                          <m:sub>
                            <m:r>
                              <a:rPr lang="en-US" i="1">
                                <a:latin typeface="Cambria Math"/>
                                <a:ea typeface="Cambria Math"/>
                              </a:rPr>
                              <m:t>𝑑</m:t>
                            </m:r>
                          </m:sub>
                        </m:sSub>
                      </m:e>
                    </m:d>
                    <m:r>
                      <a:rPr lang="en-US" b="0" i="1" smtClean="0">
                        <a:latin typeface="Cambria Math"/>
                        <a:ea typeface="Cambria Math"/>
                      </a:rPr>
                      <m:t>+</m:t>
                    </m:r>
                  </m:oMath>
                </a14:m>
                <a:r>
                  <a:rPr lang="en-US" b="1" dirty="0">
                    <a:ea typeface="Cambria Math"/>
                  </a:rPr>
                  <a:t> </a:t>
                </a:r>
                <a14:m>
                  <m:oMath xmlns:m="http://schemas.openxmlformats.org/officeDocument/2006/math">
                    <m:r>
                      <a:rPr lang="en-US" b="1">
                        <a:latin typeface="Cambria Math"/>
                        <a:ea typeface="Cambria Math"/>
                      </a:rPr>
                      <m:t>𝐄</m:t>
                    </m:r>
                    <m:d>
                      <m:dPr>
                        <m:begChr m:val="["/>
                        <m:endChr m:val="]"/>
                        <m:ctrlPr>
                          <a:rPr lang="en-US" i="1">
                            <a:latin typeface="Cambria Math"/>
                            <a:ea typeface="Cambria Math"/>
                          </a:rPr>
                        </m:ctrlPr>
                      </m:dPr>
                      <m:e>
                        <m:sSub>
                          <m:sSubPr>
                            <m:ctrlPr>
                              <a:rPr lang="hu-HU" i="1">
                                <a:latin typeface="Cambria Math"/>
                                <a:ea typeface="Cambria Math"/>
                              </a:rPr>
                            </m:ctrlPr>
                          </m:sSubPr>
                          <m:e>
                            <m:r>
                              <a:rPr lang="en-US" i="1">
                                <a:latin typeface="Cambria Math"/>
                                <a:ea typeface="Cambria Math"/>
                              </a:rPr>
                              <m:t>𝐿</m:t>
                            </m:r>
                          </m:e>
                          <m:sub>
                            <m:r>
                              <a:rPr lang="en-US" i="1">
                                <a:latin typeface="Cambria Math"/>
                                <a:ea typeface="Cambria Math"/>
                              </a:rPr>
                              <m:t>𝑚</m:t>
                            </m:r>
                          </m:sub>
                        </m:sSub>
                      </m:e>
                    </m:d>
                  </m:oMath>
                </a14:m>
                <a:endParaRPr lang="hu-HU" altLang="en-US" sz="2800" dirty="0"/>
              </a:p>
            </p:txBody>
          </p:sp>
        </mc:Choice>
        <mc:Fallback xmlns="">
          <p:sp>
            <p:nvSpPr>
              <p:cNvPr id="5" name="Téglalap 4"/>
              <p:cNvSpPr>
                <a:spLocks noRot="1" noChangeAspect="1" noMove="1" noResize="1" noEditPoints="1" noAdjustHandles="1" noChangeArrowheads="1" noChangeShapeType="1" noTextEdit="1"/>
              </p:cNvSpPr>
              <p:nvPr/>
            </p:nvSpPr>
            <p:spPr>
              <a:xfrm>
                <a:off x="215516" y="5196078"/>
                <a:ext cx="8873196" cy="1123384"/>
              </a:xfrm>
              <a:prstGeom prst="rect">
                <a:avLst/>
              </a:prstGeom>
              <a:blipFill rotWithShape="1">
                <a:blip r:embed="rId5"/>
                <a:stretch>
                  <a:fillRect l="-1374" t="-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4170073" y="2995236"/>
                <a:ext cx="10547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 </m:t>
                      </m:r>
                      <m:r>
                        <a:rPr lang="en-US" b="1">
                          <a:latin typeface="Cambria Math"/>
                          <a:ea typeface="Cambria Math"/>
                        </a:rPr>
                        <m:t>𝐄</m:t>
                      </m:r>
                      <m:d>
                        <m:dPr>
                          <m:begChr m:val="["/>
                          <m:endChr m:val="]"/>
                          <m:ctrlPr>
                            <a:rPr lang="en-US" i="1">
                              <a:latin typeface="Cambria Math"/>
                              <a:ea typeface="Cambria Math"/>
                            </a:rPr>
                          </m:ctrlPr>
                        </m:dPr>
                        <m:e>
                          <m:sSub>
                            <m:sSubPr>
                              <m:ctrlPr>
                                <a:rPr lang="hu-HU" i="1">
                                  <a:latin typeface="Cambria Math"/>
                                  <a:ea typeface="Cambria Math"/>
                                </a:rPr>
                              </m:ctrlPr>
                            </m:sSubPr>
                            <m:e>
                              <m:r>
                                <a:rPr lang="en-US" i="1">
                                  <a:latin typeface="Cambria Math"/>
                                  <a:ea typeface="Cambria Math"/>
                                </a:rPr>
                                <m:t>𝐿</m:t>
                              </m:r>
                            </m:e>
                            <m:sub>
                              <m:r>
                                <a:rPr lang="en-US" i="1">
                                  <a:latin typeface="Cambria Math"/>
                                  <a:ea typeface="Cambria Math"/>
                                </a:rPr>
                                <m:t>𝑑</m:t>
                              </m:r>
                            </m:sub>
                          </m:sSub>
                        </m:e>
                      </m:d>
                    </m:oMath>
                  </m:oMathPara>
                </a14:m>
                <a:endParaRPr lang="en-US" dirty="0"/>
              </a:p>
            </p:txBody>
          </p:sp>
        </mc:Choice>
        <mc:Fallback xmlns="">
          <p:sp>
            <p:nvSpPr>
              <p:cNvPr id="6" name="Téglalap 5"/>
              <p:cNvSpPr>
                <a:spLocks noRot="1" noChangeAspect="1" noMove="1" noResize="1" noEditPoints="1" noAdjustHandles="1" noChangeArrowheads="1" noChangeShapeType="1" noTextEdit="1"/>
              </p:cNvSpPr>
              <p:nvPr/>
            </p:nvSpPr>
            <p:spPr>
              <a:xfrm>
                <a:off x="4170073" y="2995236"/>
                <a:ext cx="1054776" cy="461665"/>
              </a:xfrm>
              <a:prstGeom prst="rect">
                <a:avLst/>
              </a:prstGeom>
              <a:blipFill rotWithShape="1">
                <a:blip r:embed="rId6"/>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églalap 6"/>
              <p:cNvSpPr/>
              <p:nvPr/>
            </p:nvSpPr>
            <p:spPr>
              <a:xfrm>
                <a:off x="1816412" y="2986699"/>
                <a:ext cx="1206099" cy="461665"/>
              </a:xfrm>
              <a:prstGeom prst="rect">
                <a:avLst/>
              </a:prstGeom>
            </p:spPr>
            <p:txBody>
              <a:bodyPr wrap="none">
                <a:spAutoFit/>
              </a:bodyPr>
              <a:lstStyle/>
              <a:p>
                <a14:m>
                  <m:oMath xmlns:m="http://schemas.openxmlformats.org/officeDocument/2006/math">
                    <m:sSub>
                      <m:sSubPr>
                        <m:ctrlPr>
                          <a:rPr lang="hu-HU" i="1" smtClean="0">
                            <a:latin typeface="Cambria Math"/>
                            <a:ea typeface="Cambria Math"/>
                          </a:rPr>
                        </m:ctrlPr>
                      </m:sSubPr>
                      <m:e>
                        <m:r>
                          <a:rPr lang="en-US" i="1">
                            <a:latin typeface="Cambria Math"/>
                            <a:ea typeface="Cambria Math"/>
                          </a:rPr>
                          <m:t>𝑅</m:t>
                        </m:r>
                      </m:e>
                      <m:sub>
                        <m:r>
                          <a:rPr lang="en-US" i="1">
                            <a:latin typeface="Cambria Math"/>
                            <a:ea typeface="Cambria Math"/>
                          </a:rPr>
                          <m:t>𝑑</m:t>
                        </m:r>
                      </m:sub>
                    </m:sSub>
                  </m:oMath>
                </a14:m>
                <a:r>
                  <a:rPr lang="en-US" dirty="0" smtClean="0"/>
                  <a:t>+</a:t>
                </a:r>
                <a:r>
                  <a:rPr lang="hu-HU" dirty="0">
                    <a:ea typeface="Cambria Math"/>
                  </a:rPr>
                  <a:t> </a:t>
                </a:r>
                <a14:m>
                  <m:oMath xmlns:m="http://schemas.openxmlformats.org/officeDocument/2006/math">
                    <m:sSub>
                      <m:sSubPr>
                        <m:ctrlPr>
                          <a:rPr lang="hu-HU" i="1">
                            <a:latin typeface="Cambria Math"/>
                            <a:ea typeface="Cambria Math"/>
                          </a:rPr>
                        </m:ctrlPr>
                      </m:sSubPr>
                      <m:e>
                        <m:r>
                          <a:rPr lang="en-US" i="1">
                            <a:latin typeface="Cambria Math"/>
                            <a:ea typeface="Cambria Math"/>
                          </a:rPr>
                          <m:t>𝑅</m:t>
                        </m:r>
                      </m:e>
                      <m:sub>
                        <m:r>
                          <a:rPr lang="en-US" b="0" i="1" smtClean="0">
                            <a:latin typeface="Cambria Math"/>
                            <a:ea typeface="Cambria Math"/>
                          </a:rPr>
                          <m:t>𝑚</m:t>
                        </m:r>
                      </m:sub>
                    </m:sSub>
                  </m:oMath>
                </a14:m>
                <a:endParaRPr lang="en-US" dirty="0"/>
              </a:p>
            </p:txBody>
          </p:sp>
        </mc:Choice>
        <mc:Fallback xmlns="">
          <p:sp>
            <p:nvSpPr>
              <p:cNvPr id="7" name="Téglalap 6"/>
              <p:cNvSpPr>
                <a:spLocks noRot="1" noChangeAspect="1" noMove="1" noResize="1" noEditPoints="1" noAdjustHandles="1" noChangeArrowheads="1" noChangeShapeType="1" noTextEdit="1"/>
              </p:cNvSpPr>
              <p:nvPr/>
            </p:nvSpPr>
            <p:spPr>
              <a:xfrm>
                <a:off x="1816412" y="2986699"/>
                <a:ext cx="1206099" cy="461665"/>
              </a:xfrm>
              <a:prstGeom prst="rect">
                <a:avLst/>
              </a:prstGeom>
              <a:blipFill rotWithShape="1">
                <a:blip r:embed="rId7"/>
                <a:stretch>
                  <a:fillRect l="-101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6731135" y="2972274"/>
                <a:ext cx="11172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 </m:t>
                      </m:r>
                      <m:r>
                        <a:rPr lang="en-US" b="1">
                          <a:latin typeface="Cambria Math"/>
                          <a:ea typeface="Cambria Math"/>
                        </a:rPr>
                        <m:t>𝐄</m:t>
                      </m:r>
                      <m:d>
                        <m:dPr>
                          <m:begChr m:val="["/>
                          <m:endChr m:val="]"/>
                          <m:ctrlPr>
                            <a:rPr lang="en-US" i="1">
                              <a:latin typeface="Cambria Math"/>
                              <a:ea typeface="Cambria Math"/>
                            </a:rPr>
                          </m:ctrlPr>
                        </m:dPr>
                        <m:e>
                          <m:sSub>
                            <m:sSubPr>
                              <m:ctrlPr>
                                <a:rPr lang="hu-HU" i="1">
                                  <a:latin typeface="Cambria Math"/>
                                  <a:ea typeface="Cambria Math"/>
                                </a:rPr>
                              </m:ctrlPr>
                            </m:sSubPr>
                            <m:e>
                              <m:r>
                                <a:rPr lang="en-US" b="0" i="1" smtClean="0">
                                  <a:latin typeface="Cambria Math"/>
                                  <a:ea typeface="Cambria Math"/>
                                </a:rPr>
                                <m:t>𝐿</m:t>
                              </m:r>
                            </m:e>
                            <m:sub>
                              <m:r>
                                <a:rPr lang="en-US" b="0" i="1" smtClean="0">
                                  <a:latin typeface="Cambria Math"/>
                                  <a:ea typeface="Cambria Math"/>
                                </a:rPr>
                                <m:t>𝑚</m:t>
                              </m:r>
                            </m:sub>
                          </m:sSub>
                        </m:e>
                      </m:d>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6731135" y="2972274"/>
                <a:ext cx="1117229" cy="461665"/>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240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A visszaverődés típusának kiválasztása</a:t>
            </a:r>
            <a:endParaRPr lang="en-US" dirty="0">
              <a:solidFill>
                <a:srgbClr val="FF0000"/>
              </a:solidFill>
            </a:endParaRPr>
          </a:p>
        </p:txBody>
      </p:sp>
      <mc:AlternateContent xmlns:mc="http://schemas.openxmlformats.org/markup-compatibility/2006" xmlns:a14="http://schemas.microsoft.com/office/drawing/2010/main">
        <mc:Choice Requires="a14">
          <p:sp>
            <p:nvSpPr>
              <p:cNvPr id="17" name="Szövegdoboz 16"/>
              <p:cNvSpPr txBox="1"/>
              <p:nvPr/>
            </p:nvSpPr>
            <p:spPr>
              <a:xfrm>
                <a:off x="1007604" y="4244895"/>
                <a:ext cx="6758389" cy="1200329"/>
              </a:xfrm>
              <a:prstGeom prst="rect">
                <a:avLst/>
              </a:prstGeom>
              <a:noFill/>
              <a:ln>
                <a:solidFill>
                  <a:schemeClr val="tx1"/>
                </a:solidFill>
              </a:ln>
            </p:spPr>
            <p:txBody>
              <a:bodyPr wrap="none" rtlCol="0">
                <a:spAutoFit/>
              </a:bodyPr>
              <a:lstStyle/>
              <a:p>
                <a:pPr marL="342900" indent="-342900" algn="l">
                  <a:buFont typeface="Arial" panose="020B0604020202020204" pitchFamily="34" charset="0"/>
                  <a:buChar char="•"/>
                </a:pPr>
                <a:r>
                  <a:rPr lang="hu-HU" dirty="0" smtClean="0">
                    <a:latin typeface="+mn-lt"/>
                  </a:rPr>
                  <a:t>Tükörirány valószínűsége:</a:t>
                </a:r>
                <a:r>
                  <a:rPr lang="en-US" dirty="0" smtClean="0">
                    <a:latin typeface="+mn-lt"/>
                  </a:rPr>
                  <a:t> </a:t>
                </a:r>
                <a14:m>
                  <m:oMath xmlns:m="http://schemas.openxmlformats.org/officeDocument/2006/math">
                    <m:sSub>
                      <m:sSubPr>
                        <m:ctrlPr>
                          <a:rPr lang="hu-HU" i="1">
                            <a:latin typeface="Cambria Math"/>
                            <a:ea typeface="Cambria Math"/>
                          </a:rPr>
                        </m:ctrlPr>
                      </m:sSubPr>
                      <m:e>
                        <m:r>
                          <a:rPr lang="en-US" i="1">
                            <a:latin typeface="Cambria Math"/>
                            <a:ea typeface="Cambria Math"/>
                          </a:rPr>
                          <m:t>𝑠</m:t>
                        </m:r>
                      </m:e>
                      <m:sub>
                        <m:r>
                          <a:rPr lang="en-US" b="0" i="1" smtClean="0">
                            <a:latin typeface="Cambria Math"/>
                            <a:ea typeface="Cambria Math"/>
                          </a:rPr>
                          <m:t>𝑚</m:t>
                        </m:r>
                      </m:sub>
                    </m:sSub>
                    <m:r>
                      <a:rPr lang="en-US" i="1">
                        <a:latin typeface="Cambria Math"/>
                        <a:ea typeface="Cambria Math"/>
                      </a:rPr>
                      <m:t>=</m:t>
                    </m:r>
                    <m:r>
                      <a:rPr lang="en-US" i="1" smtClean="0">
                        <a:latin typeface="Cambria Math"/>
                        <a:ea typeface="Cambria Math"/>
                      </a:rPr>
                      <m:t>𝐹</m:t>
                    </m:r>
                  </m:oMath>
                </a14:m>
                <a:r>
                  <a:rPr lang="en-US" dirty="0" smtClean="0">
                    <a:latin typeface="+mn-lt"/>
                  </a:rPr>
                  <a:t> luminance</a:t>
                </a:r>
              </a:p>
              <a:p>
                <a:pPr marL="342900" lvl="0" indent="-342900">
                  <a:buFont typeface="Arial" panose="020B0604020202020204" pitchFamily="34" charset="0"/>
                  <a:buChar char="•"/>
                </a:pPr>
                <a:r>
                  <a:rPr lang="hu-HU" dirty="0" smtClean="0">
                    <a:latin typeface="+mn-lt"/>
                  </a:rPr>
                  <a:t>D</a:t>
                </a:r>
                <a14:m>
                  <m:oMath xmlns:m="http://schemas.openxmlformats.org/officeDocument/2006/math">
                    <m:r>
                      <m:rPr>
                        <m:sty m:val="p"/>
                      </m:rPr>
                      <a:rPr lang="hu-HU" b="0" i="0" smtClean="0">
                        <a:latin typeface="Cambria Math"/>
                        <a:ea typeface="Cambria Math"/>
                      </a:rPr>
                      <m:t>iff</m:t>
                    </m:r>
                    <m:r>
                      <a:rPr lang="hu-HU" b="0" i="0" smtClean="0">
                        <a:latin typeface="Cambria Math"/>
                        <a:ea typeface="Cambria Math"/>
                      </a:rPr>
                      <m:t>ú</m:t>
                    </m:r>
                    <m:r>
                      <m:rPr>
                        <m:sty m:val="p"/>
                      </m:rPr>
                      <a:rPr lang="hu-HU" b="0" i="0" smtClean="0">
                        <a:latin typeface="Cambria Math"/>
                        <a:ea typeface="Cambria Math"/>
                      </a:rPr>
                      <m:t>z</m:t>
                    </m:r>
                    <m:r>
                      <a:rPr lang="hu-HU" b="0" i="0" smtClean="0">
                        <a:latin typeface="Cambria Math"/>
                        <a:ea typeface="Cambria Math"/>
                      </a:rPr>
                      <m:t> </m:t>
                    </m:r>
                    <m:r>
                      <m:rPr>
                        <m:sty m:val="p"/>
                      </m:rPr>
                      <a:rPr lang="hu-HU" b="0" i="0" smtClean="0">
                        <a:latin typeface="Cambria Math"/>
                        <a:ea typeface="Cambria Math"/>
                      </a:rPr>
                      <m:t>ir</m:t>
                    </m:r>
                    <m:r>
                      <a:rPr lang="hu-HU" b="0" i="0" smtClean="0">
                        <a:latin typeface="Cambria Math"/>
                        <a:ea typeface="Cambria Math"/>
                      </a:rPr>
                      <m:t>á</m:t>
                    </m:r>
                    <m:r>
                      <m:rPr>
                        <m:sty m:val="p"/>
                      </m:rPr>
                      <a:rPr lang="hu-HU" b="0" i="0" smtClean="0">
                        <a:latin typeface="Cambria Math"/>
                        <a:ea typeface="Cambria Math"/>
                      </a:rPr>
                      <m:t>ny</m:t>
                    </m:r>
                    <m:r>
                      <a:rPr lang="hu-HU" b="0" i="0" smtClean="0">
                        <a:latin typeface="Cambria Math"/>
                        <a:ea typeface="Cambria Math"/>
                      </a:rPr>
                      <m:t> </m:t>
                    </m:r>
                    <m:r>
                      <m:rPr>
                        <m:sty m:val="p"/>
                      </m:rPr>
                      <a:rPr lang="hu-HU" b="0" i="0" smtClean="0">
                        <a:latin typeface="Cambria Math"/>
                        <a:ea typeface="Cambria Math"/>
                      </a:rPr>
                      <m:t>val</m:t>
                    </m:r>
                    <m:r>
                      <a:rPr lang="hu-HU" b="0" i="0" smtClean="0">
                        <a:latin typeface="Cambria Math"/>
                        <a:ea typeface="Cambria Math"/>
                      </a:rPr>
                      <m:t>ó</m:t>
                    </m:r>
                    <m:r>
                      <m:rPr>
                        <m:sty m:val="p"/>
                      </m:rPr>
                      <a:rPr lang="hu-HU" b="0" i="0" smtClean="0">
                        <a:latin typeface="Cambria Math"/>
                        <a:ea typeface="Cambria Math"/>
                      </a:rPr>
                      <m:t>sz</m:t>
                    </m:r>
                    <m:r>
                      <a:rPr lang="hu-HU" b="0" i="0" smtClean="0">
                        <a:latin typeface="Cambria Math"/>
                        <a:ea typeface="Cambria Math"/>
                      </a:rPr>
                      <m:t>í</m:t>
                    </m:r>
                    <m:r>
                      <m:rPr>
                        <m:sty m:val="p"/>
                      </m:rPr>
                      <a:rPr lang="hu-HU" b="0" i="0" smtClean="0">
                        <a:latin typeface="Cambria Math"/>
                        <a:ea typeface="Cambria Math"/>
                      </a:rPr>
                      <m:t>n</m:t>
                    </m:r>
                    <m:r>
                      <a:rPr lang="hu-HU" b="0" i="0" smtClean="0">
                        <a:latin typeface="Cambria Math"/>
                        <a:ea typeface="Cambria Math"/>
                      </a:rPr>
                      <m:t>ű</m:t>
                    </m:r>
                    <m:r>
                      <m:rPr>
                        <m:sty m:val="p"/>
                      </m:rPr>
                      <a:rPr lang="hu-HU" b="0" i="0" smtClean="0">
                        <a:latin typeface="Cambria Math"/>
                        <a:ea typeface="Cambria Math"/>
                      </a:rPr>
                      <m:t>s</m:t>
                    </m:r>
                    <m:r>
                      <a:rPr lang="hu-HU" b="0" i="0" smtClean="0">
                        <a:latin typeface="Cambria Math"/>
                        <a:ea typeface="Cambria Math"/>
                      </a:rPr>
                      <m:t>é</m:t>
                    </m:r>
                    <m:r>
                      <m:rPr>
                        <m:sty m:val="p"/>
                      </m:rPr>
                      <a:rPr lang="hu-HU" b="0" i="0" smtClean="0">
                        <a:latin typeface="Cambria Math"/>
                        <a:ea typeface="Cambria Math"/>
                      </a:rPr>
                      <m:t>ge</m:t>
                    </m:r>
                    <m:r>
                      <a:rPr lang="hu-HU" b="0" i="0" smtClean="0">
                        <a:latin typeface="Cambria Math"/>
                        <a:ea typeface="Cambria Math"/>
                      </a:rPr>
                      <m:t>: </m:t>
                    </m:r>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r>
                      <a:rPr lang="en-US" b="0" i="1" smtClean="0">
                        <a:latin typeface="Cambria Math"/>
                        <a:ea typeface="Cambria Math"/>
                      </a:rPr>
                      <m:t>=</m:t>
                    </m:r>
                    <m:sSub>
                      <m:sSubPr>
                        <m:ctrlPr>
                          <a:rPr lang="hu-HU" i="1">
                            <a:latin typeface="Cambria Math"/>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𝜋</m:t>
                    </m:r>
                  </m:oMath>
                </a14:m>
                <a:r>
                  <a:rPr lang="en-US" dirty="0" smtClean="0">
                    <a:solidFill>
                      <a:prstClr val="black"/>
                    </a:solidFill>
                    <a:latin typeface="+mn-lt"/>
                  </a:rPr>
                  <a:t> luminance</a:t>
                </a:r>
                <a:endParaRPr lang="hu-HU" altLang="en-US" sz="1600" dirty="0">
                  <a:latin typeface="+mn-lt"/>
                  <a:sym typeface="Symbol" pitchFamily="18" charset="2"/>
                </a:endParaRPr>
              </a:p>
              <a:p>
                <a:pPr marL="342900" indent="-342900" algn="l">
                  <a:buFont typeface="Arial" panose="020B0604020202020204" pitchFamily="34" charset="0"/>
                  <a:buChar char="•"/>
                </a:pPr>
                <a:r>
                  <a:rPr lang="hu-HU" dirty="0" smtClean="0">
                    <a:latin typeface="+mn-lt"/>
                  </a:rPr>
                  <a:t>M</a:t>
                </a:r>
                <a14:m>
                  <m:oMath xmlns:m="http://schemas.openxmlformats.org/officeDocument/2006/math">
                    <m:r>
                      <m:rPr>
                        <m:sty m:val="p"/>
                      </m:rPr>
                      <a:rPr lang="hu-HU" altLang="en-US" b="0" i="0" dirty="0" smtClean="0">
                        <a:latin typeface="Cambria Math"/>
                      </a:rPr>
                      <m:t>eg</m:t>
                    </m:r>
                    <m:r>
                      <a:rPr lang="hu-HU" altLang="en-US" b="0" i="0" dirty="0" smtClean="0">
                        <a:latin typeface="Cambria Math"/>
                      </a:rPr>
                      <m:t>á</m:t>
                    </m:r>
                    <m:r>
                      <m:rPr>
                        <m:sty m:val="p"/>
                      </m:rPr>
                      <a:rPr lang="hu-HU" altLang="en-US" b="0" i="0" dirty="0" smtClean="0">
                        <a:latin typeface="Cambria Math"/>
                      </a:rPr>
                      <m:t>ll</m:t>
                    </m:r>
                    <m:r>
                      <a:rPr lang="hu-HU" altLang="en-US" b="0" i="0" dirty="0" smtClean="0">
                        <a:latin typeface="Cambria Math"/>
                      </a:rPr>
                      <m:t>á</m:t>
                    </m:r>
                    <m:r>
                      <m:rPr>
                        <m:sty m:val="p"/>
                      </m:rPr>
                      <a:rPr lang="hu-HU" altLang="en-US" b="0" i="0" dirty="0" smtClean="0">
                        <a:latin typeface="Cambria Math"/>
                      </a:rPr>
                      <m:t>s</m:t>
                    </m:r>
                    <m:r>
                      <a:rPr lang="hu-HU" altLang="en-US" b="0" i="0" dirty="0" smtClean="0">
                        <a:latin typeface="Cambria Math"/>
                      </a:rPr>
                      <m:t> </m:t>
                    </m:r>
                    <m:r>
                      <m:rPr>
                        <m:sty m:val="p"/>
                      </m:rPr>
                      <a:rPr lang="hu-HU" altLang="en-US" b="0" i="0" dirty="0" smtClean="0">
                        <a:latin typeface="Cambria Math"/>
                      </a:rPr>
                      <m:t>val</m:t>
                    </m:r>
                    <m:r>
                      <a:rPr lang="hu-HU" altLang="en-US" b="0" i="0" dirty="0" smtClean="0">
                        <a:latin typeface="Cambria Math"/>
                      </a:rPr>
                      <m:t>ó</m:t>
                    </m:r>
                    <m:r>
                      <m:rPr>
                        <m:sty m:val="p"/>
                      </m:rPr>
                      <a:rPr lang="hu-HU" altLang="en-US" b="0" i="0" dirty="0" smtClean="0">
                        <a:latin typeface="Cambria Math"/>
                      </a:rPr>
                      <m:t>sz</m:t>
                    </m:r>
                    <m:r>
                      <a:rPr lang="hu-HU" altLang="en-US" b="0" i="0" dirty="0" smtClean="0">
                        <a:latin typeface="Cambria Math"/>
                      </a:rPr>
                      <m:t>í</m:t>
                    </m:r>
                    <m:r>
                      <m:rPr>
                        <m:sty m:val="p"/>
                      </m:rPr>
                      <a:rPr lang="hu-HU" altLang="en-US" b="0" i="0" dirty="0" smtClean="0">
                        <a:latin typeface="Cambria Math"/>
                      </a:rPr>
                      <m:t>n</m:t>
                    </m:r>
                    <m:r>
                      <a:rPr lang="hu-HU" altLang="en-US" b="0" i="0" dirty="0" smtClean="0">
                        <a:latin typeface="Cambria Math"/>
                      </a:rPr>
                      <m:t>ű</m:t>
                    </m:r>
                    <m:r>
                      <m:rPr>
                        <m:sty m:val="p"/>
                      </m:rPr>
                      <a:rPr lang="hu-HU" altLang="en-US" b="0" i="0" dirty="0" smtClean="0">
                        <a:latin typeface="Cambria Math"/>
                      </a:rPr>
                      <m:t>s</m:t>
                    </m:r>
                    <m:r>
                      <a:rPr lang="hu-HU" altLang="en-US" b="0" i="0" dirty="0" smtClean="0">
                        <a:latin typeface="Cambria Math"/>
                      </a:rPr>
                      <m:t>é</m:t>
                    </m:r>
                    <m:r>
                      <m:rPr>
                        <m:sty m:val="p"/>
                      </m:rPr>
                      <a:rPr lang="hu-HU" altLang="en-US" b="0" i="0" dirty="0" smtClean="0">
                        <a:latin typeface="Cambria Math"/>
                      </a:rPr>
                      <m:t>ge</m:t>
                    </m:r>
                    <m:r>
                      <a:rPr lang="hu-HU" altLang="en-US" b="0" i="0" dirty="0" smtClean="0">
                        <a:latin typeface="Cambria Math"/>
                      </a:rPr>
                      <m:t>: 1−</m:t>
                    </m:r>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𝑚</m:t>
                        </m:r>
                      </m:sub>
                    </m:sSub>
                    <m:r>
                      <a:rPr lang="en-US" altLang="en-US" dirty="0">
                        <a:latin typeface="Cambria Math"/>
                      </a:rPr>
                      <m:t>−</m:t>
                    </m:r>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oMath>
                </a14:m>
                <a:endParaRPr lang="en-US" dirty="0" smtClean="0">
                  <a:latin typeface="+mn-lt"/>
                </a:endParaRPr>
              </a:p>
            </p:txBody>
          </p:sp>
        </mc:Choice>
        <mc:Fallback xmlns="">
          <p:sp>
            <p:nvSpPr>
              <p:cNvPr id="17" name="Szövegdoboz 16"/>
              <p:cNvSpPr txBox="1">
                <a:spLocks noRot="1" noChangeAspect="1" noMove="1" noResize="1" noEditPoints="1" noAdjustHandles="1" noChangeArrowheads="1" noChangeShapeType="1" noTextEdit="1"/>
              </p:cNvSpPr>
              <p:nvPr/>
            </p:nvSpPr>
            <p:spPr>
              <a:xfrm>
                <a:off x="1007604" y="4244895"/>
                <a:ext cx="6758389" cy="1200329"/>
              </a:xfrm>
              <a:prstGeom prst="rect">
                <a:avLst/>
              </a:prstGeom>
              <a:blipFill rotWithShape="1">
                <a:blip r:embed="rId3"/>
                <a:stretch>
                  <a:fillRect l="-1080" t="-3518" r="-180" b="-10050"/>
                </a:stretch>
              </a:blipFill>
              <a:ln>
                <a:solidFill>
                  <a:schemeClr val="tx1"/>
                </a:solidFill>
              </a:ln>
            </p:spPr>
            <p:txBody>
              <a:bodyPr/>
              <a:lstStyle/>
              <a:p>
                <a:r>
                  <a:rPr lang="en-US">
                    <a:noFill/>
                  </a:rPr>
                  <a:t> </a:t>
                </a:r>
              </a:p>
            </p:txBody>
          </p:sp>
        </mc:Fallback>
      </mc:AlternateContent>
      <p:sp>
        <p:nvSpPr>
          <p:cNvPr id="15" name="Téglalap 14"/>
          <p:cNvSpPr/>
          <p:nvPr/>
        </p:nvSpPr>
        <p:spPr>
          <a:xfrm>
            <a:off x="1931853" y="4725144"/>
            <a:ext cx="5279587" cy="729559"/>
          </a:xfrm>
          <a:prstGeom prst="rect">
            <a:avLst/>
          </a:prstGeom>
        </p:spPr>
        <p:txBody>
          <a:bodyPr wrap="none">
            <a:spAutoFit/>
          </a:bodyPr>
          <a:lstStyle/>
          <a:p>
            <a:endParaRPr lang="en-US" sz="2000" dirty="0">
              <a:solidFill>
                <a:schemeClr val="tx1"/>
              </a:solidFill>
            </a:endParaRPr>
          </a:p>
        </p:txBody>
      </p:sp>
      <mc:AlternateContent xmlns:mc="http://schemas.openxmlformats.org/markup-compatibility/2006" xmlns:a14="http://schemas.microsoft.com/office/drawing/2010/main">
        <mc:Choice Requires="a14">
          <p:sp>
            <p:nvSpPr>
              <p:cNvPr id="18" name="Téglalap 17"/>
              <p:cNvSpPr/>
              <p:nvPr/>
            </p:nvSpPr>
            <p:spPr>
              <a:xfrm>
                <a:off x="503548" y="1376772"/>
                <a:ext cx="8604956" cy="113473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a:ea typeface="Cambria Math"/>
                            </a:rPr>
                          </m:ctrlPr>
                        </m:fPr>
                        <m:num>
                          <m:sSub>
                            <m:sSubPr>
                              <m:ctrlPr>
                                <a:rPr lang="hu-HU" i="1">
                                  <a:latin typeface="Cambria Math"/>
                                  <a:ea typeface="Cambria Math"/>
                                </a:rPr>
                              </m:ctrlPr>
                            </m:sSubPr>
                            <m:e>
                              <m:r>
                                <a:rPr lang="en-US" b="0" i="1" smtClean="0">
                                  <a:latin typeface="Cambria Math"/>
                                  <a:ea typeface="Cambria Math"/>
                                </a:rPr>
                                <m:t>𝐿</m:t>
                              </m:r>
                            </m:e>
                            <m:sub>
                              <m:r>
                                <a:rPr lang="en-US" i="1">
                                  <a:latin typeface="Cambria Math"/>
                                  <a:ea typeface="Cambria Math"/>
                                </a:rPr>
                                <m:t>𝑑</m:t>
                              </m:r>
                            </m:sub>
                          </m:sSub>
                        </m:num>
                        <m:den>
                          <m:sSub>
                            <m:sSubPr>
                              <m:ctrlPr>
                                <a:rPr lang="hu-HU" i="1">
                                  <a:latin typeface="Cambria Math"/>
                                  <a:ea typeface="Cambria Math"/>
                                </a:rPr>
                              </m:ctrlPr>
                            </m:sSubPr>
                            <m:e>
                              <m:r>
                                <a:rPr lang="en-US" b="0" i="1" smtClean="0">
                                  <a:latin typeface="Cambria Math"/>
                                  <a:ea typeface="Cambria Math"/>
                                </a:rPr>
                                <m:t>𝑠</m:t>
                              </m:r>
                            </m:e>
                            <m:sub>
                              <m:r>
                                <a:rPr lang="en-US" i="1">
                                  <a:latin typeface="Cambria Math"/>
                                  <a:ea typeface="Cambria Math"/>
                                </a:rPr>
                                <m:t>𝑑</m:t>
                              </m:r>
                            </m:sub>
                          </m:sSub>
                        </m:den>
                      </m:f>
                      <m:r>
                        <a:rPr lang="en-US" b="1" i="0" smtClean="0">
                          <a:latin typeface="Cambria Math"/>
                          <a:ea typeface="Cambria Math"/>
                        </a:rPr>
                        <m:t>=</m:t>
                      </m:r>
                      <m:f>
                        <m:fPr>
                          <m:ctrlPr>
                            <a:rPr lang="en-US" i="1">
                              <a:latin typeface="Cambria Math"/>
                              <a:ea typeface="Cambria Math"/>
                            </a:rPr>
                          </m:ctrlPr>
                        </m:fPr>
                        <m:num>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a:ea typeface="Cambria Math"/>
                                    </a:rPr>
                                  </m:ctrlPr>
                                </m:accPr>
                                <m:e>
                                  <m:r>
                                    <a:rPr lang="hu-HU" i="1">
                                      <a:latin typeface="Cambria Math"/>
                                      <a:ea typeface="Cambria Math"/>
                                    </a:rPr>
                                    <m:t>𝜔</m:t>
                                  </m:r>
                                </m:e>
                              </m:acc>
                            </m:e>
                          </m:d>
                          <m:sSub>
                            <m:sSubPr>
                              <m:ctrlPr>
                                <a:rPr lang="hu-HU" i="1">
                                  <a:latin typeface="Cambria Math"/>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m:t>
                          </m:r>
                          <m:sSup>
                            <m:sSupPr>
                              <m:ctrlPr>
                                <a:rPr lang="en-US" i="1">
                                  <a:latin typeface="Cambria Math"/>
                                  <a:ea typeface="Cambria Math"/>
                                </a:rPr>
                              </m:ctrlPr>
                            </m:sSupPr>
                            <m:e>
                              <m:r>
                                <m:rPr>
                                  <m:sty m:val="p"/>
                                </m:rPr>
                                <a:rPr lang="en-US">
                                  <a:latin typeface="Cambria Math"/>
                                  <a:ea typeface="Cambria Math"/>
                                </a:rPr>
                                <m:t>cos</m:t>
                              </m:r>
                            </m:e>
                            <m:sup>
                              <m:r>
                                <a:rPr lang="en-US" i="1">
                                  <a:latin typeface="Cambria Math"/>
                                  <a:ea typeface="Cambria Math"/>
                                </a:rPr>
                                <m:t>+</m:t>
                              </m:r>
                            </m:sup>
                          </m:sSup>
                          <m:r>
                            <a:rPr lang="en-US" i="1">
                              <a:latin typeface="Cambria Math"/>
                              <a:ea typeface="Cambria Math"/>
                            </a:rPr>
                            <m:t>(</m:t>
                          </m:r>
                          <m:r>
                            <a:rPr lang="en-US" i="1">
                              <a:latin typeface="Cambria Math"/>
                              <a:ea typeface="Cambria Math"/>
                            </a:rPr>
                            <m:t>𝜃</m:t>
                          </m:r>
                          <m:r>
                            <a:rPr lang="en-US" i="1">
                              <a:latin typeface="Cambria Math"/>
                              <a:ea typeface="Cambria Math"/>
                            </a:rPr>
                            <m:t>)</m:t>
                          </m:r>
                        </m:num>
                        <m:den>
                          <m:sSub>
                            <m:sSubPr>
                              <m:ctrlPr>
                                <a:rPr lang="hu-HU" i="1">
                                  <a:latin typeface="Cambria Math"/>
                                  <a:ea typeface="Cambria Math"/>
                                </a:rPr>
                              </m:ctrlPr>
                            </m:sSubPr>
                            <m:e>
                              <m:r>
                                <a:rPr lang="en-US" i="1">
                                  <a:latin typeface="Cambria Math"/>
                                  <a:ea typeface="Cambria Math"/>
                                </a:rPr>
                                <m:t>𝑝</m:t>
                              </m:r>
                            </m:e>
                            <m:sub>
                              <m:r>
                                <a:rPr lang="en-US" i="1">
                                  <a:latin typeface="Cambria Math"/>
                                  <a:ea typeface="Cambria Math"/>
                                </a:rPr>
                                <m:t>𝑑</m:t>
                              </m:r>
                            </m:sub>
                          </m:sSub>
                          <m:r>
                            <a:rPr lang="en-US" i="1">
                              <a:latin typeface="Cambria Math"/>
                              <a:ea typeface="Cambria Math"/>
                            </a:rPr>
                            <m:t>(</m:t>
                          </m:r>
                          <m:acc>
                            <m:accPr>
                              <m:chr m:val="̂"/>
                              <m:ctrlPr>
                                <a:rPr lang="en-US" i="1">
                                  <a:latin typeface="Cambria Math"/>
                                  <a:ea typeface="Cambria Math"/>
                                </a:rPr>
                              </m:ctrlPr>
                            </m:accPr>
                            <m:e>
                              <m:r>
                                <a:rPr lang="hu-HU" i="1">
                                  <a:latin typeface="Cambria Math"/>
                                  <a:ea typeface="Cambria Math"/>
                                </a:rPr>
                                <m:t>𝜔</m:t>
                              </m:r>
                            </m:e>
                          </m:acc>
                          <m:r>
                            <a:rPr lang="en-US" i="1">
                              <a:latin typeface="Cambria Math"/>
                              <a:ea typeface="Cambria Math"/>
                            </a:rPr>
                            <m:t>)</m:t>
                          </m:r>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den>
                      </m:f>
                      <m:r>
                        <a:rPr lang="en-US" b="0" i="1" smtClean="0">
                          <a:latin typeface="Cambria Math"/>
                          <a:ea typeface="Cambria Math"/>
                        </a:rPr>
                        <m:t>=</m:t>
                      </m:r>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a:ea typeface="Cambria Math"/>
                                </a:rPr>
                              </m:ctrlPr>
                            </m:accPr>
                            <m:e>
                              <m:r>
                                <a:rPr lang="hu-HU" i="1">
                                  <a:latin typeface="Cambria Math"/>
                                  <a:ea typeface="Cambria Math"/>
                                </a:rPr>
                                <m:t>𝜔</m:t>
                              </m:r>
                            </m:e>
                          </m:acc>
                        </m:e>
                      </m:d>
                      <m:f>
                        <m:fPr>
                          <m:ctrlPr>
                            <a:rPr lang="en-US" i="1">
                              <a:latin typeface="Cambria Math"/>
                              <a:ea typeface="Cambria Math"/>
                            </a:rPr>
                          </m:ctrlPr>
                        </m:fPr>
                        <m:num>
                          <m:sSub>
                            <m:sSubPr>
                              <m:ctrlPr>
                                <a:rPr lang="hu-HU" i="1">
                                  <a:latin typeface="Cambria Math"/>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m:t>
                          </m:r>
                          <m:sSup>
                            <m:sSupPr>
                              <m:ctrlPr>
                                <a:rPr lang="en-US" i="1">
                                  <a:latin typeface="Cambria Math"/>
                                  <a:ea typeface="Cambria Math"/>
                                </a:rPr>
                              </m:ctrlPr>
                            </m:sSupPr>
                            <m:e>
                              <m:r>
                                <m:rPr>
                                  <m:sty m:val="p"/>
                                </m:rPr>
                                <a:rPr lang="en-US">
                                  <a:latin typeface="Cambria Math"/>
                                  <a:ea typeface="Cambria Math"/>
                                </a:rPr>
                                <m:t>cos</m:t>
                              </m:r>
                            </m:e>
                            <m:sup>
                              <m:r>
                                <a:rPr lang="en-US" i="1">
                                  <a:latin typeface="Cambria Math"/>
                                  <a:ea typeface="Cambria Math"/>
                                </a:rPr>
                                <m:t>+</m:t>
                              </m:r>
                            </m:sup>
                          </m:sSup>
                          <m:r>
                            <a:rPr lang="en-US" i="1">
                              <a:latin typeface="Cambria Math"/>
                              <a:ea typeface="Cambria Math"/>
                            </a:rPr>
                            <m:t>(</m:t>
                          </m:r>
                          <m:r>
                            <a:rPr lang="en-US" i="1">
                              <a:latin typeface="Cambria Math"/>
                              <a:ea typeface="Cambria Math"/>
                            </a:rPr>
                            <m:t>𝜃</m:t>
                          </m:r>
                          <m:r>
                            <a:rPr lang="en-US" i="1">
                              <a:latin typeface="Cambria Math"/>
                              <a:ea typeface="Cambria Math"/>
                            </a:rPr>
                            <m:t>)</m:t>
                          </m:r>
                        </m:num>
                        <m:den>
                          <m:f>
                            <m:fPr>
                              <m:ctrlPr>
                                <a:rPr lang="en-US" i="1">
                                  <a:latin typeface="Cambria Math"/>
                                  <a:ea typeface="Cambria Math"/>
                                </a:rPr>
                              </m:ctrlPr>
                            </m:fPr>
                            <m:num>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a:rPr lang="en-US" i="1">
                                  <a:latin typeface="Cambria Math"/>
                                  <a:ea typeface="Cambria Math"/>
                                </a:rPr>
                                <m:t>𝜋</m:t>
                              </m:r>
                            </m:den>
                          </m:f>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den>
                      </m:f>
                      <m:r>
                        <a:rPr lang="en-US" b="0" i="0" smtClean="0">
                          <a:latin typeface="Cambria Math"/>
                          <a:ea typeface="Cambria Math"/>
                        </a:rPr>
                        <m:t>=</m:t>
                      </m:r>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a:ea typeface="Cambria Math"/>
                                </a:rPr>
                              </m:ctrlPr>
                            </m:accPr>
                            <m:e>
                              <m:r>
                                <a:rPr lang="hu-HU" i="1">
                                  <a:latin typeface="Cambria Math"/>
                                  <a:ea typeface="Cambria Math"/>
                                </a:rPr>
                                <m:t>𝜔</m:t>
                              </m:r>
                            </m:e>
                          </m:acc>
                        </m:e>
                      </m:d>
                      <m:f>
                        <m:fPr>
                          <m:ctrlPr>
                            <a:rPr lang="en-US" i="1">
                              <a:latin typeface="Cambria Math"/>
                              <a:ea typeface="Cambria Math"/>
                            </a:rPr>
                          </m:ctrlPr>
                        </m:fPr>
                        <m:num>
                          <m:sSub>
                            <m:sSubPr>
                              <m:ctrlPr>
                                <a:rPr lang="hu-HU" i="1">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𝑑</m:t>
                              </m:r>
                            </m:sub>
                          </m:sSub>
                          <m:r>
                            <a:rPr lang="en-US" i="1">
                              <a:latin typeface="Cambria Math"/>
                              <a:ea typeface="Cambria Math"/>
                            </a:rPr>
                            <m:t>𝜋</m:t>
                          </m:r>
                        </m:num>
                        <m:den>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den>
                      </m:f>
                    </m:oMath>
                  </m:oMathPara>
                </a14:m>
                <a:endParaRPr lang="en-US" dirty="0">
                  <a:solidFill>
                    <a:schemeClr val="tx1"/>
                  </a:solidFill>
                </a:endParaRPr>
              </a:p>
            </p:txBody>
          </p:sp>
        </mc:Choice>
        <mc:Fallback xmlns="">
          <p:sp>
            <p:nvSpPr>
              <p:cNvPr id="18" name="Téglalap 17"/>
              <p:cNvSpPr>
                <a:spLocks noRot="1" noChangeAspect="1" noMove="1" noResize="1" noEditPoints="1" noAdjustHandles="1" noChangeArrowheads="1" noChangeShapeType="1" noTextEdit="1"/>
              </p:cNvSpPr>
              <p:nvPr/>
            </p:nvSpPr>
            <p:spPr>
              <a:xfrm>
                <a:off x="503548" y="1376772"/>
                <a:ext cx="8604956" cy="113473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503548" y="2780928"/>
                <a:ext cx="6300700" cy="87459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a:ea typeface="Cambria Math"/>
                            </a:rPr>
                          </m:ctrlPr>
                        </m:fPr>
                        <m:num>
                          <m:sSub>
                            <m:sSubPr>
                              <m:ctrlPr>
                                <a:rPr lang="hu-HU" i="1">
                                  <a:latin typeface="Cambria Math"/>
                                  <a:ea typeface="Cambria Math"/>
                                </a:rPr>
                              </m:ctrlPr>
                            </m:sSubPr>
                            <m:e>
                              <m:r>
                                <a:rPr lang="en-US" b="0" i="1" smtClean="0">
                                  <a:latin typeface="Cambria Math"/>
                                  <a:ea typeface="Cambria Math"/>
                                </a:rPr>
                                <m:t>𝐿</m:t>
                              </m:r>
                            </m:e>
                            <m:sub>
                              <m:r>
                                <a:rPr lang="en-US" b="0" i="1" smtClean="0">
                                  <a:latin typeface="Cambria Math"/>
                                  <a:ea typeface="Cambria Math"/>
                                </a:rPr>
                                <m:t>𝑚</m:t>
                              </m:r>
                            </m:sub>
                          </m:sSub>
                        </m:num>
                        <m:den>
                          <m:sSub>
                            <m:sSubPr>
                              <m:ctrlPr>
                                <a:rPr lang="hu-HU" i="1">
                                  <a:latin typeface="Cambria Math"/>
                                  <a:ea typeface="Cambria Math"/>
                                </a:rPr>
                              </m:ctrlPr>
                            </m:sSubPr>
                            <m:e>
                              <m:r>
                                <a:rPr lang="en-US" b="0" i="1" smtClean="0">
                                  <a:latin typeface="Cambria Math"/>
                                  <a:ea typeface="Cambria Math"/>
                                </a:rPr>
                                <m:t>𝑠</m:t>
                              </m:r>
                            </m:e>
                            <m:sub>
                              <m:r>
                                <a:rPr lang="en-US" b="0" i="1" smtClean="0">
                                  <a:latin typeface="Cambria Math"/>
                                  <a:ea typeface="Cambria Math"/>
                                </a:rPr>
                                <m:t>𝑚</m:t>
                              </m:r>
                            </m:sub>
                          </m:sSub>
                        </m:den>
                      </m:f>
                      <m:r>
                        <a:rPr lang="en-US" b="1" i="0" smtClean="0">
                          <a:latin typeface="Cambria Math"/>
                          <a:ea typeface="Cambria Math"/>
                        </a:rPr>
                        <m:t>=</m:t>
                      </m:r>
                      <m:f>
                        <m:fPr>
                          <m:ctrlPr>
                            <a:rPr lang="en-US" i="1">
                              <a:latin typeface="Cambria Math"/>
                              <a:ea typeface="Cambria Math"/>
                            </a:rPr>
                          </m:ctrlPr>
                        </m:fPr>
                        <m:num>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a:ea typeface="Cambria Math"/>
                                    </a:rPr>
                                  </m:ctrlPr>
                                </m:accPr>
                                <m:e>
                                  <m:r>
                                    <a:rPr lang="hu-HU" i="1">
                                      <a:latin typeface="Cambria Math"/>
                                      <a:ea typeface="Cambria Math"/>
                                    </a:rPr>
                                    <m:t>𝜔</m:t>
                                  </m:r>
                                </m:e>
                              </m:acc>
                            </m:e>
                          </m:d>
                          <m:r>
                            <a:rPr lang="en-US" i="1">
                              <a:latin typeface="Cambria Math"/>
                              <a:ea typeface="Cambria Math"/>
                            </a:rPr>
                            <m:t>𝐹</m:t>
                          </m:r>
                          <m:r>
                            <a:rPr lang="en-US" i="1">
                              <a:latin typeface="Cambria Math"/>
                              <a:ea typeface="Cambria Math"/>
                            </a:rPr>
                            <m:t>𝛿</m:t>
                          </m:r>
                          <m:d>
                            <m:dPr>
                              <m:ctrlPr>
                                <a:rPr lang="hu-HU" i="1">
                                  <a:latin typeface="Cambria Math"/>
                                </a:rPr>
                              </m:ctrlPr>
                            </m:dPr>
                            <m:e>
                              <m:sSub>
                                <m:sSubPr>
                                  <m:ctrlPr>
                                    <a:rPr lang="hu-HU" i="1">
                                      <a:latin typeface="Cambria Math"/>
                                      <a:ea typeface="Cambria Math"/>
                                    </a:rPr>
                                  </m:ctrlPr>
                                </m:sSubPr>
                                <m:e>
                                  <m:r>
                                    <a:rPr lang="hu-HU" i="1">
                                      <a:latin typeface="Cambria Math"/>
                                      <a:ea typeface="Cambria Math"/>
                                    </a:rPr>
                                    <m:t>𝜔</m:t>
                                  </m:r>
                                </m:e>
                                <m:sub>
                                  <m:r>
                                    <a:rPr lang="en-US" i="1">
                                      <a:latin typeface="Cambria Math"/>
                                      <a:ea typeface="Cambria Math"/>
                                    </a:rPr>
                                    <m:t>𝑚</m:t>
                                  </m:r>
                                </m:sub>
                              </m:sSub>
                              <m:r>
                                <a:rPr lang="en-US" b="0" i="1" smtClean="0">
                                  <a:latin typeface="Cambria Math"/>
                                  <a:ea typeface="Cambria Math"/>
                                </a:rPr>
                                <m:t>,</m:t>
                              </m:r>
                              <m:acc>
                                <m:accPr>
                                  <m:chr m:val="̂"/>
                                  <m:ctrlPr>
                                    <a:rPr lang="hu-HU" i="1">
                                      <a:latin typeface="Cambria Math"/>
                                      <a:ea typeface="Cambria Math"/>
                                    </a:rPr>
                                  </m:ctrlPr>
                                </m:accPr>
                                <m:e>
                                  <m:r>
                                    <a:rPr lang="hu-HU" i="1">
                                      <a:latin typeface="Cambria Math"/>
                                      <a:ea typeface="Cambria Math"/>
                                    </a:rPr>
                                    <m:t>𝜔</m:t>
                                  </m:r>
                                </m:e>
                              </m:acc>
                            </m:e>
                          </m:d>
                        </m:num>
                        <m:den>
                          <m:sSub>
                            <m:sSubPr>
                              <m:ctrlPr>
                                <a:rPr lang="hu-HU" i="1">
                                  <a:latin typeface="Cambria Math"/>
                                  <a:ea typeface="Cambria Math"/>
                                </a:rPr>
                              </m:ctrlPr>
                            </m:sSubPr>
                            <m:e>
                              <m:r>
                                <a:rPr lang="en-US" i="1">
                                  <a:latin typeface="Cambria Math"/>
                                  <a:ea typeface="Cambria Math"/>
                                </a:rPr>
                                <m:t>𝑝</m:t>
                              </m:r>
                            </m:e>
                            <m:sub>
                              <m:r>
                                <a:rPr lang="en-US" b="0" i="1" smtClean="0">
                                  <a:latin typeface="Cambria Math"/>
                                  <a:ea typeface="Cambria Math"/>
                                </a:rPr>
                                <m:t>𝑚</m:t>
                              </m:r>
                            </m:sub>
                          </m:sSub>
                          <m:r>
                            <a:rPr lang="en-US" i="1">
                              <a:latin typeface="Cambria Math"/>
                              <a:ea typeface="Cambria Math"/>
                            </a:rPr>
                            <m:t>(</m:t>
                          </m:r>
                          <m:acc>
                            <m:accPr>
                              <m:chr m:val="̂"/>
                              <m:ctrlPr>
                                <a:rPr lang="en-US" i="1">
                                  <a:latin typeface="Cambria Math"/>
                                  <a:ea typeface="Cambria Math"/>
                                </a:rPr>
                              </m:ctrlPr>
                            </m:accPr>
                            <m:e>
                              <m:r>
                                <a:rPr lang="hu-HU" i="1">
                                  <a:latin typeface="Cambria Math"/>
                                  <a:ea typeface="Cambria Math"/>
                                </a:rPr>
                                <m:t>𝜔</m:t>
                              </m:r>
                            </m:e>
                          </m:acc>
                          <m:r>
                            <a:rPr lang="en-US" i="1">
                              <a:latin typeface="Cambria Math"/>
                              <a:ea typeface="Cambria Math"/>
                            </a:rPr>
                            <m:t>)</m:t>
                          </m:r>
                          <m:sSub>
                            <m:sSubPr>
                              <m:ctrlPr>
                                <a:rPr lang="hu-HU" i="1">
                                  <a:latin typeface="Cambria Math"/>
                                  <a:ea typeface="Cambria Math"/>
                                </a:rPr>
                              </m:ctrlPr>
                            </m:sSubPr>
                            <m:e>
                              <m:r>
                                <a:rPr lang="en-US" i="1">
                                  <a:latin typeface="Cambria Math"/>
                                  <a:ea typeface="Cambria Math"/>
                                </a:rPr>
                                <m:t>𝑠</m:t>
                              </m:r>
                            </m:e>
                            <m:sub>
                              <m:r>
                                <a:rPr lang="en-US" b="0" i="1" smtClean="0">
                                  <a:latin typeface="Cambria Math"/>
                                  <a:ea typeface="Cambria Math"/>
                                </a:rPr>
                                <m:t>𝑚</m:t>
                              </m:r>
                            </m:sub>
                          </m:sSub>
                        </m:den>
                      </m:f>
                      <m:r>
                        <a:rPr lang="en-US" b="0" i="1" smtClean="0">
                          <a:latin typeface="Cambria Math"/>
                          <a:ea typeface="Cambria Math"/>
                        </a:rPr>
                        <m:t>=</m:t>
                      </m:r>
                      <m:r>
                        <a:rPr lang="hu-HU" i="1">
                          <a:latin typeface="Cambria Math"/>
                        </a:rPr>
                        <m:t>𝐿</m:t>
                      </m:r>
                      <m:d>
                        <m:dPr>
                          <m:ctrlPr>
                            <a:rPr lang="hu-HU" i="1">
                              <a:latin typeface="Cambria Math"/>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a:ea typeface="Cambria Math"/>
                                </a:rPr>
                              </m:ctrlPr>
                            </m:accPr>
                            <m:e>
                              <m:r>
                                <a:rPr lang="hu-HU" i="1">
                                  <a:latin typeface="Cambria Math"/>
                                  <a:ea typeface="Cambria Math"/>
                                </a:rPr>
                                <m:t>𝜔</m:t>
                              </m:r>
                            </m:e>
                          </m:acc>
                        </m:e>
                      </m:d>
                      <m:f>
                        <m:fPr>
                          <m:ctrlPr>
                            <a:rPr lang="en-US" i="1">
                              <a:latin typeface="Cambria Math"/>
                              <a:ea typeface="Cambria Math"/>
                            </a:rPr>
                          </m:ctrlPr>
                        </m:fPr>
                        <m:num>
                          <m:r>
                            <a:rPr lang="en-US" b="0" i="1" smtClean="0">
                              <a:latin typeface="Cambria Math"/>
                              <a:ea typeface="Cambria Math"/>
                            </a:rPr>
                            <m:t>𝐹</m:t>
                          </m:r>
                        </m:num>
                        <m:den>
                          <m:sSub>
                            <m:sSubPr>
                              <m:ctrlPr>
                                <a:rPr lang="hu-HU" i="1">
                                  <a:latin typeface="Cambria Math"/>
                                  <a:ea typeface="Cambria Math"/>
                                </a:rPr>
                              </m:ctrlPr>
                            </m:sSubPr>
                            <m:e>
                              <m:r>
                                <a:rPr lang="en-US" i="1">
                                  <a:latin typeface="Cambria Math"/>
                                  <a:ea typeface="Cambria Math"/>
                                </a:rPr>
                                <m:t>𝑠</m:t>
                              </m:r>
                            </m:e>
                            <m:sub>
                              <m:r>
                                <a:rPr lang="en-US" b="0" i="1" smtClean="0">
                                  <a:latin typeface="Cambria Math"/>
                                  <a:ea typeface="Cambria Math"/>
                                </a:rPr>
                                <m:t>𝑚</m:t>
                              </m:r>
                            </m:sub>
                          </m:sSub>
                        </m:den>
                      </m:f>
                    </m:oMath>
                  </m:oMathPara>
                </a14:m>
                <a:endParaRPr lang="en-US" dirty="0">
                  <a:solidFill>
                    <a:schemeClr val="tx1"/>
                  </a:solidFill>
                </a:endParaRPr>
              </a:p>
            </p:txBody>
          </p:sp>
        </mc:Choice>
        <mc:Fallback xmlns="">
          <p:sp>
            <p:nvSpPr>
              <p:cNvPr id="20" name="Téglalap 19"/>
              <p:cNvSpPr>
                <a:spLocks noRot="1" noChangeAspect="1" noMove="1" noResize="1" noEditPoints="1" noAdjustHandles="1" noChangeArrowheads="1" noChangeShapeType="1" noTextEdit="1"/>
              </p:cNvSpPr>
              <p:nvPr/>
            </p:nvSpPr>
            <p:spPr>
              <a:xfrm>
                <a:off x="503548" y="2780928"/>
                <a:ext cx="6300700" cy="874598"/>
              </a:xfrm>
              <a:prstGeom prst="rect">
                <a:avLst/>
              </a:prstGeom>
              <a:blipFill rotWithShape="1">
                <a:blip r:embed="rId5"/>
                <a:stretch>
                  <a:fillRect/>
                </a:stretch>
              </a:blipFill>
            </p:spPr>
            <p:txBody>
              <a:bodyPr/>
              <a:lstStyle/>
              <a:p>
                <a:r>
                  <a:rPr lang="en-US">
                    <a:noFill/>
                  </a:rPr>
                  <a:t> </a:t>
                </a:r>
              </a:p>
            </p:txBody>
          </p:sp>
        </mc:Fallback>
      </mc:AlternateContent>
      <p:cxnSp>
        <p:nvCxnSpPr>
          <p:cNvPr id="21" name="Egyenes összekötő 20"/>
          <p:cNvCxnSpPr/>
          <p:nvPr/>
        </p:nvCxnSpPr>
        <p:spPr>
          <a:xfrm>
            <a:off x="2149399" y="6017222"/>
            <a:ext cx="2052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1803475" y="5769418"/>
            <a:ext cx="338555" cy="461665"/>
          </a:xfrm>
          <a:prstGeom prst="rect">
            <a:avLst/>
          </a:prstGeom>
          <a:noFill/>
        </p:spPr>
        <p:txBody>
          <a:bodyPr wrap="none" rtlCol="0">
            <a:spAutoFit/>
          </a:bodyPr>
          <a:lstStyle/>
          <a:p>
            <a:r>
              <a:rPr lang="en-US" dirty="0" smtClean="0"/>
              <a:t>0</a:t>
            </a:r>
            <a:endParaRPr lang="en-US" dirty="0"/>
          </a:p>
        </p:txBody>
      </p:sp>
      <p:sp>
        <p:nvSpPr>
          <p:cNvPr id="23" name="Szövegdoboz 22"/>
          <p:cNvSpPr txBox="1"/>
          <p:nvPr/>
        </p:nvSpPr>
        <p:spPr>
          <a:xfrm>
            <a:off x="4201627" y="5794638"/>
            <a:ext cx="338555" cy="461665"/>
          </a:xfrm>
          <a:prstGeom prst="rect">
            <a:avLst/>
          </a:prstGeom>
          <a:noFill/>
        </p:spPr>
        <p:txBody>
          <a:bodyPr wrap="none" rtlCol="0">
            <a:spAutoFit/>
          </a:bodyPr>
          <a:lstStyle/>
          <a:p>
            <a:r>
              <a:rPr lang="en-US" dirty="0" smtClean="0"/>
              <a:t>1</a:t>
            </a:r>
            <a:endParaRPr lang="en-US" dirty="0"/>
          </a:p>
        </p:txBody>
      </p:sp>
      <mc:AlternateContent xmlns:mc="http://schemas.openxmlformats.org/markup-compatibility/2006" xmlns:a14="http://schemas.microsoft.com/office/drawing/2010/main">
        <mc:Choice Requires="a14">
          <p:sp>
            <p:nvSpPr>
              <p:cNvPr id="24" name="Téglalap 23"/>
              <p:cNvSpPr/>
              <p:nvPr/>
            </p:nvSpPr>
            <p:spPr>
              <a:xfrm>
                <a:off x="2380564" y="6063679"/>
                <a:ext cx="56092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𝑑</m:t>
                          </m:r>
                        </m:sub>
                      </m:sSub>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2380564" y="6063679"/>
                <a:ext cx="560923" cy="461665"/>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3010725" y="6067140"/>
                <a:ext cx="6173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a:latin typeface="Cambria Math"/>
                              <a:ea typeface="Cambria Math"/>
                            </a:rPr>
                          </m:ctrlPr>
                        </m:sSubPr>
                        <m:e>
                          <m:r>
                            <a:rPr lang="en-US" i="1">
                              <a:latin typeface="Cambria Math"/>
                              <a:ea typeface="Cambria Math"/>
                            </a:rPr>
                            <m:t>𝑠</m:t>
                          </m:r>
                        </m:e>
                        <m:sub>
                          <m:r>
                            <a:rPr lang="en-US" i="1">
                              <a:latin typeface="Cambria Math"/>
                              <a:ea typeface="Cambria Math"/>
                            </a:rPr>
                            <m:t>𝑚</m:t>
                          </m:r>
                        </m:sub>
                      </m:sSub>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3010725" y="6067140"/>
                <a:ext cx="617348" cy="461665"/>
              </a:xfrm>
              <a:prstGeom prst="rect">
                <a:avLst/>
              </a:prstGeom>
              <a:blipFill rotWithShape="1">
                <a:blip r:embed="rId7"/>
                <a:stretch>
                  <a:fillRect/>
                </a:stretch>
              </a:blipFill>
            </p:spPr>
            <p:txBody>
              <a:bodyPr/>
              <a:lstStyle/>
              <a:p>
                <a:r>
                  <a:rPr lang="en-US">
                    <a:noFill/>
                  </a:rPr>
                  <a:t> </a:t>
                </a:r>
              </a:p>
            </p:txBody>
          </p:sp>
        </mc:Fallback>
      </mc:AlternateContent>
      <p:cxnSp>
        <p:nvCxnSpPr>
          <p:cNvPr id="26" name="Egyenes összekötő 25"/>
          <p:cNvCxnSpPr/>
          <p:nvPr/>
        </p:nvCxnSpPr>
        <p:spPr>
          <a:xfrm>
            <a:off x="2137011" y="6157291"/>
            <a:ext cx="929937" cy="0"/>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flipV="1">
            <a:off x="3008215" y="6157291"/>
            <a:ext cx="617348" cy="2195"/>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flipV="1">
            <a:off x="3595409" y="6165304"/>
            <a:ext cx="617348" cy="2195"/>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9" name="Ellipszis 28"/>
          <p:cNvSpPr/>
          <p:nvPr/>
        </p:nvSpPr>
        <p:spPr>
          <a:xfrm>
            <a:off x="2661025" y="5948411"/>
            <a:ext cx="136446" cy="1130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14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3623" y="131567"/>
            <a:ext cx="7772400" cy="1143000"/>
          </a:xfrm>
        </p:spPr>
        <p:txBody>
          <a:bodyPr/>
          <a:lstStyle/>
          <a:p>
            <a:pPr>
              <a:defRPr/>
            </a:pPr>
            <a:r>
              <a:rPr lang="hu-HU" dirty="0" err="1" smtClean="0">
                <a:solidFill>
                  <a:srgbClr val="FF0000"/>
                </a:solidFill>
              </a:rPr>
              <a:t>Path</a:t>
            </a:r>
            <a:r>
              <a:rPr lang="hu-HU" dirty="0" smtClean="0">
                <a:solidFill>
                  <a:srgbClr val="FF0000"/>
                </a:solidFill>
              </a:rPr>
              <a:t> </a:t>
            </a:r>
            <a:r>
              <a:rPr lang="hu-HU" dirty="0" err="1" smtClean="0">
                <a:solidFill>
                  <a:srgbClr val="FF0000"/>
                </a:solidFill>
              </a:rPr>
              <a:t>Tracer</a:t>
            </a:r>
            <a:endParaRPr lang="hu-HU" dirty="0" smtClean="0">
              <a:solidFill>
                <a:srgbClr val="FF0000"/>
              </a:solidFill>
            </a:endParaRPr>
          </a:p>
        </p:txBody>
      </p:sp>
      <p:sp>
        <p:nvSpPr>
          <p:cNvPr id="2" name="Téglalap 1"/>
          <p:cNvSpPr/>
          <p:nvPr/>
        </p:nvSpPr>
        <p:spPr>
          <a:xfrm>
            <a:off x="191635" y="1196752"/>
            <a:ext cx="8756376" cy="5386090"/>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1900" b="1" dirty="0">
                <a:latin typeface="Courier New" panose="02070309020205020404" pitchFamily="49" charset="0"/>
                <a:cs typeface="Courier New" panose="02070309020205020404" pitchFamily="49" charset="0"/>
              </a:rPr>
              <a:t>vec3 trace(Ray </a:t>
            </a:r>
            <a:r>
              <a:rPr lang="en-US" sz="1900" b="1" dirty="0" err="1">
                <a:latin typeface="Courier New" panose="02070309020205020404" pitchFamily="49" charset="0"/>
                <a:cs typeface="Courier New" panose="02070309020205020404" pitchFamily="49" charset="0"/>
              </a:rPr>
              <a:t>ray</a:t>
            </a: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int</a:t>
            </a:r>
            <a:r>
              <a:rPr lang="en-US" sz="1900" b="1" dirty="0">
                <a:latin typeface="Courier New" panose="02070309020205020404" pitchFamily="49" charset="0"/>
                <a:cs typeface="Courier New" panose="02070309020205020404" pitchFamily="49" charset="0"/>
              </a:rPr>
              <a:t> depth = 0) {</a:t>
            </a:r>
          </a:p>
          <a:p>
            <a:pPr algn="l"/>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  Hit </a:t>
            </a:r>
            <a:r>
              <a:rPr lang="en-US" sz="1900" b="1" dirty="0" err="1">
                <a:latin typeface="Courier New" panose="02070309020205020404" pitchFamily="49" charset="0"/>
                <a:cs typeface="Courier New" panose="02070309020205020404" pitchFamily="49" charset="0"/>
              </a:rPr>
              <a:t>hit</a:t>
            </a:r>
            <a:r>
              <a:rPr lang="en-US" sz="1900" b="1" dirty="0">
                <a:latin typeface="Courier New" panose="02070309020205020404" pitchFamily="49" charset="0"/>
                <a:cs typeface="Courier New" panose="02070309020205020404" pitchFamily="49" charset="0"/>
              </a:rPr>
              <a:t> = </a:t>
            </a:r>
            <a:r>
              <a:rPr lang="en-US" sz="1900" b="1" dirty="0" err="1">
                <a:latin typeface="Courier New" panose="02070309020205020404" pitchFamily="49" charset="0"/>
                <a:cs typeface="Courier New" panose="02070309020205020404" pitchFamily="49" charset="0"/>
              </a:rPr>
              <a:t>firstIntersect</a:t>
            </a:r>
            <a:r>
              <a:rPr lang="en-US" sz="1900" b="1" dirty="0">
                <a:latin typeface="Courier New" panose="02070309020205020404" pitchFamily="49" charset="0"/>
                <a:cs typeface="Courier New" panose="02070309020205020404" pitchFamily="49" charset="0"/>
              </a:rPr>
              <a:t>(ray</a:t>
            </a:r>
            <a:r>
              <a:rPr lang="en-US" sz="1900" b="1" dirty="0" smtClean="0">
                <a:latin typeface="Courier New" panose="02070309020205020404" pitchFamily="49" charset="0"/>
                <a:cs typeface="Courier New" panose="02070309020205020404" pitchFamily="49" charset="0"/>
              </a:rPr>
              <a:t>); </a:t>
            </a:r>
            <a:endParaRPr lang="en-US" sz="1900" b="1" dirty="0">
              <a:latin typeface="Courier New" panose="02070309020205020404" pitchFamily="49" charset="0"/>
              <a:cs typeface="Courier New" panose="02070309020205020404" pitchFamily="49" charset="0"/>
            </a:endParaRPr>
          </a:p>
          <a:p>
            <a:pPr algn="l"/>
            <a:r>
              <a:rPr lang="en-US" sz="1900" b="1" dirty="0" smtClean="0">
                <a:latin typeface="Courier New" panose="02070309020205020404" pitchFamily="49" charset="0"/>
                <a:cs typeface="Courier New" panose="02070309020205020404" pitchFamily="49" charset="0"/>
              </a:rPr>
              <a:t>   if </a:t>
            </a:r>
            <a:r>
              <a:rPr lang="en-US" sz="1900" b="1" dirty="0">
                <a:latin typeface="Courier New" panose="02070309020205020404" pitchFamily="49" charset="0"/>
                <a:cs typeface="Courier New" panose="02070309020205020404" pitchFamily="49" charset="0"/>
              </a:rPr>
              <a:t>(hit.t &lt; 0 || depth &gt;= </a:t>
            </a:r>
            <a:r>
              <a:rPr lang="en-US" sz="1900" b="1" dirty="0" err="1">
                <a:latin typeface="Courier New" panose="02070309020205020404" pitchFamily="49" charset="0"/>
                <a:cs typeface="Courier New" panose="02070309020205020404" pitchFamily="49" charset="0"/>
              </a:rPr>
              <a:t>maxdepth</a:t>
            </a:r>
            <a:r>
              <a:rPr lang="en-US" sz="1900" b="1" dirty="0">
                <a:latin typeface="Courier New" panose="02070309020205020404" pitchFamily="49" charset="0"/>
                <a:cs typeface="Courier New" panose="02070309020205020404" pitchFamily="49" charset="0"/>
              </a:rPr>
              <a:t>) return </a:t>
            </a:r>
            <a:r>
              <a:rPr lang="en-US" sz="1900" b="1" dirty="0" smtClean="0">
                <a:latin typeface="Courier New" panose="02070309020205020404" pitchFamily="49" charset="0"/>
                <a:cs typeface="Courier New" panose="02070309020205020404" pitchFamily="49" charset="0"/>
              </a:rPr>
              <a:t>vec3(0,0,0); </a:t>
            </a:r>
            <a:endParaRPr lang="en-US" sz="1900" b="1" dirty="0">
              <a:latin typeface="Courier New" panose="02070309020205020404" pitchFamily="49" charset="0"/>
              <a:cs typeface="Courier New" panose="02070309020205020404" pitchFamily="49" charset="0"/>
            </a:endParaRPr>
          </a:p>
          <a:p>
            <a:r>
              <a:rPr lang="en-US" sz="1900" b="1" dirty="0" smtClean="0">
                <a:latin typeface="Courier New" panose="02070309020205020404" pitchFamily="49" charset="0"/>
                <a:cs typeface="Courier New" panose="02070309020205020404" pitchFamily="49" charset="0"/>
              </a:rPr>
              <a:t>   </a:t>
            </a:r>
            <a:r>
              <a:rPr lang="en-US" sz="1800" dirty="0" smtClean="0">
                <a:latin typeface="Courier New" pitchFamily="49" charset="0"/>
                <a:cs typeface="Courier New" pitchFamily="49" charset="0"/>
              </a:rPr>
              <a:t>[</a:t>
            </a:r>
            <a:r>
              <a:rPr lang="hu-HU" sz="1800" b="1" dirty="0">
                <a:latin typeface="Courier New" pitchFamily="49" charset="0"/>
                <a:cs typeface="Courier New" pitchFamily="49" charset="0"/>
              </a:rPr>
              <a:t>r</a:t>
            </a:r>
            <a:r>
              <a:rPr lang="hu-HU" altLang="en-US" sz="1800" i="1" baseline="-25000" dirty="0"/>
              <a:t> </a:t>
            </a:r>
            <a:r>
              <a:rPr lang="hu-HU" altLang="en-US" sz="1800" i="1" dirty="0"/>
              <a:t>, </a:t>
            </a:r>
            <a:r>
              <a:rPr lang="hu-HU" sz="1800" b="1" dirty="0">
                <a:latin typeface="Courier New" pitchFamily="49" charset="0"/>
                <a:cs typeface="Courier New" pitchFamily="49" charset="0"/>
              </a:rPr>
              <a:t>N</a:t>
            </a:r>
            <a:r>
              <a:rPr lang="hu-HU" altLang="en-US" sz="1800" i="1" baseline="-25000" dirty="0"/>
              <a:t> </a:t>
            </a:r>
            <a:r>
              <a:rPr lang="hu-HU" altLang="en-US" sz="1800" i="1" dirty="0"/>
              <a:t>,</a:t>
            </a:r>
            <a:r>
              <a:rPr lang="hu-HU" altLang="en-US" sz="1000" b="1" dirty="0">
                <a:latin typeface="Courier New" pitchFamily="49" charset="0"/>
                <a:cs typeface="Courier New" pitchFamily="49" charset="0"/>
              </a:rPr>
              <a:t> </a:t>
            </a:r>
            <a:r>
              <a:rPr lang="en-GB" altLang="en-US" sz="1800" i="1" dirty="0" err="1" smtClean="0"/>
              <a:t>k</a:t>
            </a:r>
            <a:r>
              <a:rPr lang="en-GB" altLang="en-US" sz="1800" i="1" baseline="-25000" dirty="0" err="1" smtClean="0"/>
              <a:t>d</a:t>
            </a:r>
            <a:r>
              <a:rPr lang="hu-HU" altLang="en-US" sz="1800" i="1" baseline="-25000" dirty="0" smtClean="0"/>
              <a:t> </a:t>
            </a:r>
            <a:r>
              <a:rPr lang="hu-HU" altLang="en-US" sz="1800" i="1" dirty="0"/>
              <a:t>, </a:t>
            </a:r>
            <a:r>
              <a:rPr lang="en-US" altLang="en-US" sz="1800" i="1" dirty="0" smtClean="0"/>
              <a:t>n, </a:t>
            </a:r>
            <a:r>
              <a:rPr lang="en-US" altLang="en-US" sz="1800" i="1" dirty="0" smtClean="0">
                <a:sym typeface="Symbol"/>
              </a:rPr>
              <a:t></a:t>
            </a:r>
            <a:r>
              <a:rPr lang="en-US" altLang="en-US" sz="1800" dirty="0" smtClean="0"/>
              <a:t>] </a:t>
            </a:r>
            <a:r>
              <a:rPr lang="en-US" altLang="en-US" sz="1800" dirty="0">
                <a:sym typeface="Symbol"/>
              </a:rPr>
              <a:t></a:t>
            </a:r>
            <a:r>
              <a:rPr lang="en-US" altLang="en-US" sz="1800" dirty="0"/>
              <a:t> </a:t>
            </a:r>
            <a:r>
              <a:rPr lang="en-US" altLang="en-US" sz="1800" b="1" dirty="0">
                <a:latin typeface="Courier New" panose="02070309020205020404" pitchFamily="49" charset="0"/>
                <a:cs typeface="Courier New" panose="02070309020205020404" pitchFamily="49" charset="0"/>
              </a:rPr>
              <a:t>hit</a:t>
            </a:r>
            <a:r>
              <a:rPr lang="en-US" altLang="en-US" sz="1800" dirty="0" smtClean="0">
                <a:latin typeface="Courier New" panose="02070309020205020404" pitchFamily="49" charset="0"/>
                <a:cs typeface="Courier New" panose="02070309020205020404" pitchFamily="49" charset="0"/>
              </a:rPr>
              <a:t>;</a:t>
            </a:r>
            <a:endParaRPr lang="en-US" sz="1800" b="1" dirty="0" smtClean="0">
              <a:latin typeface="Courier New" panose="02070309020205020404" pitchFamily="49" charset="0"/>
              <a:cs typeface="Courier New" panose="02070309020205020404" pitchFamily="49" charset="0"/>
            </a:endParaRPr>
          </a:p>
          <a:p>
            <a:r>
              <a:rPr lang="en-US" sz="1900" b="1" dirty="0" smtClean="0">
                <a:latin typeface="Courier New" panose="02070309020205020404" pitchFamily="49" charset="0"/>
                <a:cs typeface="Courier New" panose="02070309020205020404" pitchFamily="49" charset="0"/>
              </a:rPr>
              <a:t>   vec3 </a:t>
            </a:r>
            <a:r>
              <a:rPr lang="en-US" sz="1900" b="1" dirty="0" err="1" smtClean="0">
                <a:latin typeface="Courier New" panose="02070309020205020404" pitchFamily="49" charset="0"/>
                <a:cs typeface="Courier New" panose="02070309020205020404" pitchFamily="49" charset="0"/>
              </a:rPr>
              <a:t>outRad</a:t>
            </a:r>
            <a:r>
              <a:rPr lang="en-US" sz="1900" b="1" dirty="0" smtClean="0">
                <a:latin typeface="Courier New" panose="02070309020205020404" pitchFamily="49" charset="0"/>
                <a:cs typeface="Courier New" panose="02070309020205020404" pitchFamily="49" charset="0"/>
              </a:rPr>
              <a:t> = </a:t>
            </a:r>
            <a:r>
              <a:rPr lang="en-US" sz="1900" b="1" dirty="0" err="1" smtClean="0">
                <a:latin typeface="Courier New" panose="02070309020205020404" pitchFamily="49" charset="0"/>
                <a:cs typeface="Courier New" panose="02070309020205020404" pitchFamily="49" charset="0"/>
              </a:rPr>
              <a:t>DirectLight</a:t>
            </a:r>
            <a:r>
              <a:rPr lang="en-US" sz="1900" b="1" dirty="0" smtClean="0">
                <a:latin typeface="Courier New" panose="02070309020205020404" pitchFamily="49" charset="0"/>
                <a:cs typeface="Courier New" panose="02070309020205020404" pitchFamily="49" charset="0"/>
              </a:rPr>
              <a:t>(hit);</a:t>
            </a:r>
          </a:p>
          <a:p>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rnd</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random</a:t>
            </a:r>
            <a:r>
              <a:rPr lang="en-US" sz="1900" b="1" dirty="0" smtClean="0">
                <a:latin typeface="Courier New" panose="02070309020205020404" pitchFamily="49" charset="0"/>
                <a:cs typeface="Courier New" panose="02070309020205020404" pitchFamily="49" charset="0"/>
              </a:rPr>
              <a:t>();       // </a:t>
            </a:r>
            <a:r>
              <a:rPr lang="en-US" sz="1900" b="1" dirty="0">
                <a:latin typeface="Courier New" panose="02070309020205020404" pitchFamily="49" charset="0"/>
                <a:cs typeface="Courier New" panose="02070309020205020404" pitchFamily="49" charset="0"/>
              </a:rPr>
              <a:t>Russian </a:t>
            </a:r>
            <a:r>
              <a:rPr lang="en-US" sz="1900" b="1" dirty="0" smtClean="0">
                <a:latin typeface="Courier New" panose="02070309020205020404" pitchFamily="49" charset="0"/>
                <a:cs typeface="Courier New" panose="02070309020205020404" pitchFamily="49" charset="0"/>
              </a:rPr>
              <a:t>roulette</a:t>
            </a:r>
          </a:p>
          <a:p>
            <a:r>
              <a:rPr lang="en-US" altLang="en-US" sz="1900" i="1" dirty="0" smtClean="0"/>
              <a:t>       s</a:t>
            </a:r>
            <a:r>
              <a:rPr lang="hu-HU" altLang="en-US" sz="1900" i="1" baseline="-25000" dirty="0"/>
              <a:t>d</a:t>
            </a:r>
            <a:r>
              <a:rPr lang="en-US" sz="1900" b="1" dirty="0">
                <a:latin typeface="Courier New" panose="02070309020205020404" pitchFamily="49" charset="0"/>
                <a:cs typeface="Courier New" panose="02070309020205020404" pitchFamily="49" charset="0"/>
              </a:rPr>
              <a:t> = </a:t>
            </a:r>
            <a:r>
              <a:rPr lang="en-US" sz="1900" b="1" dirty="0" smtClean="0">
                <a:latin typeface="Courier New" panose="02070309020205020404" pitchFamily="49" charset="0"/>
                <a:cs typeface="Courier New" panose="02070309020205020404" pitchFamily="49" charset="0"/>
              </a:rPr>
              <a:t>Luminance(</a:t>
            </a:r>
            <a:r>
              <a:rPr lang="en-GB" altLang="en-US" sz="2000" i="1" dirty="0" err="1" smtClean="0"/>
              <a:t>k</a:t>
            </a:r>
            <a:r>
              <a:rPr lang="en-GB" altLang="en-US" sz="2000" i="1" baseline="-25000" dirty="0" err="1" smtClean="0"/>
              <a:t>d</a:t>
            </a:r>
            <a:r>
              <a:rPr lang="en-US" altLang="en-US" sz="11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sym typeface="Symbol"/>
              </a:rPr>
              <a:t></a:t>
            </a:r>
            <a:r>
              <a:rPr lang="en-US" sz="1900" b="1" dirty="0" smtClean="0">
                <a:latin typeface="Courier New" panose="02070309020205020404" pitchFamily="49" charset="0"/>
                <a:cs typeface="Courier New" panose="02070309020205020404" pitchFamily="49" charset="0"/>
              </a:rPr>
              <a:t>); </a:t>
            </a:r>
            <a:r>
              <a:rPr lang="en-US" altLang="en-US" sz="1900" i="1" dirty="0" err="1">
                <a:solidFill>
                  <a:prstClr val="black"/>
                </a:solidFill>
              </a:rPr>
              <a:t>s</a:t>
            </a:r>
            <a:r>
              <a:rPr lang="en-US" altLang="en-US" sz="1900" i="1" baseline="-25000" dirty="0" err="1">
                <a:solidFill>
                  <a:prstClr val="black"/>
                </a:solidFill>
              </a:rPr>
              <a:t>m</a:t>
            </a:r>
            <a:r>
              <a:rPr lang="en-US" altLang="en-US" sz="1900" i="1" baseline="-25000" dirty="0">
                <a:solidFill>
                  <a:prstClr val="black"/>
                </a:solidFill>
              </a:rPr>
              <a:t> </a:t>
            </a:r>
            <a:r>
              <a:rPr lang="en-US" altLang="en-US" sz="1900" i="1" baseline="-25000" dirty="0" smtClean="0">
                <a:solidFill>
                  <a:prstClr val="black"/>
                </a:solidFill>
              </a:rPr>
              <a:t> </a:t>
            </a:r>
            <a:r>
              <a:rPr lang="en-US" sz="1900" b="1" dirty="0" smtClean="0">
                <a:latin typeface="Courier New" panose="02070309020205020404" pitchFamily="49" charset="0"/>
                <a:cs typeface="Courier New" panose="02070309020205020404" pitchFamily="49" charset="0"/>
              </a:rPr>
              <a:t>= Luminance(Fresnel(</a:t>
            </a:r>
            <a:r>
              <a:rPr lang="hu-HU" sz="1900" b="1" dirty="0" err="1" smtClean="0">
                <a:latin typeface="Courier New" pitchFamily="49" charset="0"/>
                <a:cs typeface="Courier New" pitchFamily="49" charset="0"/>
              </a:rPr>
              <a:t>ray.dir</a:t>
            </a:r>
            <a:r>
              <a:rPr lang="hu-HU" sz="1900" b="1" dirty="0" smtClean="0">
                <a:latin typeface="Courier New" pitchFamily="49" charset="0"/>
                <a:cs typeface="Courier New" pitchFamily="49" charset="0"/>
              </a:rPr>
              <a:t>,</a:t>
            </a:r>
            <a:r>
              <a:rPr lang="en-US" sz="1900" b="1" dirty="0">
                <a:solidFill>
                  <a:srgbClr val="7030A0"/>
                </a:solidFill>
                <a:latin typeface="Courier New" panose="02070309020205020404" pitchFamily="49" charset="0"/>
                <a:cs typeface="Courier New" panose="02070309020205020404" pitchFamily="49" charset="0"/>
              </a:rPr>
              <a:t>N</a:t>
            </a:r>
            <a:r>
              <a:rPr lang="en-US" sz="1900" b="1" dirty="0" smtClean="0">
                <a:latin typeface="Courier New" panose="02070309020205020404" pitchFamily="49" charset="0"/>
                <a:cs typeface="Courier New" panose="02070309020205020404" pitchFamily="49" charset="0"/>
              </a:rPr>
              <a:t>)); </a:t>
            </a:r>
          </a:p>
          <a:p>
            <a:pPr algn="l"/>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  if (</a:t>
            </a:r>
            <a:r>
              <a:rPr lang="en-US" sz="1900" b="1" dirty="0" err="1" smtClean="0">
                <a:latin typeface="Courier New" panose="02070309020205020404" pitchFamily="49" charset="0"/>
                <a:cs typeface="Courier New" panose="02070309020205020404" pitchFamily="49" charset="0"/>
              </a:rPr>
              <a:t>rnd</a:t>
            </a:r>
            <a:r>
              <a:rPr lang="en-US" sz="1900" b="1" dirty="0" smtClean="0">
                <a:latin typeface="Courier New" panose="02070309020205020404" pitchFamily="49" charset="0"/>
                <a:cs typeface="Courier New" panose="02070309020205020404" pitchFamily="49" charset="0"/>
              </a:rPr>
              <a:t> &lt; </a:t>
            </a:r>
            <a:r>
              <a:rPr lang="en-US" altLang="en-US" sz="1900" i="1" dirty="0" smtClean="0"/>
              <a:t>s</a:t>
            </a:r>
            <a:r>
              <a:rPr lang="hu-HU" altLang="en-US" sz="1900" i="1" baseline="-25000" dirty="0" smtClean="0"/>
              <a:t>d</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 diffuse</a:t>
            </a:r>
          </a:p>
          <a:p>
            <a:pPr algn="l"/>
            <a:r>
              <a:rPr lang="en-US" sz="1900" b="1" dirty="0" smtClean="0">
                <a:latin typeface="Courier New" panose="02070309020205020404" pitchFamily="49" charset="0"/>
                <a:cs typeface="Courier New" panose="02070309020205020404" pitchFamily="49" charset="0"/>
              </a:rPr>
              <a:t>      pdf </a:t>
            </a:r>
            <a:r>
              <a:rPr lang="en-US" sz="1900" b="1" dirty="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SampleDiffuse</a:t>
            </a:r>
            <a:r>
              <a:rPr lang="en-US" sz="1900" b="1" dirty="0" smtClean="0">
                <a:latin typeface="Courier New" panose="02070309020205020404" pitchFamily="49" charset="0"/>
                <a:cs typeface="Courier New" panose="02070309020205020404" pitchFamily="49" charset="0"/>
              </a:rPr>
              <a:t>(</a:t>
            </a:r>
            <a:r>
              <a:rPr lang="en-US" sz="1900" b="1" dirty="0" smtClean="0">
                <a:solidFill>
                  <a:srgbClr val="7030A0"/>
                </a:solidFill>
                <a:latin typeface="Courier New" panose="02070309020205020404" pitchFamily="49" charset="0"/>
                <a:cs typeface="Courier New" panose="02070309020205020404" pitchFamily="49" charset="0"/>
              </a:rPr>
              <a:t>N</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ray.dir</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outDir</a:t>
            </a:r>
            <a:r>
              <a:rPr lang="en-US" sz="1900" b="1" dirty="0" smtClean="0">
                <a:latin typeface="Courier New" panose="02070309020205020404" pitchFamily="49" charset="0"/>
                <a:cs typeface="Courier New" panose="02070309020205020404" pitchFamily="49" charset="0"/>
              </a:rPr>
              <a:t>);</a:t>
            </a:r>
          </a:p>
          <a:p>
            <a:pPr algn="l"/>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inRad</a:t>
            </a:r>
            <a:r>
              <a:rPr lang="en-US" sz="1900" b="1" dirty="0" smtClean="0">
                <a:latin typeface="Courier New" panose="02070309020205020404" pitchFamily="49" charset="0"/>
                <a:cs typeface="Courier New" panose="02070309020205020404" pitchFamily="49" charset="0"/>
              </a:rPr>
              <a:t> = trace(Ray(</a:t>
            </a:r>
            <a:r>
              <a:rPr lang="en-US" sz="1900" b="1" dirty="0">
                <a:solidFill>
                  <a:srgbClr val="FF0000"/>
                </a:solidFill>
                <a:cs typeface="Times New Roman" panose="02020603050405020304" pitchFamily="18" charset="0"/>
              </a:rPr>
              <a:t>r</a:t>
            </a:r>
            <a:r>
              <a:rPr lang="hu-HU" sz="1900" b="1" i="1" dirty="0">
                <a:solidFill>
                  <a:srgbClr val="FF0000"/>
                </a:solidFill>
                <a:cs typeface="Times New Roman" panose="02020603050405020304" pitchFamily="18" charset="0"/>
              </a:rPr>
              <a:t> </a:t>
            </a:r>
            <a:r>
              <a:rPr lang="hu-HU" sz="1900" b="1" i="1" dirty="0">
                <a:solidFill>
                  <a:srgbClr val="7030A0"/>
                </a:solidFill>
                <a:cs typeface="Times New Roman" panose="02020603050405020304" pitchFamily="18" charset="0"/>
              </a:rPr>
              <a:t>+ </a:t>
            </a:r>
            <a:r>
              <a:rPr lang="en-US" sz="1900" b="1" dirty="0">
                <a:solidFill>
                  <a:srgbClr val="7030A0"/>
                </a:solidFill>
                <a:cs typeface="Times New Roman" panose="02020603050405020304" pitchFamily="18" charset="0"/>
              </a:rPr>
              <a:t>N</a:t>
            </a:r>
            <a:r>
              <a:rPr lang="hu-HU" sz="1900" b="1" i="1" dirty="0">
                <a:solidFill>
                  <a:srgbClr val="7030A0"/>
                </a:solidFill>
                <a:cs typeface="Times New Roman" panose="02020603050405020304" pitchFamily="18" charset="0"/>
                <a:sym typeface="Symbol" panose="05050102010706020507" pitchFamily="18" charset="2"/>
              </a:rPr>
              <a:t></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outDir</a:t>
            </a:r>
            <a:r>
              <a:rPr lang="en-US" sz="1900" b="1" dirty="0" smtClean="0">
                <a:latin typeface="Courier New" panose="02070309020205020404" pitchFamily="49" charset="0"/>
                <a:cs typeface="Courier New" panose="02070309020205020404" pitchFamily="49" charset="0"/>
              </a:rPr>
              <a:t>), depth+1);</a:t>
            </a:r>
          </a:p>
          <a:p>
            <a:pPr algn="l"/>
            <a:r>
              <a:rPr lang="hu-HU"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outRad</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inRad</a:t>
            </a:r>
            <a:r>
              <a:rPr lang="en-US" sz="1900" b="1" dirty="0" smtClean="0">
                <a:latin typeface="Courier New" panose="02070309020205020404" pitchFamily="49" charset="0"/>
                <a:cs typeface="Courier New" panose="02070309020205020404" pitchFamily="49" charset="0"/>
              </a:rPr>
              <a:t> * </a:t>
            </a:r>
            <a:r>
              <a:rPr lang="en-US" altLang="en-US" sz="1900" i="1" dirty="0" smtClean="0"/>
              <a:t>k</a:t>
            </a:r>
            <a:r>
              <a:rPr lang="hu-HU" altLang="en-US" sz="1900" i="1" baseline="-25000" dirty="0" smtClean="0"/>
              <a:t>d</a:t>
            </a:r>
            <a:r>
              <a:rPr lang="en-GB" altLang="en-US" sz="1900" i="1" baseline="-25000" dirty="0" smtClean="0"/>
              <a:t> </a:t>
            </a:r>
            <a:r>
              <a:rPr lang="hu-HU" altLang="en-US" sz="1900" i="1" baseline="-25000" dirty="0" smtClean="0"/>
              <a:t> </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dot(</a:t>
            </a:r>
            <a:r>
              <a:rPr lang="en-US" sz="1900" b="1" dirty="0">
                <a:solidFill>
                  <a:srgbClr val="7030A0"/>
                </a:solidFill>
                <a:latin typeface="Courier New" panose="02070309020205020404" pitchFamily="49" charset="0"/>
                <a:cs typeface="Courier New" panose="02070309020205020404" pitchFamily="49" charset="0"/>
              </a:rPr>
              <a:t>N</a:t>
            </a: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outDir</a:t>
            </a:r>
            <a:r>
              <a:rPr lang="en-US" sz="1900" b="1" dirty="0">
                <a:latin typeface="Courier New" panose="02070309020205020404" pitchFamily="49" charset="0"/>
                <a:cs typeface="Courier New" panose="02070309020205020404" pitchFamily="49" charset="0"/>
              </a:rPr>
              <a:t>) / </a:t>
            </a:r>
            <a:r>
              <a:rPr lang="en-US" sz="1900" b="1" dirty="0" smtClean="0">
                <a:latin typeface="Courier New" panose="02070309020205020404" pitchFamily="49" charset="0"/>
                <a:cs typeface="Courier New" panose="02070309020205020404" pitchFamily="49" charset="0"/>
              </a:rPr>
              <a:t>pdf / </a:t>
            </a:r>
            <a:r>
              <a:rPr lang="en-US" altLang="en-US" sz="1900" i="1" dirty="0">
                <a:solidFill>
                  <a:prstClr val="black"/>
                </a:solidFill>
              </a:rPr>
              <a:t>s</a:t>
            </a:r>
            <a:r>
              <a:rPr lang="hu-HU" altLang="en-US" sz="1900" i="1" baseline="-25000" dirty="0">
                <a:solidFill>
                  <a:prstClr val="black"/>
                </a:solidFill>
              </a:rPr>
              <a:t>d</a:t>
            </a:r>
            <a:r>
              <a:rPr lang="en-US" sz="1900" b="1" dirty="0" smtClean="0">
                <a:latin typeface="Courier New" panose="02070309020205020404" pitchFamily="49" charset="0"/>
                <a:cs typeface="Courier New" panose="02070309020205020404" pitchFamily="49" charset="0"/>
              </a:rPr>
              <a:t>;</a:t>
            </a:r>
            <a:endParaRPr lang="en-US" sz="1900" b="1" dirty="0">
              <a:latin typeface="Courier New" panose="02070309020205020404" pitchFamily="49" charset="0"/>
              <a:cs typeface="Courier New" panose="02070309020205020404" pitchFamily="49" charset="0"/>
            </a:endParaRPr>
          </a:p>
          <a:p>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else </a:t>
            </a:r>
            <a:r>
              <a:rPr lang="en-US" sz="1900" b="1" dirty="0">
                <a:latin typeface="Courier New" panose="02070309020205020404" pitchFamily="49" charset="0"/>
                <a:cs typeface="Courier New" panose="02070309020205020404" pitchFamily="49" charset="0"/>
              </a:rPr>
              <a:t>if </a:t>
            </a:r>
            <a:r>
              <a:rPr lang="en-US" sz="1900" b="1" dirty="0" smtClean="0">
                <a:latin typeface="Courier New" panose="02070309020205020404" pitchFamily="49" charset="0"/>
                <a:cs typeface="Courier New" panose="02070309020205020404" pitchFamily="49" charset="0"/>
              </a:rPr>
              <a:t>(</a:t>
            </a:r>
            <a:r>
              <a:rPr lang="en-US" sz="1900" b="1" dirty="0" err="1" smtClean="0">
                <a:latin typeface="Courier New" panose="02070309020205020404" pitchFamily="49" charset="0"/>
                <a:cs typeface="Courier New" panose="02070309020205020404" pitchFamily="49" charset="0"/>
              </a:rPr>
              <a:t>rnd</a:t>
            </a:r>
            <a:r>
              <a:rPr lang="en-US" sz="1900" b="1" dirty="0" smtClean="0">
                <a:latin typeface="Courier New" panose="02070309020205020404" pitchFamily="49" charset="0"/>
                <a:cs typeface="Courier New" panose="02070309020205020404" pitchFamily="49" charset="0"/>
              </a:rPr>
              <a:t> &lt; </a:t>
            </a:r>
            <a:r>
              <a:rPr lang="en-US" altLang="en-US" sz="1900" i="1" dirty="0"/>
              <a:t>s</a:t>
            </a:r>
            <a:r>
              <a:rPr lang="hu-HU" altLang="en-US" sz="1900" i="1" baseline="-25000" dirty="0" smtClean="0"/>
              <a:t>d</a:t>
            </a:r>
            <a:r>
              <a:rPr lang="en-US" altLang="en-US" sz="1900" i="1" baseline="-25000" dirty="0" smtClean="0"/>
              <a:t> </a:t>
            </a:r>
            <a:r>
              <a:rPr lang="en-US" altLang="en-US" sz="1900" b="1" dirty="0" smtClean="0">
                <a:latin typeface="Courier New" panose="02070309020205020404" pitchFamily="49" charset="0"/>
                <a:cs typeface="Courier New" panose="02070309020205020404" pitchFamily="49" charset="0"/>
              </a:rPr>
              <a:t>+</a:t>
            </a:r>
            <a:r>
              <a:rPr lang="hu-HU" altLang="en-US" sz="1900" i="1" baseline="-25000" dirty="0" smtClean="0"/>
              <a:t> </a:t>
            </a:r>
            <a:r>
              <a:rPr lang="en-US" altLang="en-US" sz="1900" i="1" baseline="-25000" dirty="0" smtClean="0"/>
              <a:t> </a:t>
            </a:r>
            <a:r>
              <a:rPr lang="en-US" altLang="en-US" sz="1900" i="1" dirty="0" err="1" smtClean="0"/>
              <a:t>s</a:t>
            </a:r>
            <a:r>
              <a:rPr lang="en-US" altLang="en-US" sz="1900" i="1" baseline="-25000" dirty="0" err="1" smtClean="0"/>
              <a:t>m</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 mirror</a:t>
            </a:r>
          </a:p>
          <a:p>
            <a:pPr algn="l"/>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     pdf </a:t>
            </a:r>
            <a:r>
              <a:rPr lang="en-US" sz="1900" b="1" dirty="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SampleMirror</a:t>
            </a:r>
            <a:r>
              <a:rPr lang="en-US" sz="1900" b="1" dirty="0" smtClean="0">
                <a:latin typeface="Courier New" panose="02070309020205020404" pitchFamily="49" charset="0"/>
                <a:cs typeface="Courier New" panose="02070309020205020404" pitchFamily="49" charset="0"/>
              </a:rPr>
              <a:t>(</a:t>
            </a:r>
            <a:r>
              <a:rPr lang="en-US" sz="1900" b="1" dirty="0" smtClean="0">
                <a:solidFill>
                  <a:srgbClr val="7030A0"/>
                </a:solidFill>
                <a:latin typeface="Courier New" panose="02070309020205020404" pitchFamily="49" charset="0"/>
                <a:cs typeface="Courier New" panose="02070309020205020404" pitchFamily="49" charset="0"/>
              </a:rPr>
              <a:t>N</a:t>
            </a:r>
            <a:r>
              <a:rPr lang="en-US" sz="1900" b="1" dirty="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ray.dir</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outDir</a:t>
            </a:r>
            <a:r>
              <a:rPr lang="en-US" sz="1900" b="1" dirty="0" smtClean="0">
                <a:latin typeface="Courier New" panose="02070309020205020404" pitchFamily="49" charset="0"/>
                <a:cs typeface="Courier New" panose="02070309020205020404" pitchFamily="49" charset="0"/>
              </a:rPr>
              <a:t>);</a:t>
            </a:r>
            <a:endParaRPr lang="en-US" sz="1900" b="1" dirty="0">
              <a:latin typeface="Courier New" panose="02070309020205020404" pitchFamily="49" charset="0"/>
              <a:cs typeface="Courier New" panose="02070309020205020404" pitchFamily="49" charset="0"/>
            </a:endParaRPr>
          </a:p>
          <a:p>
            <a:pPr algn="l"/>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inRad</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trace(Ray(</a:t>
            </a:r>
            <a:r>
              <a:rPr lang="en-US" sz="1900" b="1" dirty="0">
                <a:solidFill>
                  <a:srgbClr val="FF0000"/>
                </a:solidFill>
                <a:cs typeface="Times New Roman" panose="02020603050405020304" pitchFamily="18" charset="0"/>
              </a:rPr>
              <a:t>r</a:t>
            </a:r>
            <a:r>
              <a:rPr lang="hu-HU" sz="1900" b="1" i="1" dirty="0">
                <a:solidFill>
                  <a:srgbClr val="FF0000"/>
                </a:solidFill>
                <a:cs typeface="Times New Roman" panose="02020603050405020304" pitchFamily="18" charset="0"/>
              </a:rPr>
              <a:t> </a:t>
            </a:r>
            <a:r>
              <a:rPr lang="hu-HU" sz="1900" b="1" i="1" dirty="0">
                <a:solidFill>
                  <a:srgbClr val="7030A0"/>
                </a:solidFill>
                <a:cs typeface="Times New Roman" panose="02020603050405020304" pitchFamily="18" charset="0"/>
              </a:rPr>
              <a:t>+ </a:t>
            </a:r>
            <a:r>
              <a:rPr lang="en-US" sz="1900" b="1" dirty="0">
                <a:solidFill>
                  <a:srgbClr val="7030A0"/>
                </a:solidFill>
                <a:cs typeface="Times New Roman" panose="02020603050405020304" pitchFamily="18" charset="0"/>
              </a:rPr>
              <a:t>N</a:t>
            </a:r>
            <a:r>
              <a:rPr lang="hu-HU" sz="1900" b="1" i="1" dirty="0">
                <a:solidFill>
                  <a:srgbClr val="7030A0"/>
                </a:solidFill>
                <a:cs typeface="Times New Roman" panose="02020603050405020304" pitchFamily="18" charset="0"/>
                <a:sym typeface="Symbol" panose="05050102010706020507" pitchFamily="18" charset="2"/>
              </a:rPr>
              <a:t></a:t>
            </a: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outDir</a:t>
            </a:r>
            <a:r>
              <a:rPr lang="en-US" sz="1900" b="1" dirty="0">
                <a:latin typeface="Courier New" panose="02070309020205020404" pitchFamily="49" charset="0"/>
                <a:cs typeface="Courier New" panose="02070309020205020404" pitchFamily="49" charset="0"/>
              </a:rPr>
              <a:t>), depth+1);</a:t>
            </a:r>
            <a:r>
              <a:rPr lang="en-US" sz="1900" b="1" dirty="0" smtClean="0">
                <a:latin typeface="Courier New" panose="02070309020205020404" pitchFamily="49" charset="0"/>
                <a:cs typeface="Courier New" panose="02070309020205020404" pitchFamily="49" charset="0"/>
              </a:rPr>
              <a:t>      </a:t>
            </a:r>
          </a:p>
          <a:p>
            <a:r>
              <a:rPr lang="en-US" sz="1900" b="1" dirty="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     </a:t>
            </a:r>
            <a:r>
              <a:rPr lang="en-US" sz="1900" b="1" dirty="0" err="1" smtClean="0">
                <a:latin typeface="Courier New" panose="02070309020205020404" pitchFamily="49" charset="0"/>
                <a:cs typeface="Courier New" panose="02070309020205020404" pitchFamily="49" charset="0"/>
              </a:rPr>
              <a:t>outRad</a:t>
            </a:r>
            <a:r>
              <a:rPr lang="en-US" sz="1900" b="1" dirty="0" smtClean="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inRad</a:t>
            </a:r>
            <a:r>
              <a:rPr lang="en-US" sz="1900" b="1" dirty="0">
                <a:latin typeface="Courier New" panose="02070309020205020404" pitchFamily="49" charset="0"/>
                <a:cs typeface="Courier New" panose="02070309020205020404" pitchFamily="49" charset="0"/>
              </a:rPr>
              <a:t> * </a:t>
            </a:r>
            <a:r>
              <a:rPr lang="en-US" sz="2000" b="1" dirty="0" smtClean="0">
                <a:latin typeface="Courier New" pitchFamily="49" charset="0"/>
                <a:cs typeface="Courier New" pitchFamily="49" charset="0"/>
              </a:rPr>
              <a:t>Fresnel(</a:t>
            </a:r>
            <a:r>
              <a:rPr lang="hu-HU" sz="2000" b="1" dirty="0" err="1" smtClean="0">
                <a:latin typeface="Courier New" pitchFamily="49" charset="0"/>
                <a:cs typeface="Courier New" pitchFamily="49" charset="0"/>
              </a:rPr>
              <a:t>ray.dir</a:t>
            </a:r>
            <a:r>
              <a:rPr lang="hu-HU" sz="2000" b="1" dirty="0" smtClean="0">
                <a:latin typeface="Courier New" pitchFamily="49" charset="0"/>
                <a:cs typeface="Courier New" pitchFamily="49" charset="0"/>
              </a:rPr>
              <a:t>,</a:t>
            </a:r>
            <a:r>
              <a:rPr lang="en-US" sz="2000" b="1" dirty="0">
                <a:solidFill>
                  <a:srgbClr val="7030A0"/>
                </a:solidFill>
                <a:latin typeface="Courier New" panose="02070309020205020404" pitchFamily="49" charset="0"/>
                <a:cs typeface="Courier New" panose="02070309020205020404" pitchFamily="49" charset="0"/>
              </a:rPr>
              <a:t>N</a:t>
            </a:r>
            <a:r>
              <a:rPr lang="en-US" sz="2000" b="1" dirty="0" smtClean="0">
                <a:latin typeface="Courier New" pitchFamily="49" charset="0"/>
                <a:cs typeface="Courier New" pitchFamily="49" charset="0"/>
              </a:rPr>
              <a:t>)</a:t>
            </a:r>
            <a:r>
              <a:rPr lang="en-US" altLang="en-US" sz="1900" i="1" dirty="0" smtClean="0"/>
              <a:t> </a:t>
            </a:r>
            <a:r>
              <a:rPr lang="en-US" sz="1900" b="1" dirty="0" smtClean="0">
                <a:latin typeface="Courier New" panose="02070309020205020404" pitchFamily="49" charset="0"/>
                <a:cs typeface="Courier New" panose="02070309020205020404" pitchFamily="49" charset="0"/>
              </a:rPr>
              <a:t>/ pdf / </a:t>
            </a:r>
            <a:r>
              <a:rPr lang="en-US" altLang="en-US" sz="1900" i="1" dirty="0" err="1" smtClean="0">
                <a:solidFill>
                  <a:prstClr val="black"/>
                </a:solidFill>
              </a:rPr>
              <a:t>s</a:t>
            </a:r>
            <a:r>
              <a:rPr lang="en-US" altLang="en-US" sz="1900" i="1" baseline="-25000" dirty="0" err="1" smtClean="0">
                <a:solidFill>
                  <a:prstClr val="black"/>
                </a:solidFill>
              </a:rPr>
              <a:t>m</a:t>
            </a:r>
            <a:r>
              <a:rPr lang="en-US" sz="1900" b="1" dirty="0" smtClean="0">
                <a:latin typeface="Courier New" panose="02070309020205020404" pitchFamily="49" charset="0"/>
                <a:cs typeface="Courier New" panose="02070309020205020404" pitchFamily="49" charset="0"/>
              </a:rPr>
              <a:t>;</a:t>
            </a:r>
            <a:endParaRPr lang="en-US" sz="1900" b="1" dirty="0">
              <a:latin typeface="Courier New" panose="02070309020205020404" pitchFamily="49" charset="0"/>
              <a:cs typeface="Courier New" panose="02070309020205020404" pitchFamily="49" charset="0"/>
            </a:endParaRPr>
          </a:p>
          <a:p>
            <a:pPr algn="l"/>
            <a:r>
              <a:rPr lang="en-US" sz="1900" b="1" dirty="0" smtClean="0">
                <a:latin typeface="Courier New" panose="02070309020205020404" pitchFamily="49" charset="0"/>
                <a:cs typeface="Courier New" panose="02070309020205020404" pitchFamily="49" charset="0"/>
              </a:rPr>
              <a:t>   }</a:t>
            </a:r>
            <a:endParaRPr lang="en-US" sz="1900" b="1" dirty="0">
              <a:latin typeface="Courier New" panose="02070309020205020404" pitchFamily="49" charset="0"/>
              <a:cs typeface="Courier New" panose="02070309020205020404" pitchFamily="49" charset="0"/>
            </a:endParaRPr>
          </a:p>
          <a:p>
            <a:pPr algn="l"/>
            <a:r>
              <a:rPr lang="en-US" sz="1900" b="1" dirty="0" smtClean="0">
                <a:latin typeface="Courier New" panose="02070309020205020404" pitchFamily="49" charset="0"/>
                <a:cs typeface="Courier New" panose="02070309020205020404" pitchFamily="49" charset="0"/>
              </a:rPr>
              <a:t>   return </a:t>
            </a:r>
            <a:r>
              <a:rPr lang="en-US" sz="1900" b="1" dirty="0" err="1" smtClean="0">
                <a:latin typeface="Courier New" panose="02070309020205020404" pitchFamily="49" charset="0"/>
                <a:cs typeface="Courier New" panose="02070309020205020404" pitchFamily="49" charset="0"/>
              </a:rPr>
              <a:t>outRad</a:t>
            </a:r>
            <a:r>
              <a:rPr lang="en-US" sz="1900" b="1" dirty="0" smtClean="0">
                <a:latin typeface="Courier New" panose="02070309020205020404" pitchFamily="49" charset="0"/>
                <a:cs typeface="Courier New" panose="02070309020205020404" pitchFamily="49" charset="0"/>
              </a:rPr>
              <a:t>;</a:t>
            </a:r>
            <a:endParaRPr lang="en-US" sz="1900" b="1" dirty="0">
              <a:latin typeface="Courier New" panose="02070309020205020404" pitchFamily="49" charset="0"/>
              <a:cs typeface="Courier New" panose="02070309020205020404" pitchFamily="49" charset="0"/>
            </a:endParaRPr>
          </a:p>
          <a:p>
            <a:pPr algn="l"/>
            <a:r>
              <a:rPr lang="en-US" sz="1900" b="1" dirty="0">
                <a:latin typeface="Courier New" panose="02070309020205020404" pitchFamily="49" charset="0"/>
                <a:cs typeface="Courier New" panose="02070309020205020404"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188913"/>
            <a:ext cx="5543550" cy="1143000"/>
          </a:xfrm>
        </p:spPr>
        <p:txBody>
          <a:bodyPr/>
          <a:lstStyle/>
          <a:p>
            <a:pPr>
              <a:defRPr/>
            </a:pPr>
            <a:r>
              <a:rPr lang="hu-HU" dirty="0" smtClean="0">
                <a:solidFill>
                  <a:srgbClr val="FF0000"/>
                </a:solidFill>
              </a:rPr>
              <a:t>Láthatóság</a:t>
            </a:r>
          </a:p>
        </p:txBody>
      </p:sp>
      <p:sp>
        <p:nvSpPr>
          <p:cNvPr id="23555" name="Oval 3"/>
          <p:cNvSpPr>
            <a:spLocks noChangeArrowheads="1"/>
          </p:cNvSpPr>
          <p:nvPr/>
        </p:nvSpPr>
        <p:spPr bwMode="auto">
          <a:xfrm>
            <a:off x="4021138" y="1941513"/>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6" name="Oval 5"/>
          <p:cNvSpPr>
            <a:spLocks noChangeArrowheads="1"/>
          </p:cNvSpPr>
          <p:nvPr/>
        </p:nvSpPr>
        <p:spPr bwMode="auto">
          <a:xfrm>
            <a:off x="2268538" y="2017713"/>
            <a:ext cx="1160462"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7" name="Line 7"/>
          <p:cNvSpPr>
            <a:spLocks noChangeShapeType="1"/>
          </p:cNvSpPr>
          <p:nvPr/>
        </p:nvSpPr>
        <p:spPr bwMode="auto">
          <a:xfrm flipH="1">
            <a:off x="1331913" y="2133600"/>
            <a:ext cx="4032250" cy="176213"/>
          </a:xfrm>
          <a:prstGeom prst="line">
            <a:avLst/>
          </a:prstGeom>
          <a:noFill/>
          <a:ln w="76200">
            <a:solidFill>
              <a:srgbClr val="FFC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8"/>
          <p:cNvSpPr>
            <a:spLocks noChangeShapeType="1"/>
          </p:cNvSpPr>
          <p:nvPr/>
        </p:nvSpPr>
        <p:spPr bwMode="auto">
          <a:xfrm>
            <a:off x="1930400" y="1722438"/>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9"/>
          <p:cNvSpPr>
            <a:spLocks noChangeShapeType="1"/>
          </p:cNvSpPr>
          <p:nvPr/>
        </p:nvSpPr>
        <p:spPr bwMode="auto">
          <a:xfrm>
            <a:off x="1833563" y="244316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
          <p:cNvSpPr>
            <a:spLocks noChangeShapeType="1"/>
          </p:cNvSpPr>
          <p:nvPr/>
        </p:nvSpPr>
        <p:spPr bwMode="auto">
          <a:xfrm>
            <a:off x="1833563" y="209391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1"/>
          <p:cNvSpPr txBox="1">
            <a:spLocks noChangeArrowheads="1"/>
          </p:cNvSpPr>
          <p:nvPr/>
        </p:nvSpPr>
        <p:spPr bwMode="auto">
          <a:xfrm>
            <a:off x="1552575" y="112395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pixel</a:t>
            </a:r>
          </a:p>
        </p:txBody>
      </p:sp>
      <p:sp>
        <p:nvSpPr>
          <p:cNvPr id="23572" name="Oval 23"/>
          <p:cNvSpPr>
            <a:spLocks noChangeArrowheads="1"/>
          </p:cNvSpPr>
          <p:nvPr/>
        </p:nvSpPr>
        <p:spPr bwMode="auto">
          <a:xfrm>
            <a:off x="2268538" y="2170113"/>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3" name="Oval 24"/>
          <p:cNvSpPr>
            <a:spLocks noChangeArrowheads="1"/>
          </p:cNvSpPr>
          <p:nvPr/>
        </p:nvSpPr>
        <p:spPr bwMode="auto">
          <a:xfrm>
            <a:off x="3352800" y="2114550"/>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4" name="Oval 25"/>
          <p:cNvSpPr>
            <a:spLocks noChangeArrowheads="1"/>
          </p:cNvSpPr>
          <p:nvPr/>
        </p:nvSpPr>
        <p:spPr bwMode="auto">
          <a:xfrm>
            <a:off x="3944938" y="2093913"/>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5" name="Oval 26"/>
          <p:cNvSpPr>
            <a:spLocks noChangeArrowheads="1"/>
          </p:cNvSpPr>
          <p:nvPr/>
        </p:nvSpPr>
        <p:spPr bwMode="auto">
          <a:xfrm>
            <a:off x="4800600" y="2051050"/>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6" name="Text Box 29"/>
          <p:cNvSpPr txBox="1">
            <a:spLocks noChangeArrowheads="1"/>
          </p:cNvSpPr>
          <p:nvPr/>
        </p:nvSpPr>
        <p:spPr bwMode="auto">
          <a:xfrm>
            <a:off x="1304925" y="2830513"/>
            <a:ext cx="338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a:t>ray</a:t>
            </a:r>
            <a:r>
              <a:rPr lang="hu-HU" altLang="en-US" dirty="0"/>
              <a:t>(</a:t>
            </a:r>
            <a:r>
              <a:rPr lang="hu-HU" altLang="en-US" i="1" dirty="0"/>
              <a:t>t</a:t>
            </a:r>
            <a:r>
              <a:rPr lang="hu-HU" altLang="en-US" dirty="0"/>
              <a:t>) = </a:t>
            </a:r>
            <a:r>
              <a:rPr lang="hu-HU" altLang="en-US" b="1" dirty="0" smtClean="0"/>
              <a:t>start</a:t>
            </a:r>
            <a:r>
              <a:rPr lang="hu-HU" altLang="en-US" dirty="0" smtClean="0"/>
              <a:t>+</a:t>
            </a:r>
            <a:r>
              <a:rPr lang="en-US" altLang="en-US" b="1" dirty="0" err="1" smtClean="0"/>
              <a:t>dir</a:t>
            </a:r>
            <a:r>
              <a:rPr lang="hu-HU" altLang="en-US" i="1" dirty="0" smtClean="0"/>
              <a:t>·t</a:t>
            </a:r>
            <a:r>
              <a:rPr lang="hu-HU" altLang="en-US" dirty="0"/>
              <a:t>,  </a:t>
            </a:r>
            <a:r>
              <a:rPr lang="hu-HU" altLang="en-US" i="1" dirty="0" err="1"/>
              <a:t>t</a:t>
            </a:r>
            <a:r>
              <a:rPr lang="hu-HU" altLang="en-US" dirty="0"/>
              <a:t> &gt; 0</a:t>
            </a:r>
          </a:p>
        </p:txBody>
      </p:sp>
      <p:sp>
        <p:nvSpPr>
          <p:cNvPr id="23577" name="Rectangle 32"/>
          <p:cNvSpPr>
            <a:spLocks noChangeArrowheads="1"/>
          </p:cNvSpPr>
          <p:nvPr/>
        </p:nvSpPr>
        <p:spPr bwMode="auto">
          <a:xfrm>
            <a:off x="467544" y="1550065"/>
            <a:ext cx="1553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smtClean="0"/>
              <a:t>eye</a:t>
            </a:r>
            <a:r>
              <a:rPr lang="hu-HU" altLang="en-US" b="1" dirty="0" smtClean="0"/>
              <a:t> </a:t>
            </a:r>
            <a:r>
              <a:rPr lang="en-US" altLang="en-US" dirty="0" smtClean="0"/>
              <a:t>=</a:t>
            </a:r>
            <a:r>
              <a:rPr lang="hu-HU" altLang="en-US" dirty="0" smtClean="0"/>
              <a:t> </a:t>
            </a:r>
            <a:r>
              <a:rPr lang="en-US" altLang="en-US" b="1" dirty="0" smtClean="0"/>
              <a:t>start</a:t>
            </a:r>
            <a:endParaRPr lang="hu-HU" altLang="en-US" b="1" dirty="0"/>
          </a:p>
        </p:txBody>
      </p:sp>
      <p:sp>
        <p:nvSpPr>
          <p:cNvPr id="23578" name="Oval 22"/>
          <p:cNvSpPr>
            <a:spLocks noChangeArrowheads="1"/>
          </p:cNvSpPr>
          <p:nvPr/>
        </p:nvSpPr>
        <p:spPr bwMode="auto">
          <a:xfrm>
            <a:off x="4284663" y="2492375"/>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9" name="Oval 22"/>
          <p:cNvSpPr>
            <a:spLocks noChangeArrowheads="1"/>
          </p:cNvSpPr>
          <p:nvPr/>
        </p:nvSpPr>
        <p:spPr bwMode="auto">
          <a:xfrm>
            <a:off x="2987675" y="1341438"/>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0" name="Oval 22"/>
          <p:cNvSpPr>
            <a:spLocks noChangeArrowheads="1"/>
          </p:cNvSpPr>
          <p:nvPr/>
        </p:nvSpPr>
        <p:spPr bwMode="auto">
          <a:xfrm>
            <a:off x="36513" y="1484313"/>
            <a:ext cx="503237" cy="1296987"/>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 name="Téglalap 4"/>
          <p:cNvSpPr/>
          <p:nvPr/>
        </p:nvSpPr>
        <p:spPr>
          <a:xfrm>
            <a:off x="107504" y="3697113"/>
            <a:ext cx="8928991" cy="3160887"/>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hu-HU" sz="1800" b="1" kern="0" dirty="0">
                <a:solidFill>
                  <a:srgbClr val="00B0F0"/>
                </a:solidFill>
                <a:latin typeface="Courier New" pitchFamily="49" charset="0"/>
                <a:cs typeface="Courier New" pitchFamily="49" charset="0"/>
              </a:rPr>
              <a:t>Hit</a:t>
            </a:r>
            <a:r>
              <a:rPr lang="hu-HU" sz="1800" b="1" kern="0" dirty="0">
                <a:solidFill>
                  <a:sysClr val="windowText" lastClr="000000"/>
                </a:solidFill>
                <a:latin typeface="Courier New" pitchFamily="49" charset="0"/>
                <a:cs typeface="Courier New" pitchFamily="49" charset="0"/>
              </a:rPr>
              <a:t> </a:t>
            </a:r>
            <a:r>
              <a:rPr lang="hu-HU" sz="1800" b="1" kern="0" dirty="0">
                <a:solidFill>
                  <a:srgbClr val="0070C0"/>
                </a:solidFill>
                <a:latin typeface="Courier New" pitchFamily="49" charset="0"/>
                <a:cs typeface="Courier New" pitchFamily="49" charset="0"/>
              </a:rPr>
              <a:t>firstIntersect</a:t>
            </a:r>
            <a:r>
              <a:rPr lang="hu-HU" sz="1800" b="1" kern="0" dirty="0">
                <a:solidFill>
                  <a:sysClr val="windowText" lastClr="000000"/>
                </a:solidFill>
                <a:latin typeface="Courier New" pitchFamily="49" charset="0"/>
                <a:cs typeface="Courier New" pitchFamily="49" charset="0"/>
              </a:rPr>
              <a:t>(</a:t>
            </a:r>
            <a:r>
              <a:rPr lang="hu-HU" sz="1800" b="1" kern="0" dirty="0">
                <a:solidFill>
                  <a:srgbClr val="00B0F0"/>
                </a:solidFill>
                <a:latin typeface="Courier New" pitchFamily="49" charset="0"/>
                <a:cs typeface="Courier New" pitchFamily="49" charset="0"/>
              </a:rPr>
              <a:t>Ray</a:t>
            </a:r>
            <a:r>
              <a:rPr lang="hu-HU" sz="1800" b="1" kern="0" dirty="0">
                <a:solidFill>
                  <a:sysClr val="windowText" lastClr="000000"/>
                </a:solidFill>
                <a:latin typeface="Courier New" pitchFamily="49" charset="0"/>
                <a:cs typeface="Courier New" pitchFamily="49" charset="0"/>
              </a:rPr>
              <a:t> ray)</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bestHit</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err="1" smtClean="0">
                <a:solidFill>
                  <a:sysClr val="windowText" lastClr="000000"/>
                </a:solidFill>
                <a:latin typeface="Courier New" pitchFamily="49" charset="0"/>
                <a:cs typeface="Courier New" pitchFamily="49" charset="0"/>
              </a:rPr>
              <a:t>for</a:t>
            </a:r>
            <a:r>
              <a:rPr lang="hu-HU" sz="1800" b="1" kern="0" dirty="0" smtClean="0">
                <a:solidFill>
                  <a:sysClr val="windowText" lastClr="000000"/>
                </a:solidFill>
                <a:latin typeface="Courier New" pitchFamily="49" charset="0"/>
                <a:cs typeface="Courier New" pitchFamily="49" charset="0"/>
              </a:rPr>
              <a:t>(</a:t>
            </a:r>
            <a:r>
              <a:rPr lang="hu-HU" sz="1800" b="1" kern="0" dirty="0" err="1" smtClean="0">
                <a:solidFill>
                  <a:srgbClr val="00B0F0"/>
                </a:solidFill>
                <a:latin typeface="Courier New" pitchFamily="49" charset="0"/>
                <a:cs typeface="Courier New" pitchFamily="49" charset="0"/>
              </a:rPr>
              <a:t>Intersectable</a:t>
            </a:r>
            <a:r>
              <a:rPr lang="en-US" sz="1800" b="1" kern="0" dirty="0" smtClean="0">
                <a:solidFill>
                  <a:srgbClr val="00B0F0"/>
                </a:solidFill>
                <a:latin typeface="Courier New" pitchFamily="49" charset="0"/>
                <a:cs typeface="Courier New" pitchFamily="49" charset="0"/>
              </a:rPr>
              <a:t> </a:t>
            </a:r>
            <a:r>
              <a:rPr lang="hu-HU" sz="1800" b="1" kern="0" dirty="0" smtClean="0">
                <a:solidFill>
                  <a:sysClr val="windowText" lastClr="000000"/>
                </a:solidFill>
                <a:latin typeface="Courier New" pitchFamily="49" charset="0"/>
                <a:cs typeface="Courier New" pitchFamily="49" charset="0"/>
              </a:rPr>
              <a:t>* </a:t>
            </a:r>
            <a:r>
              <a:rPr lang="hu-HU" sz="1800" b="1" kern="0" dirty="0">
                <a:solidFill>
                  <a:sysClr val="windowText" lastClr="000000"/>
                </a:solidFill>
                <a:latin typeface="Courier New" pitchFamily="49" charset="0"/>
                <a:cs typeface="Courier New" pitchFamily="49" charset="0"/>
              </a:rPr>
              <a:t>obj </a:t>
            </a:r>
            <a:r>
              <a:rPr lang="en-US" sz="1800" b="1" kern="0" dirty="0">
                <a:solidFill>
                  <a:sysClr val="windowText" lastClr="000000"/>
                </a:solidFill>
                <a:latin typeface="Courier New" pitchFamily="49" charset="0"/>
                <a:cs typeface="Courier New" pitchFamily="49" charset="0"/>
              </a:rPr>
              <a:t>: </a:t>
            </a:r>
            <a:r>
              <a:rPr lang="en-US" sz="1800" b="1" kern="0" dirty="0">
                <a:solidFill>
                  <a:srgbClr val="C00000"/>
                </a:solidFill>
                <a:latin typeface="Courier New" pitchFamily="49" charset="0"/>
                <a:cs typeface="Courier New" pitchFamily="49" charset="0"/>
              </a:rPr>
              <a:t>objects</a:t>
            </a:r>
            <a:r>
              <a:rPr lang="hu-HU" sz="1800" b="1" kern="0" dirty="0">
                <a:solidFill>
                  <a:sysClr val="windowText" lastClr="000000"/>
                </a:solidFill>
                <a:latin typeface="Courier New" pitchFamily="49" charset="0"/>
                <a:cs typeface="Courier New" pitchFamily="49" charset="0"/>
              </a:rPr>
              <a:t>)</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 </a:t>
            </a:r>
            <a:r>
              <a:rPr lang="en-US" sz="1800" b="1" kern="0" dirty="0" err="1">
                <a:solidFill>
                  <a:sysClr val="windowText" lastClr="000000"/>
                </a:solidFill>
                <a:latin typeface="Courier New" pitchFamily="49" charset="0"/>
                <a:cs typeface="Courier New" pitchFamily="49" charset="0"/>
              </a:rPr>
              <a:t>obj</a:t>
            </a:r>
            <a:r>
              <a:rPr lang="en-US" sz="1800" b="1" kern="0" dirty="0">
                <a:solidFill>
                  <a:sysClr val="windowText" lastClr="000000"/>
                </a:solidFill>
                <a:latin typeface="Courier New" pitchFamily="49" charset="0"/>
                <a:cs typeface="Courier New" pitchFamily="49" charset="0"/>
              </a:rPr>
              <a:t>-&gt;</a:t>
            </a:r>
            <a:r>
              <a:rPr lang="en-US" sz="1800" b="1" kern="0" dirty="0">
                <a:solidFill>
                  <a:srgbClr val="0070C0"/>
                </a:solidFill>
                <a:latin typeface="Courier New" pitchFamily="49" charset="0"/>
                <a:cs typeface="Courier New" pitchFamily="49" charset="0"/>
              </a:rPr>
              <a:t>intersect</a:t>
            </a:r>
            <a:r>
              <a:rPr lang="en-US" sz="1800" b="1" kern="0" dirty="0">
                <a:solidFill>
                  <a:sysClr val="windowText" lastClr="000000"/>
                </a:solidFill>
                <a:latin typeface="Courier New" pitchFamily="49" charset="0"/>
                <a:cs typeface="Courier New" pitchFamily="49" charset="0"/>
              </a:rPr>
              <a:t>(ray</a:t>
            </a:r>
            <a:r>
              <a:rPr lang="en-US" sz="1800" b="1" kern="0" dirty="0">
                <a:latin typeface="Courier New" pitchFamily="49" charset="0"/>
                <a:cs typeface="Courier New" pitchFamily="49" charset="0"/>
              </a:rPr>
              <a:t>); </a:t>
            </a:r>
            <a:r>
              <a:rPr lang="en-US" sz="1800" dirty="0">
                <a:latin typeface="+mn-lt"/>
              </a:rPr>
              <a:t>//  </a:t>
            </a:r>
            <a:r>
              <a:rPr lang="en-US" sz="1800" i="1" dirty="0">
                <a:latin typeface="+mn-lt"/>
              </a:rPr>
              <a:t>hit.</a:t>
            </a:r>
            <a:r>
              <a:rPr lang="hu-HU" sz="1800" i="1" dirty="0">
                <a:latin typeface="+mn-lt"/>
              </a:rPr>
              <a:t>t </a:t>
            </a:r>
            <a:r>
              <a:rPr lang="en-US" sz="1800" i="1" dirty="0">
                <a:latin typeface="+mn-lt"/>
              </a:rPr>
              <a:t>&lt; 0 </a:t>
            </a:r>
            <a:r>
              <a:rPr lang="hu-HU" sz="1800" i="1" dirty="0" smtClean="0">
                <a:latin typeface="+mn-lt"/>
              </a:rPr>
              <a:t>ha nincs metszés</a:t>
            </a:r>
            <a:endParaRPr lang="en-US" sz="1800" b="1" i="1" kern="0" dirty="0">
              <a:latin typeface="+mn-lt"/>
              <a:cs typeface="Courier New" pitchFamily="49" charset="0"/>
            </a:endParaRP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if(hit.t &gt; 0 &amp;&amp; (bestHit.t &lt; 0 || hit.t &lt; bestHit.t)) 	</a:t>
            </a:r>
            <a:r>
              <a:rPr lang="en-US" sz="1800" b="1" kern="0" dirty="0" smtClean="0">
                <a:solidFill>
                  <a:sysClr val="windowText" lastClr="000000"/>
                </a:solidFill>
                <a:latin typeface="Courier New" pitchFamily="49" charset="0"/>
                <a:cs typeface="Courier New" pitchFamily="49" charset="0"/>
              </a:rPr>
              <a:t> 	</a:t>
            </a:r>
            <a:r>
              <a:rPr lang="en-US" sz="1800" b="1" kern="0" dirty="0" err="1" smtClean="0">
                <a:solidFill>
                  <a:sysClr val="windowText" lastClr="000000"/>
                </a:solidFill>
                <a:latin typeface="Courier New" pitchFamily="49" charset="0"/>
                <a:cs typeface="Courier New" pitchFamily="49" charset="0"/>
              </a:rPr>
              <a:t>bestHit</a:t>
            </a:r>
            <a:r>
              <a:rPr lang="en-US" sz="1800" b="1" kern="0" dirty="0" smtClean="0">
                <a:solidFill>
                  <a:sysClr val="windowText" lastClr="000000"/>
                </a:solidFill>
                <a:latin typeface="Courier New" pitchFamily="49" charset="0"/>
                <a:cs typeface="Courier New" pitchFamily="49" charset="0"/>
              </a:rPr>
              <a:t> </a:t>
            </a:r>
            <a:r>
              <a:rPr lang="en-US" sz="1800" b="1" kern="0" dirty="0">
                <a:solidFill>
                  <a:sysClr val="windowText" lastClr="000000"/>
                </a:solidFill>
                <a:latin typeface="Courier New" pitchFamily="49" charset="0"/>
                <a:cs typeface="Courier New" pitchFamily="49" charset="0"/>
              </a:rPr>
              <a:t>= hit;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smtClean="0">
                <a:solidFill>
                  <a:sysClr val="windowText" lastClr="000000"/>
                </a:solidFill>
                <a:latin typeface="Courier New" pitchFamily="49" charset="0"/>
                <a:cs typeface="Courier New" pitchFamily="49" charset="0"/>
              </a:rPr>
              <a:t>  if </a:t>
            </a:r>
            <a:r>
              <a:rPr lang="en-US" sz="1800" b="1" kern="0" dirty="0">
                <a:solidFill>
                  <a:sysClr val="windowText" lastClr="000000"/>
                </a:solidFill>
                <a:latin typeface="Courier New" pitchFamily="49" charset="0"/>
                <a:cs typeface="Courier New" pitchFamily="49" charset="0"/>
              </a:rPr>
              <a:t>(dot(</a:t>
            </a:r>
            <a:r>
              <a:rPr lang="en-US" sz="1800" b="1" kern="0" dirty="0" err="1">
                <a:solidFill>
                  <a:sysClr val="windowText" lastClr="000000"/>
                </a:solidFill>
                <a:latin typeface="Courier New" pitchFamily="49" charset="0"/>
                <a:cs typeface="Courier New" pitchFamily="49" charset="0"/>
              </a:rPr>
              <a:t>ray.dir</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bestHit.normal</a:t>
            </a:r>
            <a:r>
              <a:rPr lang="en-US" sz="1800" b="1" kern="0" dirty="0">
                <a:solidFill>
                  <a:sysClr val="windowText" lastClr="000000"/>
                </a:solidFill>
                <a:latin typeface="Courier New" pitchFamily="49" charset="0"/>
                <a:cs typeface="Courier New" pitchFamily="49" charset="0"/>
              </a:rPr>
              <a:t>) &gt; 0) </a:t>
            </a:r>
            <a:r>
              <a:rPr lang="en-US" sz="1800" b="1" kern="0" dirty="0" err="1" smtClean="0">
                <a:solidFill>
                  <a:sysClr val="windowText" lastClr="000000"/>
                </a:solidFill>
                <a:latin typeface="Courier New" pitchFamily="49" charset="0"/>
                <a:cs typeface="Courier New" pitchFamily="49" charset="0"/>
              </a:rPr>
              <a:t>bestHit.normal</a:t>
            </a:r>
            <a:r>
              <a:rPr lang="en-US" sz="1800" b="1" kern="0" dirty="0" smtClean="0">
                <a:solidFill>
                  <a:sysClr val="windowText" lastClr="000000"/>
                </a:solidFill>
                <a:latin typeface="Courier New" pitchFamily="49" charset="0"/>
                <a:cs typeface="Courier New" pitchFamily="49" charset="0"/>
              </a:rPr>
              <a:t> *= -1;</a:t>
            </a:r>
          </a:p>
          <a:p>
            <a:pPr fontAlgn="auto">
              <a:spcBef>
                <a:spcPts val="0"/>
              </a:spcBef>
              <a:spcAft>
                <a:spcPts val="0"/>
              </a:spcAft>
              <a:defRPr/>
            </a:pPr>
            <a:r>
              <a:rPr lang="en-US" sz="1800" b="1" kern="0" dirty="0" smtClean="0">
                <a:solidFill>
                  <a:sysClr val="windowText" lastClr="000000"/>
                </a:solidFill>
                <a:latin typeface="Courier New" pitchFamily="49" charset="0"/>
                <a:cs typeface="Courier New" pitchFamily="49" charset="0"/>
              </a:rPr>
              <a:t>  </a:t>
            </a:r>
            <a:r>
              <a:rPr lang="en-US" sz="1800" b="1" kern="0" dirty="0">
                <a:solidFill>
                  <a:sysClr val="windowText" lastClr="000000"/>
                </a:solidFill>
                <a:latin typeface="Courier New" pitchFamily="49" charset="0"/>
                <a:cs typeface="Courier New" pitchFamily="49" charset="0"/>
              </a:rPr>
              <a:t>return </a:t>
            </a:r>
            <a:r>
              <a:rPr lang="hu-HU" sz="1800" b="1" kern="0" dirty="0" err="1">
                <a:solidFill>
                  <a:sysClr val="windowText" lastClr="000000"/>
                </a:solidFill>
                <a:latin typeface="Courier New" pitchFamily="49" charset="0"/>
                <a:cs typeface="Courier New" pitchFamily="49" charset="0"/>
              </a:rPr>
              <a:t>bestH</a:t>
            </a:r>
            <a:r>
              <a:rPr lang="en-US" sz="1800" b="1" kern="0" dirty="0">
                <a:solidFill>
                  <a:sysClr val="windowText" lastClr="000000"/>
                </a:solidFill>
                <a:latin typeface="Courier New" pitchFamily="49" charset="0"/>
                <a:cs typeface="Courier New" pitchFamily="49" charset="0"/>
              </a:rPr>
              <a:t>it;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p>
        </p:txBody>
      </p:sp>
      <p:sp>
        <p:nvSpPr>
          <p:cNvPr id="36" name="Téglalap 35"/>
          <p:cNvSpPr/>
          <p:nvPr/>
        </p:nvSpPr>
        <p:spPr>
          <a:xfrm>
            <a:off x="5508103" y="125586"/>
            <a:ext cx="3528392" cy="3571527"/>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noAutofit/>
          </a:bodyPr>
          <a:lstStyle/>
          <a:p>
            <a:pPr fontAlgn="auto">
              <a:spcBef>
                <a:spcPts val="0"/>
              </a:spcBef>
              <a:spcAft>
                <a:spcPts val="0"/>
              </a:spcAft>
              <a:defRPr/>
            </a:pPr>
            <a:r>
              <a:rPr lang="en-US" sz="1800" b="1" kern="0" dirty="0" err="1">
                <a:solidFill>
                  <a:sysClr val="windowText" lastClr="000000"/>
                </a:solidFill>
                <a:latin typeface="Courier New" pitchFamily="49" charset="0"/>
                <a:cs typeface="Courier New" pitchFamily="49" charset="0"/>
              </a:rPr>
              <a:t>struct</a:t>
            </a: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Ray</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smtClean="0">
                <a:solidFill>
                  <a:sysClr val="windowText" lastClr="000000"/>
                </a:solidFill>
                <a:latin typeface="Courier New" pitchFamily="49" charset="0"/>
                <a:cs typeface="Courier New" pitchFamily="49" charset="0"/>
              </a:rPr>
              <a:t>  vec3 </a:t>
            </a:r>
            <a:r>
              <a:rPr lang="en-US" sz="1800" b="1" kern="0" dirty="0" smtClean="0">
                <a:solidFill>
                  <a:srgbClr val="C00000"/>
                </a:solidFill>
                <a:latin typeface="Courier New" pitchFamily="49" charset="0"/>
                <a:cs typeface="Courier New" pitchFamily="49" charset="0"/>
              </a:rPr>
              <a:t>start</a:t>
            </a:r>
            <a:r>
              <a:rPr lang="en-US" sz="18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smtClean="0">
                <a:solidFill>
                  <a:sysClr val="windowText" lastClr="000000"/>
                </a:solidFill>
                <a:latin typeface="Courier New" pitchFamily="49" charset="0"/>
                <a:cs typeface="Courier New" pitchFamily="49" charset="0"/>
              </a:rPr>
              <a:t> vec3 </a:t>
            </a:r>
            <a:r>
              <a:rPr lang="en-US" sz="1800" b="1" kern="0" dirty="0" err="1">
                <a:solidFill>
                  <a:srgbClr val="C00000"/>
                </a:solidFill>
                <a:latin typeface="Courier New" pitchFamily="49" charset="0"/>
                <a:cs typeface="Courier New" pitchFamily="49" charset="0"/>
              </a:rPr>
              <a:t>dir</a:t>
            </a:r>
            <a:r>
              <a:rPr lang="en-US" sz="1800" b="1" kern="0" dirty="0" smtClean="0">
                <a:solidFill>
                  <a:sysClr val="windowText" lastClr="000000"/>
                </a:solidFill>
                <a:latin typeface="Courier New" pitchFamily="49" charset="0"/>
                <a:cs typeface="Courier New" pitchFamily="49" charset="0"/>
              </a:rPr>
              <a:t>; </a:t>
            </a:r>
            <a:r>
              <a:rPr lang="en-US" sz="1800" i="1" kern="0" dirty="0" smtClean="0">
                <a:solidFill>
                  <a:sysClr val="windowText" lastClr="000000"/>
                </a:solidFill>
                <a:latin typeface="+mn-lt"/>
                <a:cs typeface="Courier New" pitchFamily="49" charset="0"/>
              </a:rPr>
              <a:t>// </a:t>
            </a:r>
            <a:r>
              <a:rPr lang="hu-HU" sz="1800" i="1" kern="0" dirty="0" smtClean="0">
                <a:solidFill>
                  <a:sysClr val="windowText" lastClr="000000"/>
                </a:solidFill>
                <a:latin typeface="+mn-lt"/>
                <a:cs typeface="Courier New" pitchFamily="49" charset="0"/>
              </a:rPr>
              <a:t>egységvektor</a:t>
            </a:r>
            <a:endParaRPr lang="en-US" sz="1800" i="1" kern="0" dirty="0">
              <a:solidFill>
                <a:sysClr val="windowText" lastClr="000000"/>
              </a:solidFill>
              <a:latin typeface="+mn-lt"/>
              <a:cs typeface="Courier New" pitchFamily="49" charset="0"/>
            </a:endParaRPr>
          </a:p>
          <a:p>
            <a:pPr fontAlgn="auto">
              <a:spcBef>
                <a:spcPts val="0"/>
              </a:spcBef>
              <a:spcAft>
                <a:spcPts val="0"/>
              </a:spcAft>
              <a:defRPr/>
            </a:pPr>
            <a:r>
              <a:rPr lang="en-US" sz="1800" b="1" kern="0" dirty="0" smtClean="0">
                <a:solidFill>
                  <a:sysClr val="windowText" lastClr="000000"/>
                </a:solidFill>
                <a:latin typeface="Courier New" pitchFamily="49" charset="0"/>
                <a:cs typeface="Courier New" pitchFamily="49" charset="0"/>
              </a:rPr>
              <a:t>  bool out;</a:t>
            </a:r>
            <a:r>
              <a:rPr lang="hu-HU" sz="1800" b="1" kern="0" dirty="0" smtClean="0">
                <a:solidFill>
                  <a:sysClr val="windowText" lastClr="000000"/>
                </a:solidFill>
                <a:latin typeface="Courier New" pitchFamily="49" charset="0"/>
                <a:cs typeface="Courier New" pitchFamily="49" charset="0"/>
              </a:rPr>
              <a:t> </a:t>
            </a:r>
            <a:r>
              <a:rPr lang="en-US" sz="1800" i="1" kern="0" dirty="0" smtClean="0">
                <a:solidFill>
                  <a:sysClr val="windowText" lastClr="000000"/>
                </a:solidFill>
                <a:latin typeface="+mn-lt"/>
                <a:cs typeface="Courier New" pitchFamily="49" charset="0"/>
              </a:rPr>
              <a:t>// </a:t>
            </a:r>
            <a:r>
              <a:rPr lang="en-US" sz="1800" i="1" kern="0" dirty="0" smtClean="0">
                <a:solidFill>
                  <a:sysClr val="windowText" lastClr="000000"/>
                </a:solidFill>
                <a:latin typeface="+mn-lt"/>
                <a:cs typeface="Calibri" panose="020F0502020204030204" pitchFamily="34" charset="0"/>
              </a:rPr>
              <a:t>k</a:t>
            </a:r>
            <a:r>
              <a:rPr lang="hu-HU" sz="1800" i="1" kern="0" dirty="0" smtClean="0">
                <a:solidFill>
                  <a:sysClr val="windowText" lastClr="000000"/>
                </a:solidFill>
                <a:latin typeface="+mn-lt"/>
                <a:cs typeface="Calibri" panose="020F0502020204030204" pitchFamily="34" charset="0"/>
              </a:rPr>
              <a:t>ívül?</a:t>
            </a:r>
            <a:endParaRPr lang="en-US" sz="1800" i="1" kern="0" dirty="0">
              <a:solidFill>
                <a:sysClr val="windowText" lastClr="000000"/>
              </a:solidFill>
              <a:latin typeface="+mn-lt"/>
              <a:cs typeface="Calibri" panose="020F0502020204030204" pitchFamily="34" charset="0"/>
            </a:endParaRPr>
          </a:p>
          <a:p>
            <a:pPr fontAlgn="auto">
              <a:spcBef>
                <a:spcPts val="0"/>
              </a:spcBef>
              <a:spcAft>
                <a:spcPts val="0"/>
              </a:spcAft>
              <a:defRPr/>
            </a:pPr>
            <a:r>
              <a:rPr lang="en-US" sz="1800" b="1" kern="0" dirty="0" smtClean="0">
                <a:solidFill>
                  <a:sysClr val="windowText" lastClr="000000"/>
                </a:solidFill>
                <a:latin typeface="Courier New" pitchFamily="49" charset="0"/>
                <a:cs typeface="Courier New" pitchFamily="49" charset="0"/>
              </a:rPr>
              <a:t>};</a:t>
            </a:r>
            <a:endParaRPr lang="en-US" sz="18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endParaRPr lang="en-US" sz="10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800" b="1" kern="0" dirty="0" err="1" smtClean="0">
                <a:solidFill>
                  <a:sysClr val="windowText" lastClr="000000"/>
                </a:solidFill>
                <a:latin typeface="Courier New" pitchFamily="49" charset="0"/>
                <a:cs typeface="Courier New" pitchFamily="49" charset="0"/>
              </a:rPr>
              <a:t>struct</a:t>
            </a:r>
            <a:r>
              <a:rPr lang="en-US" sz="1800" b="1" kern="0" dirty="0" smtClean="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 </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a:t>
            </a:r>
            <a:r>
              <a:rPr lang="en-US" sz="1800" b="1" kern="0" dirty="0">
                <a:solidFill>
                  <a:srgbClr val="C00000"/>
                </a:solidFill>
                <a:latin typeface="Courier New" pitchFamily="49" charset="0"/>
                <a:cs typeface="Courier New" pitchFamily="49" charset="0"/>
              </a:rPr>
              <a:t>t</a:t>
            </a:r>
            <a:r>
              <a:rPr lang="en-US" sz="1800" b="1" kern="0" dirty="0" smtClean="0">
                <a:solidFill>
                  <a:sysClr val="windowText" lastClr="000000"/>
                </a:solidFill>
                <a:latin typeface="Courier New" pitchFamily="49" charset="0"/>
                <a:cs typeface="Courier New" pitchFamily="49" charset="0"/>
              </a:rPr>
              <a:t>;</a:t>
            </a:r>
            <a:endParaRPr lang="hu-HU" sz="180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r>
              <a:rPr lang="hu-HU" sz="1800" b="1" kern="0" dirty="0" smtClean="0">
                <a:solidFill>
                  <a:sysClr val="windowText" lastClr="000000"/>
                </a:solidFill>
                <a:latin typeface="Courier New" pitchFamily="49" charset="0"/>
                <a:cs typeface="Courier New" pitchFamily="49" charset="0"/>
              </a:rPr>
              <a:t>  </a:t>
            </a:r>
            <a:r>
              <a:rPr lang="hu-HU" sz="1800" b="1" kern="0" dirty="0" err="1" smtClean="0">
                <a:solidFill>
                  <a:sysClr val="windowText" lastClr="000000"/>
                </a:solidFill>
                <a:latin typeface="Courier New" pitchFamily="49" charset="0"/>
                <a:cs typeface="Courier New" pitchFamily="49" charset="0"/>
              </a:rPr>
              <a:t>vec</a:t>
            </a:r>
            <a:r>
              <a:rPr lang="en-US" sz="1800" b="1" kern="0" dirty="0" smtClean="0">
                <a:solidFill>
                  <a:sysClr val="windowText" lastClr="000000"/>
                </a:solidFill>
                <a:latin typeface="Courier New" pitchFamily="49" charset="0"/>
                <a:cs typeface="Courier New" pitchFamily="49" charset="0"/>
              </a:rPr>
              <a:t>3 </a:t>
            </a:r>
            <a:r>
              <a:rPr lang="en-US" sz="1800" b="1" kern="0" dirty="0">
                <a:solidFill>
                  <a:srgbClr val="C00000"/>
                </a:solidFill>
                <a:latin typeface="Courier New" pitchFamily="49" charset="0"/>
                <a:cs typeface="Courier New" pitchFamily="49" charset="0"/>
              </a:rPr>
              <a:t>position</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err="1" smtClean="0">
                <a:solidFill>
                  <a:sysClr val="windowText" lastClr="000000"/>
                </a:solidFill>
                <a:latin typeface="Courier New" pitchFamily="49" charset="0"/>
                <a:cs typeface="Courier New" pitchFamily="49" charset="0"/>
              </a:rPr>
              <a:t>vec</a:t>
            </a:r>
            <a:r>
              <a:rPr lang="en-US" sz="1800" b="1" kern="0" dirty="0" smtClean="0">
                <a:solidFill>
                  <a:sysClr val="windowText" lastClr="000000"/>
                </a:solidFill>
                <a:latin typeface="Courier New" pitchFamily="49" charset="0"/>
                <a:cs typeface="Courier New" pitchFamily="49" charset="0"/>
              </a:rPr>
              <a:t>3 </a:t>
            </a:r>
            <a:r>
              <a:rPr lang="en-US" sz="1800" b="1" kern="0" dirty="0">
                <a:solidFill>
                  <a:srgbClr val="C00000"/>
                </a:solidFill>
                <a:latin typeface="Courier New" pitchFamily="49" charset="0"/>
                <a:cs typeface="Courier New" pitchFamily="49" charset="0"/>
              </a:rPr>
              <a:t>normal</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Material* </a:t>
            </a:r>
            <a:r>
              <a:rPr lang="en-US" sz="1800" b="1" kern="0" dirty="0">
                <a:solidFill>
                  <a:srgbClr val="C00000"/>
                </a:solidFill>
                <a:latin typeface="Courier New" pitchFamily="49" charset="0"/>
                <a:cs typeface="Courier New" pitchFamily="49" charset="0"/>
              </a:rPr>
              <a:t>material</a:t>
            </a:r>
            <a:r>
              <a:rPr lang="en-US" sz="1800" b="1" kern="0" dirty="0">
                <a:solidFill>
                  <a:sysClr val="windowText" lastClr="000000"/>
                </a:solidFill>
                <a:latin typeface="Courier New" pitchFamily="49" charset="0"/>
                <a:cs typeface="Courier New" pitchFamily="49" charset="0"/>
              </a:rPr>
              <a:t>;</a:t>
            </a:r>
            <a:endParaRPr lang="hu-HU" sz="18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hu-HU" sz="1800" b="1" kern="0" dirty="0">
                <a:solidFill>
                  <a:sysClr val="windowText" lastClr="000000"/>
                </a:solidFill>
                <a:latin typeface="Courier New" pitchFamily="49" charset="0"/>
                <a:cs typeface="Courier New" pitchFamily="49" charset="0"/>
              </a:rPr>
              <a:t>  Hit</a:t>
            </a:r>
            <a:r>
              <a:rPr lang="en-US" sz="1800" b="1" kern="0" dirty="0">
                <a:solidFill>
                  <a:sysClr val="windowText" lastClr="000000"/>
                </a:solidFill>
                <a:latin typeface="Courier New" pitchFamily="49" charset="0"/>
                <a:cs typeface="Courier New" pitchFamily="49" charset="0"/>
              </a:rPr>
              <a:t>() { t = -1;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a:t>
            </a:r>
          </a:p>
        </p:txBody>
      </p:sp>
      <p:grpSp>
        <p:nvGrpSpPr>
          <p:cNvPr id="31" name="Csoportba foglalás 135"/>
          <p:cNvGrpSpPr>
            <a:grpSpLocks/>
          </p:cNvGrpSpPr>
          <p:nvPr/>
        </p:nvGrpSpPr>
        <p:grpSpPr bwMode="auto">
          <a:xfrm>
            <a:off x="642143" y="1911350"/>
            <a:ext cx="833438" cy="820737"/>
            <a:chOff x="4933950" y="1860550"/>
            <a:chExt cx="833438" cy="820738"/>
          </a:xfrm>
        </p:grpSpPr>
        <p:sp>
          <p:nvSpPr>
            <p:cNvPr id="32"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 name="Szövegdoboz 43"/>
          <p:cNvSpPr txBox="1"/>
          <p:nvPr/>
        </p:nvSpPr>
        <p:spPr>
          <a:xfrm flipH="1">
            <a:off x="5527992" y="6021288"/>
            <a:ext cx="3240360" cy="707886"/>
          </a:xfrm>
          <a:prstGeom prst="rect">
            <a:avLst/>
          </a:prstGeom>
          <a:solidFill>
            <a:schemeClr val="accent5">
              <a:lumMod val="40000"/>
              <a:lumOff val="60000"/>
            </a:schemeClr>
          </a:solidFill>
          <a:ln>
            <a:solidFill>
              <a:schemeClr val="accent6">
                <a:lumMod val="50000"/>
              </a:schemeClr>
            </a:solidFill>
          </a:ln>
        </p:spPr>
        <p:txBody>
          <a:bodyPr wrap="square" rtlCol="0">
            <a:spAutoFit/>
          </a:bodyPr>
          <a:lstStyle/>
          <a:p>
            <a:r>
              <a:rPr lang="en-US" sz="2000" u="sng" dirty="0" smtClean="0"/>
              <a:t>N</a:t>
            </a:r>
            <a:r>
              <a:rPr lang="hu-HU" sz="2000" u="sng" dirty="0" err="1" smtClean="0"/>
              <a:t>ézzen</a:t>
            </a:r>
            <a:r>
              <a:rPr lang="hu-HU" sz="2000" u="sng" dirty="0" smtClean="0"/>
              <a:t> felénk</a:t>
            </a:r>
            <a:r>
              <a:rPr lang="en-US" sz="2000" u="sng" dirty="0" smtClean="0"/>
              <a:t>!</a:t>
            </a:r>
          </a:p>
          <a:p>
            <a:r>
              <a:rPr lang="en-US" sz="2000" dirty="0"/>
              <a:t>if (</a:t>
            </a:r>
            <a:r>
              <a:rPr lang="en-US" sz="2000" b="1" dirty="0" smtClean="0"/>
              <a:t>N</a:t>
            </a:r>
            <a:r>
              <a:rPr lang="hu-HU" altLang="en-US" sz="2000" dirty="0" smtClean="0">
                <a:sym typeface="Symbol" pitchFamily="18" charset="2"/>
              </a:rPr>
              <a:t> </a:t>
            </a:r>
            <a:r>
              <a:rPr lang="hu-HU" altLang="en-US" sz="2000" dirty="0">
                <a:sym typeface="Symbol" pitchFamily="18" charset="2"/>
              </a:rPr>
              <a:t></a:t>
            </a:r>
            <a:r>
              <a:rPr lang="en-US" altLang="en-US" sz="2000" dirty="0">
                <a:sym typeface="Symbol" pitchFamily="18" charset="2"/>
              </a:rPr>
              <a:t> </a:t>
            </a:r>
            <a:r>
              <a:rPr lang="hu-HU" altLang="en-US" sz="2000" b="1" dirty="0" err="1" smtClean="0"/>
              <a:t>dir</a:t>
            </a:r>
            <a:r>
              <a:rPr lang="en-US" altLang="en-US" sz="2000" b="1" dirty="0" smtClean="0"/>
              <a:t> </a:t>
            </a:r>
            <a:r>
              <a:rPr lang="en-US" altLang="en-US" sz="2000" dirty="0"/>
              <a:t>&gt; </a:t>
            </a:r>
            <a:r>
              <a:rPr lang="en-US" altLang="en-US" sz="2000" dirty="0" smtClean="0"/>
              <a:t>0) {</a:t>
            </a:r>
            <a:r>
              <a:rPr lang="hu-HU" altLang="en-US" sz="2000" u="sng" dirty="0"/>
              <a:t> </a:t>
            </a:r>
            <a:r>
              <a:rPr lang="en-US" sz="2000" b="1" dirty="0" smtClean="0"/>
              <a:t>N</a:t>
            </a:r>
            <a:r>
              <a:rPr lang="en-US" sz="2000" dirty="0" smtClean="0"/>
              <a:t> = -</a:t>
            </a:r>
            <a:r>
              <a:rPr lang="en-US" sz="2000" b="1" dirty="0" smtClean="0"/>
              <a:t>N</a:t>
            </a:r>
            <a:r>
              <a:rPr lang="hu-HU" sz="2000" b="1" dirty="0" smtClean="0"/>
              <a:t> </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44624"/>
            <a:ext cx="9144000" cy="1143000"/>
          </a:xfrm>
        </p:spPr>
        <p:txBody>
          <a:bodyPr/>
          <a:lstStyle/>
          <a:p>
            <a:pPr>
              <a:defRPr/>
            </a:pPr>
            <a:r>
              <a:rPr lang="en-US" dirty="0" err="1" smtClean="0">
                <a:solidFill>
                  <a:srgbClr val="FF0000"/>
                </a:solidFill>
              </a:rPr>
              <a:t>Metszéspont</a:t>
            </a:r>
            <a:r>
              <a:rPr lang="en-US" dirty="0" smtClean="0">
                <a:solidFill>
                  <a:srgbClr val="FF0000"/>
                </a:solidFill>
              </a:rPr>
              <a:t> </a:t>
            </a:r>
            <a:r>
              <a:rPr lang="en-US" dirty="0" err="1" smtClean="0">
                <a:solidFill>
                  <a:srgbClr val="FF0000"/>
                </a:solidFill>
              </a:rPr>
              <a:t>számítás</a:t>
            </a:r>
            <a:r>
              <a:rPr lang="en-US" dirty="0" smtClean="0">
                <a:solidFill>
                  <a:srgbClr val="FF0000"/>
                </a:solidFill>
              </a:rPr>
              <a:t> </a:t>
            </a:r>
            <a:r>
              <a:rPr lang="en-US" dirty="0" err="1" smtClean="0">
                <a:solidFill>
                  <a:srgbClr val="FF0000"/>
                </a:solidFill>
              </a:rPr>
              <a:t>gömbbel</a:t>
            </a:r>
            <a:endParaRPr lang="en-US" dirty="0" smtClean="0">
              <a:solidFill>
                <a:srgbClr val="FF0000"/>
              </a:solidFill>
            </a:endParaRPr>
          </a:p>
        </p:txBody>
      </p:sp>
      <p:sp>
        <p:nvSpPr>
          <p:cNvPr id="24580" name="Text Box 4"/>
          <p:cNvSpPr txBox="1">
            <a:spLocks noChangeArrowheads="1"/>
          </p:cNvSpPr>
          <p:nvPr/>
        </p:nvSpPr>
        <p:spPr bwMode="auto">
          <a:xfrm>
            <a:off x="1289050" y="5805264"/>
            <a:ext cx="4686321" cy="4616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err="1">
                <a:latin typeface="+mn-lt"/>
              </a:rPr>
              <a:t>Felületi</a:t>
            </a:r>
            <a:r>
              <a:rPr lang="en-US" altLang="en-US" dirty="0">
                <a:latin typeface="+mn-lt"/>
              </a:rPr>
              <a:t> </a:t>
            </a:r>
            <a:r>
              <a:rPr lang="en-US" altLang="en-US" dirty="0" err="1">
                <a:latin typeface="+mn-lt"/>
              </a:rPr>
              <a:t>normális</a:t>
            </a:r>
            <a:r>
              <a:rPr lang="en-US" altLang="en-US" dirty="0">
                <a:cs typeface="Times New Roman" panose="02020603050405020304" pitchFamily="18" charset="0"/>
              </a:rPr>
              <a:t>:  </a:t>
            </a:r>
            <a:r>
              <a:rPr lang="en-US" altLang="en-US" b="1" dirty="0" smtClean="0">
                <a:cs typeface="Times New Roman" panose="02020603050405020304" pitchFamily="18" charset="0"/>
              </a:rPr>
              <a:t>N</a:t>
            </a:r>
            <a:r>
              <a:rPr lang="en-US" altLang="en-US" dirty="0" smtClean="0">
                <a:cs typeface="Times New Roman" panose="02020603050405020304" pitchFamily="18" charset="0"/>
              </a:rPr>
              <a:t> = </a:t>
            </a:r>
            <a:r>
              <a:rPr lang="en-US" altLang="en-US" dirty="0" smtClean="0"/>
              <a:t>(</a:t>
            </a:r>
            <a:r>
              <a:rPr lang="en-US" altLang="en-US" b="1" dirty="0" smtClean="0"/>
              <a:t>ray</a:t>
            </a:r>
            <a:r>
              <a:rPr lang="en-US" altLang="en-US" dirty="0" smtClean="0"/>
              <a:t>(</a:t>
            </a:r>
            <a:r>
              <a:rPr lang="en-US" altLang="en-US" i="1" dirty="0" smtClean="0"/>
              <a:t>t</a:t>
            </a:r>
            <a:r>
              <a:rPr lang="en-US" altLang="en-US" dirty="0"/>
              <a:t>) – </a:t>
            </a:r>
            <a:r>
              <a:rPr lang="en-US" altLang="en-US" b="1" dirty="0"/>
              <a:t>c)/</a:t>
            </a:r>
            <a:r>
              <a:rPr lang="en-US" altLang="en-US" i="1" dirty="0" smtClean="0"/>
              <a:t>R </a:t>
            </a:r>
            <a:endParaRPr lang="en-US" altLang="en-US" i="1" dirty="0"/>
          </a:p>
        </p:txBody>
      </p:sp>
      <p:sp>
        <p:nvSpPr>
          <p:cNvPr id="24581" name="Oval 5"/>
          <p:cNvSpPr>
            <a:spLocks noChangeArrowheads="1"/>
          </p:cNvSpPr>
          <p:nvPr/>
        </p:nvSpPr>
        <p:spPr bwMode="auto">
          <a:xfrm>
            <a:off x="565150" y="1201912"/>
            <a:ext cx="1905000" cy="2057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2" name="Line 6"/>
          <p:cNvSpPr>
            <a:spLocks noChangeShapeType="1"/>
          </p:cNvSpPr>
          <p:nvPr/>
        </p:nvSpPr>
        <p:spPr bwMode="auto">
          <a:xfrm>
            <a:off x="107950" y="1430512"/>
            <a:ext cx="99060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3" name="Line 7"/>
          <p:cNvSpPr>
            <a:spLocks noChangeShapeType="1"/>
          </p:cNvSpPr>
          <p:nvPr/>
        </p:nvSpPr>
        <p:spPr bwMode="auto">
          <a:xfrm>
            <a:off x="2124075" y="2349674"/>
            <a:ext cx="99060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1098550" y="1887712"/>
            <a:ext cx="990600" cy="4572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Rectangle 9"/>
          <p:cNvSpPr>
            <a:spLocks noChangeArrowheads="1"/>
          </p:cNvSpPr>
          <p:nvPr/>
        </p:nvSpPr>
        <p:spPr bwMode="auto">
          <a:xfrm>
            <a:off x="1333777" y="2252556"/>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t>c</a:t>
            </a:r>
            <a:endParaRPr lang="en-US" altLang="en-US" b="1" dirty="0"/>
          </a:p>
        </p:txBody>
      </p:sp>
      <p:sp>
        <p:nvSpPr>
          <p:cNvPr id="24586" name="Oval 10"/>
          <p:cNvSpPr>
            <a:spLocks noChangeArrowheads="1"/>
          </p:cNvSpPr>
          <p:nvPr/>
        </p:nvSpPr>
        <p:spPr bwMode="auto">
          <a:xfrm>
            <a:off x="1403350" y="2192512"/>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7" name="Line 11"/>
          <p:cNvSpPr>
            <a:spLocks noChangeShapeType="1"/>
          </p:cNvSpPr>
          <p:nvPr/>
        </p:nvSpPr>
        <p:spPr bwMode="auto">
          <a:xfrm>
            <a:off x="1098550" y="1887712"/>
            <a:ext cx="3810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8" name="Rectangle 12"/>
          <p:cNvSpPr>
            <a:spLocks noChangeArrowheads="1"/>
          </p:cNvSpPr>
          <p:nvPr/>
        </p:nvSpPr>
        <p:spPr bwMode="auto">
          <a:xfrm>
            <a:off x="869950" y="1963912"/>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i="1"/>
              <a:t>R</a:t>
            </a:r>
            <a:endParaRPr lang="en-US" altLang="en-US"/>
          </a:p>
        </p:txBody>
      </p:sp>
      <p:sp>
        <p:nvSpPr>
          <p:cNvPr id="24589" name="Line 13"/>
          <p:cNvSpPr>
            <a:spLocks noChangeShapeType="1"/>
          </p:cNvSpPr>
          <p:nvPr/>
        </p:nvSpPr>
        <p:spPr bwMode="auto">
          <a:xfrm flipH="1" flipV="1">
            <a:off x="488950" y="1278112"/>
            <a:ext cx="6096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4"/>
          <p:cNvSpPr>
            <a:spLocks noChangeArrowheads="1"/>
          </p:cNvSpPr>
          <p:nvPr/>
        </p:nvSpPr>
        <p:spPr bwMode="auto">
          <a:xfrm>
            <a:off x="2339975" y="1125712"/>
            <a:ext cx="168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a:t>
            </a:r>
            <a:r>
              <a:rPr lang="en-US" altLang="en-US" b="1"/>
              <a:t>r</a:t>
            </a:r>
            <a:r>
              <a:rPr lang="en-US" altLang="en-US"/>
              <a:t> – </a:t>
            </a:r>
            <a:r>
              <a:rPr lang="en-US" altLang="en-US" b="1"/>
              <a:t>c</a:t>
            </a:r>
            <a:r>
              <a:rPr lang="en-US" altLang="en-US"/>
              <a:t>|</a:t>
            </a:r>
            <a:r>
              <a:rPr lang="en-US" altLang="en-US" baseline="30000"/>
              <a:t>2</a:t>
            </a:r>
            <a:r>
              <a:rPr lang="en-US" altLang="en-US"/>
              <a:t> =  </a:t>
            </a:r>
            <a:r>
              <a:rPr lang="en-US" altLang="en-US" i="1"/>
              <a:t>R</a:t>
            </a:r>
            <a:r>
              <a:rPr lang="en-US" altLang="en-US" baseline="30000"/>
              <a:t>2</a:t>
            </a:r>
          </a:p>
        </p:txBody>
      </p:sp>
      <p:sp>
        <p:nvSpPr>
          <p:cNvPr id="24591" name="Rectangle 15"/>
          <p:cNvSpPr>
            <a:spLocks noChangeArrowheads="1"/>
          </p:cNvSpPr>
          <p:nvPr/>
        </p:nvSpPr>
        <p:spPr bwMode="auto">
          <a:xfrm>
            <a:off x="1022350" y="1430512"/>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r</a:t>
            </a:r>
            <a:endParaRPr lang="en-US" altLang="en-US"/>
          </a:p>
        </p:txBody>
      </p:sp>
      <p:sp>
        <p:nvSpPr>
          <p:cNvPr id="24592" name="Rectangle 16"/>
          <p:cNvSpPr>
            <a:spLocks noChangeArrowheads="1"/>
          </p:cNvSpPr>
          <p:nvPr/>
        </p:nvSpPr>
        <p:spPr bwMode="auto">
          <a:xfrm>
            <a:off x="381000" y="4131685"/>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a:t>
            </a:r>
            <a:r>
              <a:rPr lang="en-US" altLang="en-US" b="1" dirty="0" err="1" smtClean="0"/>
              <a:t>dir</a:t>
            </a:r>
            <a:r>
              <a:rPr lang="hu-HU" altLang="en-US" dirty="0" smtClean="0">
                <a:sym typeface="Symbol" pitchFamily="18" charset="2"/>
              </a:rPr>
              <a:t></a:t>
            </a:r>
            <a:r>
              <a:rPr lang="en-US" altLang="en-US" b="1" dirty="0" err="1" smtClean="0"/>
              <a:t>dir</a:t>
            </a:r>
            <a:r>
              <a:rPr lang="en-US" altLang="en-US" dirty="0" smtClean="0"/>
              <a:t>)</a:t>
            </a:r>
            <a:r>
              <a:rPr lang="en-US" altLang="en-US" i="1" dirty="0" smtClean="0"/>
              <a:t>t</a:t>
            </a:r>
            <a:r>
              <a:rPr lang="en-US" altLang="en-US" baseline="30000" dirty="0" smtClean="0"/>
              <a:t>2</a:t>
            </a:r>
            <a:r>
              <a:rPr lang="en-US" altLang="en-US" dirty="0" smtClean="0"/>
              <a:t>+2((</a:t>
            </a:r>
            <a:r>
              <a:rPr lang="en-US" altLang="en-US" b="1" dirty="0" smtClean="0"/>
              <a:t>start </a:t>
            </a:r>
            <a:r>
              <a:rPr lang="en-US" altLang="en-US" dirty="0"/>
              <a:t>– </a:t>
            </a:r>
            <a:r>
              <a:rPr lang="en-US" altLang="en-US" b="1" dirty="0"/>
              <a:t>c)</a:t>
            </a:r>
            <a:r>
              <a:rPr lang="hu-HU" altLang="en-US" dirty="0" smtClean="0">
                <a:sym typeface="Symbol" pitchFamily="18" charset="2"/>
              </a:rPr>
              <a:t></a:t>
            </a:r>
            <a:r>
              <a:rPr lang="en-US" altLang="en-US" b="1" dirty="0" err="1" smtClean="0"/>
              <a:t>dir</a:t>
            </a:r>
            <a:r>
              <a:rPr lang="en-US" altLang="en-US" dirty="0" smtClean="0"/>
              <a:t>)</a:t>
            </a:r>
            <a:r>
              <a:rPr lang="en-US" altLang="en-US" i="1" dirty="0" smtClean="0"/>
              <a:t>t </a:t>
            </a:r>
            <a:r>
              <a:rPr lang="en-US" altLang="en-US" dirty="0" smtClean="0"/>
              <a:t>+(</a:t>
            </a:r>
            <a:r>
              <a:rPr lang="en-US" altLang="en-US" b="1" dirty="0" smtClean="0"/>
              <a:t>start </a:t>
            </a:r>
            <a:r>
              <a:rPr lang="en-US" altLang="en-US" dirty="0"/>
              <a:t>– </a:t>
            </a:r>
            <a:r>
              <a:rPr lang="en-US" altLang="en-US" b="1" dirty="0"/>
              <a:t>c)</a:t>
            </a:r>
            <a:r>
              <a:rPr lang="hu-HU" altLang="en-US" dirty="0">
                <a:sym typeface="Symbol" pitchFamily="18" charset="2"/>
              </a:rPr>
              <a:t></a:t>
            </a:r>
            <a:r>
              <a:rPr lang="en-US" altLang="en-US" dirty="0" smtClean="0"/>
              <a:t>(</a:t>
            </a:r>
            <a:r>
              <a:rPr lang="en-US" altLang="en-US" b="1" dirty="0" smtClean="0"/>
              <a:t>start </a:t>
            </a:r>
            <a:r>
              <a:rPr lang="en-US" altLang="en-US" dirty="0"/>
              <a:t>– </a:t>
            </a:r>
            <a:r>
              <a:rPr lang="en-US" altLang="en-US" b="1" dirty="0"/>
              <a:t>c</a:t>
            </a:r>
            <a:r>
              <a:rPr lang="en-US" altLang="en-US" b="1" dirty="0" smtClean="0"/>
              <a:t>)</a:t>
            </a:r>
            <a:r>
              <a:rPr lang="en-US" altLang="en-US" dirty="0" smtClean="0"/>
              <a:t>–</a:t>
            </a:r>
            <a:r>
              <a:rPr lang="en-US" altLang="en-US" i="1" dirty="0"/>
              <a:t>R</a:t>
            </a:r>
            <a:r>
              <a:rPr lang="en-US" altLang="en-US" baseline="30000" dirty="0"/>
              <a:t>2 </a:t>
            </a:r>
            <a:r>
              <a:rPr lang="en-US" altLang="en-US" dirty="0"/>
              <a:t>= 0</a:t>
            </a:r>
          </a:p>
          <a:p>
            <a:endParaRPr lang="en-US" altLang="en-US" sz="1600" dirty="0"/>
          </a:p>
          <a:p>
            <a:r>
              <a:rPr lang="en-US" altLang="en-US" dirty="0">
                <a:latin typeface="+mn-lt"/>
              </a:rPr>
              <a:t>Wanted: </a:t>
            </a:r>
            <a:r>
              <a:rPr lang="hu-HU" altLang="en-US" dirty="0">
                <a:latin typeface="+mn-lt"/>
              </a:rPr>
              <a:t>a</a:t>
            </a:r>
            <a:r>
              <a:rPr lang="en-US" altLang="en-US" dirty="0">
                <a:latin typeface="+mn-lt"/>
              </a:rPr>
              <a:t> </a:t>
            </a:r>
            <a:r>
              <a:rPr lang="en-US" altLang="en-US" dirty="0" err="1">
                <a:latin typeface="+mn-lt"/>
              </a:rPr>
              <a:t>pozitív</a:t>
            </a:r>
            <a:r>
              <a:rPr lang="en-US" altLang="en-US" dirty="0">
                <a:latin typeface="+mn-lt"/>
              </a:rPr>
              <a:t> </a:t>
            </a:r>
            <a:r>
              <a:rPr lang="en-US" altLang="en-US" dirty="0" err="1">
                <a:latin typeface="+mn-lt"/>
              </a:rPr>
              <a:t>megoldások</a:t>
            </a:r>
            <a:r>
              <a:rPr lang="en-US" altLang="en-US" dirty="0">
                <a:latin typeface="+mn-lt"/>
              </a:rPr>
              <a:t> k</a:t>
            </a:r>
            <a:r>
              <a:rPr lang="hu-HU" altLang="en-US" dirty="0" err="1">
                <a:latin typeface="+mn-lt"/>
              </a:rPr>
              <a:t>özül</a:t>
            </a:r>
            <a:r>
              <a:rPr lang="hu-HU" altLang="en-US" dirty="0">
                <a:latin typeface="+mn-lt"/>
              </a:rPr>
              <a:t> a kisebb</a:t>
            </a:r>
            <a:endParaRPr lang="en-US" altLang="en-US" dirty="0">
              <a:latin typeface="+mn-lt"/>
            </a:endParaRPr>
          </a:p>
        </p:txBody>
      </p:sp>
      <p:sp>
        <p:nvSpPr>
          <p:cNvPr id="24593" name="Oval 17"/>
          <p:cNvSpPr>
            <a:spLocks noChangeArrowheads="1"/>
          </p:cNvSpPr>
          <p:nvPr/>
        </p:nvSpPr>
        <p:spPr bwMode="auto">
          <a:xfrm>
            <a:off x="5576888"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94" name="Oval 18"/>
          <p:cNvSpPr>
            <a:spLocks noChangeArrowheads="1"/>
          </p:cNvSpPr>
          <p:nvPr/>
        </p:nvSpPr>
        <p:spPr bwMode="auto">
          <a:xfrm>
            <a:off x="6858000"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95" name="Oval 19"/>
          <p:cNvSpPr>
            <a:spLocks noChangeArrowheads="1"/>
          </p:cNvSpPr>
          <p:nvPr/>
        </p:nvSpPr>
        <p:spPr bwMode="auto">
          <a:xfrm>
            <a:off x="8229600"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96" name="Line 20"/>
          <p:cNvSpPr>
            <a:spLocks noChangeShapeType="1"/>
          </p:cNvSpPr>
          <p:nvPr/>
        </p:nvSpPr>
        <p:spPr bwMode="auto">
          <a:xfrm flipV="1">
            <a:off x="5119688" y="13971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flipV="1">
            <a:off x="6477000" y="15495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flipV="1">
            <a:off x="8305800" y="15495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Text Box 23"/>
          <p:cNvSpPr txBox="1">
            <a:spLocks noChangeArrowheads="1"/>
          </p:cNvSpPr>
          <p:nvPr/>
        </p:nvSpPr>
        <p:spPr bwMode="auto">
          <a:xfrm>
            <a:off x="4964113" y="3068812"/>
            <a:ext cx="3886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Nincs gyök     1 gyök      2 gyök</a:t>
            </a:r>
          </a:p>
        </p:txBody>
      </p:sp>
      <p:sp>
        <p:nvSpPr>
          <p:cNvPr id="24600" name="Text Box 24"/>
          <p:cNvSpPr txBox="1">
            <a:spLocks noChangeArrowheads="1"/>
          </p:cNvSpPr>
          <p:nvPr/>
        </p:nvSpPr>
        <p:spPr bwMode="auto">
          <a:xfrm>
            <a:off x="2339975" y="2781474"/>
            <a:ext cx="25891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a:t>ray</a:t>
            </a:r>
            <a:r>
              <a:rPr lang="hu-HU" altLang="en-US" dirty="0"/>
              <a:t>(</a:t>
            </a:r>
            <a:r>
              <a:rPr lang="hu-HU" altLang="en-US" i="1" dirty="0"/>
              <a:t>t</a:t>
            </a:r>
            <a:r>
              <a:rPr lang="hu-HU" altLang="en-US" dirty="0"/>
              <a:t>) = </a:t>
            </a:r>
            <a:r>
              <a:rPr lang="en-US" altLang="en-US" b="1" dirty="0" smtClean="0"/>
              <a:t>start</a:t>
            </a:r>
            <a:r>
              <a:rPr lang="hu-HU" altLang="en-US" dirty="0" smtClean="0"/>
              <a:t>+</a:t>
            </a:r>
            <a:r>
              <a:rPr lang="en-US" altLang="en-US" b="1" dirty="0" err="1" smtClean="0"/>
              <a:t>dir</a:t>
            </a:r>
            <a:r>
              <a:rPr lang="hu-HU" altLang="en-US" i="1" dirty="0" smtClean="0"/>
              <a:t>·t</a:t>
            </a:r>
            <a:endParaRPr lang="hu-HU" altLang="en-US" dirty="0"/>
          </a:p>
        </p:txBody>
      </p:sp>
      <p:sp>
        <p:nvSpPr>
          <p:cNvPr id="25" name="Text Box 3"/>
          <p:cNvSpPr txBox="1">
            <a:spLocks noChangeArrowheads="1"/>
          </p:cNvSpPr>
          <p:nvPr/>
        </p:nvSpPr>
        <p:spPr bwMode="auto">
          <a:xfrm>
            <a:off x="401554" y="3630513"/>
            <a:ext cx="8476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a:t>
            </a:r>
            <a:r>
              <a:rPr lang="en-US" altLang="en-US" b="1" dirty="0"/>
              <a:t>ray</a:t>
            </a:r>
            <a:r>
              <a:rPr lang="en-US" altLang="en-US" dirty="0"/>
              <a:t>(</a:t>
            </a:r>
            <a:r>
              <a:rPr lang="en-US" altLang="en-US" i="1" dirty="0"/>
              <a:t>t</a:t>
            </a:r>
            <a:r>
              <a:rPr lang="en-US" altLang="en-US" dirty="0"/>
              <a:t>) – </a:t>
            </a:r>
            <a:r>
              <a:rPr lang="en-US" altLang="en-US" b="1" dirty="0" smtClean="0"/>
              <a:t>c</a:t>
            </a:r>
            <a:r>
              <a:rPr lang="en-US" altLang="en-US" dirty="0" smtClean="0"/>
              <a:t>|</a:t>
            </a:r>
            <a:r>
              <a:rPr lang="en-US" altLang="en-US" baseline="30000" dirty="0" smtClean="0"/>
              <a:t>2</a:t>
            </a:r>
            <a:r>
              <a:rPr lang="hu-HU" altLang="en-US" b="1" dirty="0" smtClean="0"/>
              <a:t> </a:t>
            </a:r>
            <a:r>
              <a:rPr lang="en-US" altLang="en-US" dirty="0" smtClean="0"/>
              <a:t>=</a:t>
            </a:r>
            <a:r>
              <a:rPr lang="hu-HU" altLang="en-US" dirty="0" smtClean="0"/>
              <a:t> </a:t>
            </a:r>
            <a:r>
              <a:rPr lang="en-US" altLang="en-US" dirty="0" smtClean="0"/>
              <a:t>(</a:t>
            </a:r>
            <a:r>
              <a:rPr lang="en-US" altLang="en-US" b="1" dirty="0" smtClean="0"/>
              <a:t>start</a:t>
            </a:r>
            <a:r>
              <a:rPr lang="hu-HU" altLang="en-US" dirty="0" smtClean="0"/>
              <a:t>+</a:t>
            </a:r>
            <a:r>
              <a:rPr lang="en-US" altLang="en-US" b="1" dirty="0" err="1" smtClean="0"/>
              <a:t>dir</a:t>
            </a:r>
            <a:r>
              <a:rPr lang="hu-HU" altLang="en-US" i="1" dirty="0" smtClean="0"/>
              <a:t>·t</a:t>
            </a:r>
            <a:r>
              <a:rPr lang="en-US" altLang="en-US" dirty="0" smtClean="0"/>
              <a:t>– </a:t>
            </a:r>
            <a:r>
              <a:rPr lang="en-US" altLang="en-US" b="1" dirty="0"/>
              <a:t>c)</a:t>
            </a:r>
            <a:r>
              <a:rPr lang="hu-HU" altLang="en-US" dirty="0">
                <a:sym typeface="Symbol" pitchFamily="18" charset="2"/>
              </a:rPr>
              <a:t></a:t>
            </a:r>
            <a:r>
              <a:rPr lang="en-US" altLang="en-US" dirty="0" smtClean="0"/>
              <a:t>(</a:t>
            </a:r>
            <a:r>
              <a:rPr lang="en-US" altLang="en-US" b="1" dirty="0" smtClean="0"/>
              <a:t>start</a:t>
            </a:r>
            <a:r>
              <a:rPr lang="hu-HU" altLang="en-US" dirty="0" smtClean="0"/>
              <a:t>+</a:t>
            </a:r>
            <a:r>
              <a:rPr lang="en-US" altLang="en-US" b="1" dirty="0" err="1" smtClean="0"/>
              <a:t>dir</a:t>
            </a:r>
            <a:r>
              <a:rPr lang="hu-HU" altLang="en-US" i="1" dirty="0" smtClean="0"/>
              <a:t>·t</a:t>
            </a:r>
            <a:r>
              <a:rPr lang="en-US" altLang="en-US" dirty="0" smtClean="0"/>
              <a:t> – </a:t>
            </a:r>
            <a:r>
              <a:rPr lang="en-US" altLang="en-US" b="1" dirty="0"/>
              <a:t>c</a:t>
            </a:r>
            <a:r>
              <a:rPr lang="en-US" altLang="en-US" dirty="0"/>
              <a:t>)</a:t>
            </a:r>
            <a:r>
              <a:rPr lang="hu-HU" altLang="en-US" dirty="0"/>
              <a:t> </a:t>
            </a:r>
            <a:r>
              <a:rPr lang="en-US" altLang="en-US" dirty="0" smtClean="0"/>
              <a:t>=</a:t>
            </a:r>
            <a:r>
              <a:rPr lang="en-US" altLang="en-US" b="1" dirty="0" smtClean="0"/>
              <a:t> </a:t>
            </a:r>
            <a:r>
              <a:rPr lang="en-US" altLang="en-US" i="1" dirty="0" smtClean="0"/>
              <a:t>R</a:t>
            </a:r>
            <a:r>
              <a:rPr lang="en-US" altLang="en-US" baseline="30000" dirty="0" smtClean="0"/>
              <a:t>2</a:t>
            </a:r>
            <a:endParaRPr lang="en-US" altLang="en-US" baseline="30000"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églalap 4"/>
          <p:cNvSpPr/>
          <p:nvPr/>
        </p:nvSpPr>
        <p:spPr>
          <a:xfrm>
            <a:off x="0" y="80"/>
            <a:ext cx="9144000" cy="6857920"/>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en-US" sz="1600" b="1" kern="0" dirty="0" err="1">
                <a:solidFill>
                  <a:sysClr val="windowText" lastClr="000000"/>
                </a:solidFill>
                <a:latin typeface="Courier New" pitchFamily="49" charset="0"/>
                <a:cs typeface="Courier New" pitchFamily="49" charset="0"/>
              </a:rPr>
              <a:t>struct</a:t>
            </a:r>
            <a:r>
              <a:rPr lang="en-US" sz="1600" b="1" kern="0" dirty="0">
                <a:solidFill>
                  <a:sysClr val="windowText" lastClr="000000"/>
                </a:solidFill>
                <a:latin typeface="Courier New" pitchFamily="49" charset="0"/>
                <a:cs typeface="Courier New" pitchFamily="49" charset="0"/>
              </a:rPr>
              <a:t> </a:t>
            </a:r>
            <a:r>
              <a:rPr lang="en-US" sz="1600" b="1" kern="0" dirty="0" err="1">
                <a:solidFill>
                  <a:srgbClr val="00B0F0"/>
                </a:solidFill>
                <a:latin typeface="Courier New" pitchFamily="49" charset="0"/>
                <a:cs typeface="Courier New" pitchFamily="49" charset="0"/>
              </a:rPr>
              <a:t>Intersectable</a:t>
            </a:r>
            <a:r>
              <a:rPr lang="en-US" sz="1600" b="1" kern="0" dirty="0">
                <a:solidFill>
                  <a:srgbClr val="00B0F0"/>
                </a:solidFill>
                <a:latin typeface="Courier New" pitchFamily="49" charset="0"/>
                <a:cs typeface="Courier New" pitchFamily="49" charset="0"/>
              </a:rPr>
              <a:t> </a:t>
            </a:r>
            <a:r>
              <a:rPr lang="en-US" sz="16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600" b="1" kern="0" dirty="0">
                <a:solidFill>
                  <a:sysClr val="windowText" lastClr="000000"/>
                </a:solidFill>
                <a:latin typeface="Courier New" pitchFamily="49" charset="0"/>
                <a:cs typeface="Courier New" pitchFamily="49" charset="0"/>
              </a:rPr>
              <a:t>  Material* </a:t>
            </a:r>
            <a:r>
              <a:rPr lang="en-US" sz="1600" b="1" kern="0" dirty="0">
                <a:solidFill>
                  <a:srgbClr val="C00000"/>
                </a:solidFill>
                <a:latin typeface="Courier New" pitchFamily="49" charset="0"/>
                <a:cs typeface="Courier New" pitchFamily="49" charset="0"/>
              </a:rPr>
              <a:t>material</a:t>
            </a:r>
            <a:r>
              <a:rPr lang="en-US" sz="16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600" b="1" kern="0" dirty="0">
                <a:solidFill>
                  <a:sysClr val="windowText" lastClr="000000"/>
                </a:solidFill>
                <a:latin typeface="Courier New" pitchFamily="49" charset="0"/>
                <a:cs typeface="Courier New" pitchFamily="49" charset="0"/>
              </a:rPr>
              <a:t>  virtual </a:t>
            </a:r>
            <a:r>
              <a:rPr lang="en-US" sz="1600" b="1" kern="0" dirty="0">
                <a:solidFill>
                  <a:srgbClr val="00B0F0"/>
                </a:solidFill>
                <a:latin typeface="Courier New" pitchFamily="49" charset="0"/>
                <a:cs typeface="Courier New" pitchFamily="49" charset="0"/>
              </a:rPr>
              <a:t>Hit</a:t>
            </a:r>
            <a:r>
              <a:rPr lang="en-US" sz="1600" b="1" kern="0" dirty="0">
                <a:solidFill>
                  <a:sysClr val="windowText" lastClr="000000"/>
                </a:solidFill>
                <a:latin typeface="Courier New" pitchFamily="49" charset="0"/>
                <a:cs typeface="Courier New" pitchFamily="49" charset="0"/>
              </a:rPr>
              <a:t> </a:t>
            </a:r>
            <a:r>
              <a:rPr lang="en-US" sz="1600" b="1" kern="0" dirty="0" smtClean="0">
                <a:solidFill>
                  <a:srgbClr val="0070C0"/>
                </a:solidFill>
                <a:latin typeface="Courier New" pitchFamily="49" charset="0"/>
                <a:cs typeface="Courier New" pitchFamily="49" charset="0"/>
              </a:rPr>
              <a:t>intersect</a:t>
            </a:r>
            <a:r>
              <a:rPr lang="en-US" sz="1600" b="1" kern="0" dirty="0" smtClean="0">
                <a:solidFill>
                  <a:sysClr val="windowText" lastClr="000000"/>
                </a:solidFill>
                <a:latin typeface="Courier New" pitchFamily="49" charset="0"/>
                <a:cs typeface="Courier New" pitchFamily="49" charset="0"/>
              </a:rPr>
              <a:t>(</a:t>
            </a:r>
            <a:r>
              <a:rPr lang="en-US" sz="1600" b="1" kern="0" dirty="0" err="1" smtClean="0">
                <a:solidFill>
                  <a:sysClr val="windowText" lastClr="000000"/>
                </a:solidFill>
                <a:latin typeface="Courier New" pitchFamily="49" charset="0"/>
                <a:cs typeface="Courier New" pitchFamily="49" charset="0"/>
              </a:rPr>
              <a:t>const</a:t>
            </a:r>
            <a:r>
              <a:rPr lang="en-US" sz="1600" b="1" kern="0" dirty="0" smtClean="0">
                <a:solidFill>
                  <a:sysClr val="windowText" lastClr="000000"/>
                </a:solidFill>
                <a:latin typeface="Courier New" pitchFamily="49" charset="0"/>
                <a:cs typeface="Courier New" pitchFamily="49" charset="0"/>
              </a:rPr>
              <a:t> </a:t>
            </a:r>
            <a:r>
              <a:rPr lang="en-US" sz="1600" b="1" kern="0" dirty="0" smtClean="0">
                <a:solidFill>
                  <a:srgbClr val="00B0F0"/>
                </a:solidFill>
                <a:latin typeface="Courier New" pitchFamily="49" charset="0"/>
                <a:cs typeface="Courier New" pitchFamily="49" charset="0"/>
              </a:rPr>
              <a:t>Ray</a:t>
            </a:r>
            <a:r>
              <a:rPr lang="en-US" sz="1600" b="1" kern="0" dirty="0">
                <a:solidFill>
                  <a:sysClr val="windowText" lastClr="000000"/>
                </a:solidFill>
                <a:latin typeface="Courier New" pitchFamily="49" charset="0"/>
                <a:cs typeface="Courier New" pitchFamily="49" charset="0"/>
              </a:rPr>
              <a:t>&amp; ray)=0;</a:t>
            </a:r>
          </a:p>
          <a:p>
            <a:pPr fontAlgn="auto">
              <a:spcBef>
                <a:spcPts val="0"/>
              </a:spcBef>
              <a:spcAft>
                <a:spcPts val="0"/>
              </a:spcAft>
              <a:defRPr/>
            </a:pPr>
            <a:r>
              <a:rPr lang="en-US" sz="16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endParaRPr lang="en-US" sz="105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endParaRPr lang="en-US" sz="110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class </a:t>
            </a:r>
            <a:r>
              <a:rPr lang="en-US" sz="1700" b="1" kern="0" dirty="0">
                <a:solidFill>
                  <a:srgbClr val="00B0F0"/>
                </a:solidFill>
                <a:latin typeface="Courier New" pitchFamily="49" charset="0"/>
                <a:cs typeface="Courier New" pitchFamily="49" charset="0"/>
              </a:rPr>
              <a:t>Sphere</a:t>
            </a:r>
            <a:r>
              <a:rPr lang="en-US" sz="1700" b="1" kern="0" dirty="0">
                <a:solidFill>
                  <a:sysClr val="windowText" lastClr="000000"/>
                </a:solidFill>
                <a:latin typeface="Courier New" pitchFamily="49" charset="0"/>
                <a:cs typeface="Courier New" pitchFamily="49" charset="0"/>
              </a:rPr>
              <a:t> : public </a:t>
            </a:r>
            <a:r>
              <a:rPr lang="en-US" sz="1700" b="1" kern="0" dirty="0" err="1">
                <a:solidFill>
                  <a:srgbClr val="00B0F0"/>
                </a:solidFill>
                <a:latin typeface="Courier New" pitchFamily="49" charset="0"/>
                <a:cs typeface="Courier New" pitchFamily="49" charset="0"/>
              </a:rPr>
              <a:t>Intersectable</a:t>
            </a:r>
            <a:r>
              <a:rPr lang="en-US" sz="1700" b="1" kern="0" dirty="0">
                <a:solidFill>
                  <a:srgbClr val="00B0F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hu-HU" sz="1700" b="1" kern="0" dirty="0" err="1" smtClean="0">
                <a:solidFill>
                  <a:sysClr val="windowText" lastClr="000000"/>
                </a:solidFill>
                <a:latin typeface="Courier New" pitchFamily="49" charset="0"/>
                <a:cs typeface="Courier New" pitchFamily="49" charset="0"/>
              </a:rPr>
              <a:t>vec</a:t>
            </a:r>
            <a:r>
              <a:rPr lang="en-US" sz="1700" b="1" kern="0" dirty="0" smtClean="0">
                <a:solidFill>
                  <a:sysClr val="windowText" lastClr="000000"/>
                </a:solidFill>
                <a:latin typeface="Courier New" pitchFamily="49" charset="0"/>
                <a:cs typeface="Courier New" pitchFamily="49" charset="0"/>
              </a:rPr>
              <a:t>3 </a:t>
            </a:r>
            <a:r>
              <a:rPr lang="en-US" sz="1700" b="1" kern="0" dirty="0">
                <a:solidFill>
                  <a:srgbClr val="C00000"/>
                </a:solidFill>
                <a:latin typeface="Courier New" pitchFamily="49" charset="0"/>
                <a:cs typeface="Courier New" pitchFamily="49" charset="0"/>
              </a:rPr>
              <a:t>center</a:t>
            </a:r>
            <a:r>
              <a:rPr lang="en-US" sz="17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float </a:t>
            </a:r>
            <a:r>
              <a:rPr lang="en-US" sz="1700" b="1" kern="0" dirty="0" smtClean="0">
                <a:solidFill>
                  <a:srgbClr val="C00000"/>
                </a:solidFill>
                <a:latin typeface="Courier New" pitchFamily="49" charset="0"/>
                <a:cs typeface="Courier New" pitchFamily="49" charset="0"/>
              </a:rPr>
              <a:t>radius</a:t>
            </a:r>
            <a:r>
              <a:rPr lang="en-US" sz="1700" b="1" kern="0" dirty="0" smtClean="0">
                <a:solidFill>
                  <a:sysClr val="windowText" lastClr="000000"/>
                </a:solidFill>
                <a:latin typeface="Courier New" pitchFamily="49" charset="0"/>
                <a:cs typeface="Courier New" pitchFamily="49" charset="0"/>
              </a:rPr>
              <a:t>;</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public:</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a:solidFill>
                  <a:srgbClr val="00B0F0"/>
                </a:solidFill>
                <a:latin typeface="Courier New" pitchFamily="49" charset="0"/>
                <a:cs typeface="Courier New" pitchFamily="49" charset="0"/>
              </a:rPr>
              <a:t>Hit</a:t>
            </a:r>
            <a:r>
              <a:rPr lang="en-US" sz="1700" b="1" kern="0" dirty="0">
                <a:solidFill>
                  <a:sysClr val="windowText" lastClr="000000"/>
                </a:solidFill>
                <a:latin typeface="Courier New" pitchFamily="49" charset="0"/>
                <a:cs typeface="Courier New" pitchFamily="49" charset="0"/>
              </a:rPr>
              <a:t> </a:t>
            </a:r>
            <a:r>
              <a:rPr lang="en-US" sz="1700" b="1" kern="0" dirty="0">
                <a:solidFill>
                  <a:srgbClr val="0070C0"/>
                </a:solidFill>
                <a:latin typeface="Courier New" pitchFamily="49" charset="0"/>
                <a:cs typeface="Courier New" pitchFamily="49" charset="0"/>
              </a:rPr>
              <a:t>intersect</a:t>
            </a:r>
            <a:r>
              <a:rPr lang="en-US" sz="1700" b="1" kern="0" dirty="0">
                <a:solidFill>
                  <a:sysClr val="windowText" lastClr="000000"/>
                </a:solidFill>
                <a:latin typeface="Courier New" pitchFamily="49" charset="0"/>
                <a:cs typeface="Courier New" pitchFamily="49" charset="0"/>
              </a:rPr>
              <a:t>(</a:t>
            </a:r>
            <a:r>
              <a:rPr lang="en-US" sz="1700" b="1" kern="0" dirty="0" err="1">
                <a:solidFill>
                  <a:sysClr val="windowText" lastClr="000000"/>
                </a:solidFill>
                <a:latin typeface="Courier New" pitchFamily="49" charset="0"/>
                <a:cs typeface="Courier New" pitchFamily="49" charset="0"/>
              </a:rPr>
              <a:t>const</a:t>
            </a:r>
            <a:r>
              <a:rPr lang="en-US" sz="1700" b="1" kern="0" dirty="0">
                <a:solidFill>
                  <a:sysClr val="windowText" lastClr="000000"/>
                </a:solidFill>
                <a:latin typeface="Courier New" pitchFamily="49" charset="0"/>
                <a:cs typeface="Courier New" pitchFamily="49" charset="0"/>
              </a:rPr>
              <a:t> </a:t>
            </a:r>
            <a:r>
              <a:rPr lang="en-US" sz="1700" b="1" kern="0" dirty="0">
                <a:solidFill>
                  <a:srgbClr val="00B0F0"/>
                </a:solidFill>
                <a:latin typeface="Courier New" pitchFamily="49" charset="0"/>
                <a:cs typeface="Courier New" pitchFamily="49" charset="0"/>
              </a:rPr>
              <a:t>Ray</a:t>
            </a:r>
            <a:r>
              <a:rPr lang="en-US" sz="1700" b="1" kern="0" dirty="0">
                <a:solidFill>
                  <a:sysClr val="windowText" lastClr="000000"/>
                </a:solidFill>
                <a:latin typeface="Courier New" pitchFamily="49" charset="0"/>
                <a:cs typeface="Courier New" pitchFamily="49" charset="0"/>
              </a:rPr>
              <a:t>&amp; ray) </a:t>
            </a:r>
            <a:r>
              <a:rPr lang="en-US" sz="17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   	Hit </a:t>
            </a:r>
            <a:r>
              <a:rPr lang="en-US" sz="1700" b="1" kern="0" dirty="0" err="1" smtClean="0">
                <a:solidFill>
                  <a:sysClr val="windowText" lastClr="000000"/>
                </a:solidFill>
                <a:latin typeface="Courier New" pitchFamily="49" charset="0"/>
                <a:cs typeface="Courier New" pitchFamily="49" charset="0"/>
              </a:rPr>
              <a:t>hit</a:t>
            </a:r>
            <a:r>
              <a:rPr lang="en-US" sz="17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vec3 </a:t>
            </a:r>
            <a:r>
              <a:rPr lang="en-US" sz="1700" b="1" kern="0" dirty="0" err="1" smtClean="0">
                <a:solidFill>
                  <a:sysClr val="windowText" lastClr="000000"/>
                </a:solidFill>
                <a:latin typeface="Courier New" pitchFamily="49" charset="0"/>
                <a:cs typeface="Courier New" pitchFamily="49" charset="0"/>
              </a:rPr>
              <a:t>dist</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ray.start</a:t>
            </a:r>
            <a:r>
              <a:rPr lang="en-US" sz="1700" b="1" kern="0" dirty="0">
                <a:solidFill>
                  <a:sysClr val="windowText" lastClr="000000"/>
                </a:solidFill>
                <a:latin typeface="Courier New" pitchFamily="49" charset="0"/>
                <a:cs typeface="Courier New" pitchFamily="49" charset="0"/>
              </a:rPr>
              <a:t> - center;</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float </a:t>
            </a:r>
            <a:r>
              <a:rPr lang="en-US" sz="1700" b="1" kern="0" dirty="0">
                <a:solidFill>
                  <a:sysClr val="windowText" lastClr="000000"/>
                </a:solidFill>
                <a:latin typeface="Courier New" pitchFamily="49" charset="0"/>
                <a:cs typeface="Courier New" pitchFamily="49" charset="0"/>
              </a:rPr>
              <a:t>a = </a:t>
            </a:r>
            <a:r>
              <a:rPr lang="en-US" sz="1700" b="1" kern="0" dirty="0" smtClean="0">
                <a:solidFill>
                  <a:sysClr val="windowText" lastClr="000000"/>
                </a:solidFill>
                <a:latin typeface="Courier New" pitchFamily="49" charset="0"/>
                <a:cs typeface="Courier New" pitchFamily="49" charset="0"/>
              </a:rPr>
              <a:t>dot(</a:t>
            </a:r>
            <a:r>
              <a:rPr lang="en-US" sz="1700" b="1" kern="0" dirty="0" err="1" smtClean="0">
                <a:solidFill>
                  <a:sysClr val="windowText" lastClr="000000"/>
                </a:solidFill>
                <a:latin typeface="Courier New" pitchFamily="49" charset="0"/>
                <a:cs typeface="Courier New" pitchFamily="49" charset="0"/>
              </a:rPr>
              <a:t>ray.dir,ray.dir</a:t>
            </a:r>
            <a:r>
              <a:rPr lang="en-US" sz="17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float b = dot(</a:t>
            </a:r>
            <a:r>
              <a:rPr lang="en-US" sz="1700" b="1" kern="0" dirty="0" err="1" smtClean="0">
                <a:solidFill>
                  <a:sysClr val="windowText" lastClr="000000"/>
                </a:solidFill>
                <a:latin typeface="Courier New" pitchFamily="49" charset="0"/>
                <a:cs typeface="Courier New" pitchFamily="49" charset="0"/>
              </a:rPr>
              <a:t>dist</a:t>
            </a:r>
            <a:r>
              <a:rPr lang="en-US" sz="1700" b="1" kern="0" dirty="0" smtClean="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ray.dir</a:t>
            </a:r>
            <a:r>
              <a:rPr lang="en-US" sz="1700" b="1" kern="0" dirty="0" smtClean="0">
                <a:solidFill>
                  <a:sysClr val="windowText" lastClr="000000"/>
                </a:solidFill>
                <a:latin typeface="Courier New" pitchFamily="49" charset="0"/>
                <a:cs typeface="Courier New" pitchFamily="49" charset="0"/>
              </a:rPr>
              <a:t>) * 2;</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float </a:t>
            </a:r>
            <a:r>
              <a:rPr lang="en-US" sz="1700" b="1" kern="0" dirty="0">
                <a:solidFill>
                  <a:sysClr val="windowText" lastClr="000000"/>
                </a:solidFill>
                <a:latin typeface="Courier New" pitchFamily="49" charset="0"/>
                <a:cs typeface="Courier New" pitchFamily="49" charset="0"/>
              </a:rPr>
              <a:t>c = dot(</a:t>
            </a:r>
            <a:r>
              <a:rPr lang="en-US" sz="1700" b="1" kern="0" dirty="0" err="1">
                <a:solidFill>
                  <a:sysClr val="windowText" lastClr="000000"/>
                </a:solidFill>
                <a:latin typeface="Courier New" pitchFamily="49" charset="0"/>
                <a:cs typeface="Courier New" pitchFamily="49" charset="0"/>
              </a:rPr>
              <a:t>dist</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dist</a:t>
            </a:r>
            <a:r>
              <a:rPr lang="en-US" sz="1700" b="1" kern="0" dirty="0">
                <a:solidFill>
                  <a:sysClr val="windowText" lastClr="000000"/>
                </a:solidFill>
                <a:latin typeface="Courier New" pitchFamily="49" charset="0"/>
                <a:cs typeface="Courier New" pitchFamily="49" charset="0"/>
              </a:rPr>
              <a:t>) - </a:t>
            </a:r>
            <a:r>
              <a:rPr lang="en-US" sz="1700" b="1" kern="0" dirty="0" smtClean="0">
                <a:solidFill>
                  <a:sysClr val="windowText" lastClr="000000"/>
                </a:solidFill>
                <a:latin typeface="Courier New" pitchFamily="49" charset="0"/>
                <a:cs typeface="Courier New" pitchFamily="49" charset="0"/>
              </a:rPr>
              <a:t>radius </a:t>
            </a: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radius;</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float </a:t>
            </a:r>
            <a:r>
              <a:rPr lang="en-US" sz="1700" b="1" kern="0" dirty="0" err="1">
                <a:solidFill>
                  <a:sysClr val="windowText" lastClr="000000"/>
                </a:solidFill>
                <a:latin typeface="Courier New" pitchFamily="49" charset="0"/>
                <a:cs typeface="Courier New" pitchFamily="49" charset="0"/>
              </a:rPr>
              <a:t>discr</a:t>
            </a:r>
            <a:r>
              <a:rPr lang="en-US" sz="1700" b="1" kern="0" dirty="0">
                <a:solidFill>
                  <a:sysClr val="windowText" lastClr="000000"/>
                </a:solidFill>
                <a:latin typeface="Courier New" pitchFamily="49" charset="0"/>
                <a:cs typeface="Courier New" pitchFamily="49" charset="0"/>
              </a:rPr>
              <a:t> = b * b - </a:t>
            </a:r>
            <a:r>
              <a:rPr lang="en-US" sz="1700" b="1" kern="0" dirty="0" smtClean="0">
                <a:solidFill>
                  <a:sysClr val="windowText" lastClr="000000"/>
                </a:solidFill>
                <a:latin typeface="Courier New" pitchFamily="49" charset="0"/>
                <a:cs typeface="Courier New" pitchFamily="49" charset="0"/>
              </a:rPr>
              <a:t>4 </a:t>
            </a:r>
            <a:r>
              <a:rPr lang="en-US" sz="1700" b="1" kern="0" dirty="0">
                <a:solidFill>
                  <a:sysClr val="windowText" lastClr="000000"/>
                </a:solidFill>
                <a:latin typeface="Courier New" pitchFamily="49" charset="0"/>
                <a:cs typeface="Courier New" pitchFamily="49" charset="0"/>
              </a:rPr>
              <a:t>* a * c;</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if </a:t>
            </a:r>
            <a:r>
              <a:rPr lang="en-US" sz="1700" b="1" kern="0" dirty="0">
                <a:solidFill>
                  <a:sysClr val="windowText" lastClr="000000"/>
                </a:solidFill>
                <a:latin typeface="Courier New" pitchFamily="49" charset="0"/>
                <a:cs typeface="Courier New" pitchFamily="49" charset="0"/>
              </a:rPr>
              <a:t>(</a:t>
            </a:r>
            <a:r>
              <a:rPr lang="en-US" sz="1700" b="1" kern="0" dirty="0" err="1">
                <a:solidFill>
                  <a:sysClr val="windowText" lastClr="000000"/>
                </a:solidFill>
                <a:latin typeface="Courier New" pitchFamily="49" charset="0"/>
                <a:cs typeface="Courier New" pitchFamily="49" charset="0"/>
              </a:rPr>
              <a:t>discr</a:t>
            </a:r>
            <a:r>
              <a:rPr lang="en-US" sz="1700" b="1" kern="0" dirty="0">
                <a:solidFill>
                  <a:sysClr val="windowText" lastClr="000000"/>
                </a:solidFill>
                <a:latin typeface="Courier New" pitchFamily="49" charset="0"/>
                <a:cs typeface="Courier New" pitchFamily="49" charset="0"/>
              </a:rPr>
              <a:t> &lt; 0) return hit</a:t>
            </a:r>
            <a:r>
              <a:rPr lang="en-US" sz="1700" b="1" kern="0" dirty="0" smtClean="0">
                <a:solidFill>
                  <a:sysClr val="windowText" lastClr="000000"/>
                </a:solidFill>
                <a:latin typeface="Courier New" pitchFamily="49" charset="0"/>
                <a:cs typeface="Courier New" pitchFamily="49" charset="0"/>
              </a:rPr>
              <a:t>; else </a:t>
            </a:r>
            <a:r>
              <a:rPr lang="en-US" sz="1700" b="1" kern="0" dirty="0" err="1" smtClean="0">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 = </a:t>
            </a:r>
            <a:r>
              <a:rPr lang="en-US" sz="1700" b="1" kern="0" dirty="0" err="1">
                <a:solidFill>
                  <a:sysClr val="windowText" lastClr="000000"/>
                </a:solidFill>
                <a:latin typeface="Courier New" pitchFamily="49" charset="0"/>
                <a:cs typeface="Courier New" pitchFamily="49" charset="0"/>
              </a:rPr>
              <a:t>sqrtf</a:t>
            </a:r>
            <a:r>
              <a:rPr lang="en-US" sz="1700" b="1" kern="0" dirty="0">
                <a:solidFill>
                  <a:sysClr val="windowText" lastClr="000000"/>
                </a:solidFill>
                <a:latin typeface="Courier New" pitchFamily="49" charset="0"/>
                <a:cs typeface="Courier New" pitchFamily="49" charset="0"/>
              </a:rPr>
              <a:t>(</a:t>
            </a:r>
            <a:r>
              <a:rPr lang="en-US" sz="1700" b="1" kern="0" dirty="0" err="1">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float </a:t>
            </a:r>
            <a:r>
              <a:rPr lang="en-US" sz="1700" b="1" kern="0" dirty="0">
                <a:solidFill>
                  <a:sysClr val="windowText" lastClr="000000"/>
                </a:solidFill>
                <a:latin typeface="Courier New" pitchFamily="49" charset="0"/>
                <a:cs typeface="Courier New" pitchFamily="49" charset="0"/>
              </a:rPr>
              <a:t>t1 = (-</a:t>
            </a:r>
            <a:r>
              <a:rPr lang="en-US" sz="1700" b="1" kern="0" dirty="0" smtClean="0">
                <a:solidFill>
                  <a:sysClr val="windowText" lastClr="000000"/>
                </a:solidFill>
                <a:latin typeface="Courier New" pitchFamily="49" charset="0"/>
                <a:cs typeface="Courier New" pitchFamily="49" charset="0"/>
              </a:rPr>
              <a:t>b + </a:t>
            </a:r>
            <a:r>
              <a:rPr lang="en-US" sz="1700" b="1" kern="0" dirty="0" err="1" smtClean="0">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)/2/a, t2 </a:t>
            </a: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b - </a:t>
            </a:r>
            <a:r>
              <a:rPr lang="en-US" sz="1700" b="1" kern="0" dirty="0" err="1" smtClean="0">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)/2/a</a:t>
            </a:r>
            <a:r>
              <a:rPr lang="en-US" sz="17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if </a:t>
            </a:r>
            <a:r>
              <a:rPr lang="en-US" sz="1700" b="1" kern="0" dirty="0">
                <a:solidFill>
                  <a:sysClr val="windowText" lastClr="000000"/>
                </a:solidFill>
                <a:latin typeface="Courier New" pitchFamily="49" charset="0"/>
                <a:cs typeface="Courier New" pitchFamily="49" charset="0"/>
              </a:rPr>
              <a:t>(t1 &lt;= 0) return hit</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t1&gt;=t2 for </a:t>
            </a:r>
            <a:r>
              <a:rPr lang="en-US" sz="1700" b="1" kern="0" dirty="0" smtClean="0">
                <a:solidFill>
                  <a:sysClr val="windowText" lastClr="000000"/>
                </a:solidFill>
                <a:latin typeface="Courier New" pitchFamily="49" charset="0"/>
                <a:cs typeface="Courier New" pitchFamily="49" charset="0"/>
              </a:rPr>
              <a:t>sure</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hit.t </a:t>
            </a:r>
            <a:r>
              <a:rPr lang="en-US" sz="1700" b="1" kern="0" dirty="0">
                <a:solidFill>
                  <a:sysClr val="windowText" lastClr="000000"/>
                </a:solidFill>
                <a:latin typeface="Courier New" pitchFamily="49" charset="0"/>
                <a:cs typeface="Courier New" pitchFamily="49" charset="0"/>
              </a:rPr>
              <a:t>= (t2 &gt; 0) ? t2 : t1;</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hit.position</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ray.start</a:t>
            </a:r>
            <a:r>
              <a:rPr lang="en-US" sz="1700" b="1" kern="0" dirty="0">
                <a:solidFill>
                  <a:sysClr val="windowText" lastClr="000000"/>
                </a:solidFill>
                <a:latin typeface="Courier New" pitchFamily="49" charset="0"/>
                <a:cs typeface="Courier New" pitchFamily="49" charset="0"/>
              </a:rPr>
              <a:t> + </a:t>
            </a:r>
            <a:r>
              <a:rPr lang="en-US" sz="1700" b="1" kern="0" dirty="0" err="1">
                <a:solidFill>
                  <a:sysClr val="windowText" lastClr="000000"/>
                </a:solidFill>
                <a:latin typeface="Courier New" pitchFamily="49" charset="0"/>
                <a:cs typeface="Courier New" pitchFamily="49" charset="0"/>
              </a:rPr>
              <a:t>ray.dir</a:t>
            </a:r>
            <a:r>
              <a:rPr lang="en-US" sz="1700" b="1" kern="0" dirty="0">
                <a:solidFill>
                  <a:sysClr val="windowText" lastClr="000000"/>
                </a:solidFill>
                <a:latin typeface="Courier New" pitchFamily="49" charset="0"/>
                <a:cs typeface="Courier New" pitchFamily="49" charset="0"/>
              </a:rPr>
              <a:t> * hit.t;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hit.normal</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hit.position</a:t>
            </a:r>
            <a:r>
              <a:rPr lang="en-US" sz="1700" b="1" kern="0" dirty="0">
                <a:solidFill>
                  <a:sysClr val="windowText" lastClr="000000"/>
                </a:solidFill>
                <a:latin typeface="Courier New" pitchFamily="49" charset="0"/>
                <a:cs typeface="Courier New" pitchFamily="49" charset="0"/>
              </a:rPr>
              <a:t> - center</a:t>
            </a:r>
            <a:r>
              <a:rPr lang="en-US" sz="1700" b="1" kern="0" dirty="0" smtClean="0">
                <a:solidFill>
                  <a:sysClr val="windowText" lastClr="000000"/>
                </a:solidFill>
                <a:latin typeface="Courier New" pitchFamily="49" charset="0"/>
                <a:cs typeface="Courier New" pitchFamily="49" charset="0"/>
              </a:rPr>
              <a:t>)/radius;</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hit.material</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material;</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return </a:t>
            </a:r>
            <a:r>
              <a:rPr lang="en-US" sz="1700" b="1" kern="0" dirty="0">
                <a:solidFill>
                  <a:sysClr val="windowText" lastClr="000000"/>
                </a:solidFill>
                <a:latin typeface="Courier New" pitchFamily="49" charset="0"/>
                <a:cs typeface="Courier New" pitchFamily="49" charset="0"/>
              </a:rPr>
              <a:t>hit;</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a:t>
            </a:r>
            <a:endParaRPr lang="en-US" sz="1700" b="1" kern="0" dirty="0">
              <a:solidFill>
                <a:sysClr val="windowText" lastClr="000000"/>
              </a:solidFill>
              <a:latin typeface="Courier New" pitchFamily="49" charset="0"/>
              <a:cs typeface="Courier New" pitchFamily="49" charset="0"/>
            </a:endParaRPr>
          </a:p>
        </p:txBody>
      </p:sp>
      <p:sp>
        <p:nvSpPr>
          <p:cNvPr id="2" name="Cím 1"/>
          <p:cNvSpPr>
            <a:spLocks noGrp="1"/>
          </p:cNvSpPr>
          <p:nvPr>
            <p:ph type="title"/>
          </p:nvPr>
        </p:nvSpPr>
        <p:spPr>
          <a:xfrm>
            <a:off x="5292080" y="80"/>
            <a:ext cx="3851920" cy="1143000"/>
          </a:xfrm>
        </p:spPr>
        <p:txBody>
          <a:bodyPr>
            <a:normAutofit fontScale="90000"/>
          </a:bodyPr>
          <a:lstStyle/>
          <a:p>
            <a:pPr>
              <a:defRPr/>
            </a:pPr>
            <a:r>
              <a:rPr lang="en-US" dirty="0" smtClean="0">
                <a:solidFill>
                  <a:srgbClr val="FF0000"/>
                </a:solidFill>
              </a:rPr>
              <a:t>Sphere as </a:t>
            </a:r>
            <a:r>
              <a:rPr lang="en-US" dirty="0" err="1" smtClean="0">
                <a:solidFill>
                  <a:srgbClr val="FF0000"/>
                </a:solidFill>
              </a:rPr>
              <a:t>Intersectable</a:t>
            </a:r>
            <a:endParaRPr lang="hu-HU" dirty="0">
              <a:solidFill>
                <a:srgbClr val="FF0000"/>
              </a:solidFill>
            </a:endParaRPr>
          </a:p>
        </p:txBody>
      </p:sp>
      <p:sp>
        <p:nvSpPr>
          <p:cNvPr id="4" name="Téglalap 3"/>
          <p:cNvSpPr/>
          <p:nvPr/>
        </p:nvSpPr>
        <p:spPr>
          <a:xfrm>
            <a:off x="0" y="0"/>
            <a:ext cx="5292080" cy="1124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84213" y="116632"/>
            <a:ext cx="7772400" cy="1143000"/>
          </a:xfrm>
        </p:spPr>
        <p:txBody>
          <a:bodyPr/>
          <a:lstStyle/>
          <a:p>
            <a:pPr>
              <a:defRPr/>
            </a:pPr>
            <a:r>
              <a:rPr lang="hu-HU" dirty="0" smtClean="0">
                <a:solidFill>
                  <a:srgbClr val="FF0000"/>
                </a:solidFill>
              </a:rPr>
              <a:t>Implicit felületek</a:t>
            </a:r>
          </a:p>
        </p:txBody>
      </p:sp>
      <p:sp>
        <p:nvSpPr>
          <p:cNvPr id="26627" name="Rectangle 3"/>
          <p:cNvSpPr>
            <a:spLocks noGrp="1" noChangeArrowheads="1"/>
          </p:cNvSpPr>
          <p:nvPr>
            <p:ph idx="1"/>
          </p:nvPr>
        </p:nvSpPr>
        <p:spPr>
          <a:xfrm>
            <a:off x="685800" y="1269157"/>
            <a:ext cx="8458200" cy="4679950"/>
          </a:xfrm>
        </p:spPr>
        <p:txBody>
          <a:bodyPr/>
          <a:lstStyle/>
          <a:p>
            <a:pPr>
              <a:lnSpc>
                <a:spcPct val="90000"/>
              </a:lnSpc>
            </a:pPr>
            <a:r>
              <a:rPr lang="en-GB" altLang="en-US" dirty="0" smtClean="0"/>
              <a:t>A </a:t>
            </a:r>
            <a:r>
              <a:rPr lang="en-GB" altLang="en-US" dirty="0" err="1" smtClean="0"/>
              <a:t>fel</a:t>
            </a:r>
            <a:r>
              <a:rPr lang="hu-HU" altLang="en-US" dirty="0" smtClean="0"/>
              <a:t>ület pontjai:</a:t>
            </a:r>
            <a:r>
              <a:rPr lang="hu-HU" altLang="en-US" i="1" dirty="0" smtClean="0"/>
              <a:t> </a:t>
            </a:r>
            <a:r>
              <a:rPr lang="hu-HU" altLang="en-US" i="1" dirty="0" smtClean="0">
                <a:latin typeface="Times New Roman" panose="02020603050405020304" pitchFamily="18" charset="0"/>
                <a:cs typeface="Times New Roman" panose="02020603050405020304" pitchFamily="18" charset="0"/>
              </a:rPr>
              <a:t>f</a:t>
            </a:r>
            <a:r>
              <a:rPr lang="hu-HU"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x,y,z</a:t>
            </a:r>
            <a:r>
              <a:rPr lang="hu-HU" altLang="en-US" dirty="0" smtClean="0">
                <a:latin typeface="Times New Roman" panose="02020603050405020304" pitchFamily="18" charset="0"/>
                <a:cs typeface="Times New Roman" panose="02020603050405020304" pitchFamily="18" charset="0"/>
              </a:rPr>
              <a:t>) = </a:t>
            </a:r>
            <a:r>
              <a:rPr lang="en-GB" altLang="en-US" dirty="0" smtClean="0">
                <a:latin typeface="Times New Roman" panose="02020603050405020304" pitchFamily="18" charset="0"/>
                <a:cs typeface="Times New Roman" panose="02020603050405020304" pitchFamily="18" charset="0"/>
              </a:rPr>
              <a:t>0</a:t>
            </a:r>
            <a:r>
              <a:rPr lang="hu-HU" altLang="en-US" dirty="0" smtClean="0">
                <a:latin typeface="Times New Roman" panose="02020603050405020304" pitchFamily="18" charset="0"/>
                <a:cs typeface="Times New Roman" panose="02020603050405020304" pitchFamily="18" charset="0"/>
              </a:rPr>
              <a:t> </a:t>
            </a:r>
            <a:r>
              <a:rPr lang="hu-HU" altLang="en-US" dirty="0" smtClean="0"/>
              <a:t>vagy </a:t>
            </a:r>
            <a:r>
              <a:rPr lang="hu-HU" altLang="en-US" i="1" dirty="0" smtClean="0">
                <a:latin typeface="Times New Roman" panose="02020603050405020304" pitchFamily="18" charset="0"/>
                <a:cs typeface="Times New Roman" panose="02020603050405020304" pitchFamily="18" charset="0"/>
              </a:rPr>
              <a:t>f</a:t>
            </a:r>
            <a:r>
              <a:rPr lang="hu-HU" altLang="en-US" dirty="0" smtClean="0">
                <a:latin typeface="Times New Roman" panose="02020603050405020304" pitchFamily="18" charset="0"/>
                <a:cs typeface="Times New Roman" panose="02020603050405020304" pitchFamily="18" charset="0"/>
              </a:rPr>
              <a:t>(</a:t>
            </a:r>
            <a:r>
              <a:rPr lang="hu-HU" altLang="en-US" b="1" dirty="0" smtClean="0">
                <a:latin typeface="Times New Roman" panose="02020603050405020304" pitchFamily="18" charset="0"/>
                <a:cs typeface="Times New Roman" panose="02020603050405020304" pitchFamily="18" charset="0"/>
              </a:rPr>
              <a:t>r</a:t>
            </a:r>
            <a:r>
              <a:rPr lang="hu-HU" altLang="en-US" dirty="0" smtClean="0">
                <a:latin typeface="Times New Roman" panose="02020603050405020304" pitchFamily="18" charset="0"/>
                <a:cs typeface="Times New Roman" panose="02020603050405020304" pitchFamily="18" charset="0"/>
              </a:rPr>
              <a:t>) = </a:t>
            </a:r>
            <a:r>
              <a:rPr lang="en-GB" altLang="en-US" dirty="0" smtClean="0">
                <a:latin typeface="Times New Roman" panose="02020603050405020304" pitchFamily="18" charset="0"/>
                <a:cs typeface="Times New Roman" panose="02020603050405020304" pitchFamily="18" charset="0"/>
              </a:rPr>
              <a:t>0</a:t>
            </a:r>
            <a:r>
              <a:rPr lang="hu-HU" altLang="en-US" dirty="0" smtClean="0">
                <a:latin typeface="Times New Roman" panose="02020603050405020304" pitchFamily="18" charset="0"/>
                <a:cs typeface="Times New Roman" panose="02020603050405020304" pitchFamily="18" charset="0"/>
              </a:rPr>
              <a:t> </a:t>
            </a:r>
          </a:p>
          <a:p>
            <a:pPr>
              <a:lnSpc>
                <a:spcPct val="90000"/>
              </a:lnSpc>
            </a:pPr>
            <a:r>
              <a:rPr lang="hu-HU" altLang="en-US" dirty="0" smtClean="0"/>
              <a:t>A sugár pontjai: </a:t>
            </a:r>
            <a:r>
              <a:rPr lang="hu-HU" altLang="en-US" b="1" dirty="0" err="1" smtClean="0">
                <a:latin typeface="Times New Roman" panose="02020603050405020304" pitchFamily="18" charset="0"/>
                <a:cs typeface="Times New Roman" panose="02020603050405020304" pitchFamily="18" charset="0"/>
              </a:rPr>
              <a:t>ray</a:t>
            </a:r>
            <a:r>
              <a:rPr lang="hu-HU"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t</a:t>
            </a:r>
            <a:r>
              <a:rPr lang="hu-HU" altLang="en-US" dirty="0" smtClean="0">
                <a:latin typeface="Times New Roman" panose="02020603050405020304" pitchFamily="18" charset="0"/>
                <a:cs typeface="Times New Roman" panose="02020603050405020304" pitchFamily="18" charset="0"/>
              </a:rPr>
              <a:t>) = </a:t>
            </a:r>
            <a:r>
              <a:rPr lang="en-US" altLang="en-US" b="1" dirty="0" smtClean="0">
                <a:latin typeface="Times New Roman" panose="02020603050405020304" pitchFamily="18" charset="0"/>
                <a:cs typeface="Times New Roman" panose="02020603050405020304" pitchFamily="18" charset="0"/>
              </a:rPr>
              <a:t>start</a:t>
            </a:r>
            <a:r>
              <a:rPr lang="hu-HU" altLang="en-US" dirty="0" smtClean="0">
                <a:latin typeface="Times New Roman" panose="02020603050405020304" pitchFamily="18" charset="0"/>
                <a:cs typeface="Times New Roman" panose="02020603050405020304" pitchFamily="18" charset="0"/>
              </a:rPr>
              <a:t>+</a:t>
            </a:r>
            <a:r>
              <a:rPr lang="en-US" altLang="en-US" b="1" dirty="0" err="1" smtClean="0">
                <a:latin typeface="Times New Roman" panose="02020603050405020304" pitchFamily="18" charset="0"/>
                <a:cs typeface="Times New Roman" panose="02020603050405020304" pitchFamily="18" charset="0"/>
              </a:rPr>
              <a:t>dir</a:t>
            </a:r>
            <a:r>
              <a:rPr lang="hu-HU" altLang="en-US" i="1" dirty="0" smtClean="0">
                <a:latin typeface="Times New Roman" panose="02020603050405020304" pitchFamily="18" charset="0"/>
                <a:cs typeface="Times New Roman" panose="02020603050405020304" pitchFamily="18" charset="0"/>
              </a:rPr>
              <a:t>·t</a:t>
            </a:r>
          </a:p>
          <a:p>
            <a:pPr>
              <a:lnSpc>
                <a:spcPct val="90000"/>
              </a:lnSpc>
            </a:pPr>
            <a:r>
              <a:rPr lang="hu-HU" altLang="en-US" dirty="0" smtClean="0"/>
              <a:t>A </a:t>
            </a:r>
            <a:r>
              <a:rPr lang="hu-HU" altLang="en-US" dirty="0" err="1" smtClean="0"/>
              <a:t>metszé</a:t>
            </a:r>
            <a:r>
              <a:rPr lang="en-GB" altLang="en-US" dirty="0" smtClean="0"/>
              <a:t>s</a:t>
            </a:r>
            <a:r>
              <a:rPr lang="hu-HU" altLang="en-US" dirty="0" smtClean="0"/>
              <a:t>pont: </a:t>
            </a:r>
            <a:r>
              <a:rPr lang="hu-HU" altLang="en-US" i="1" dirty="0" smtClean="0">
                <a:latin typeface="Times New Roman" panose="02020603050405020304" pitchFamily="18" charset="0"/>
                <a:cs typeface="Times New Roman" panose="02020603050405020304" pitchFamily="18" charset="0"/>
              </a:rPr>
              <a:t>f</a:t>
            </a:r>
            <a:r>
              <a:rPr lang="hu-HU" altLang="en-US" dirty="0" smtClean="0">
                <a:latin typeface="Times New Roman" panose="02020603050405020304" pitchFamily="18" charset="0"/>
                <a:cs typeface="Times New Roman" panose="02020603050405020304" pitchFamily="18" charset="0"/>
              </a:rPr>
              <a:t>( </a:t>
            </a:r>
            <a:r>
              <a:rPr lang="hu-HU" altLang="en-US" b="1" dirty="0" err="1" smtClean="0">
                <a:latin typeface="Times New Roman" panose="02020603050405020304" pitchFamily="18" charset="0"/>
                <a:cs typeface="Times New Roman" panose="02020603050405020304" pitchFamily="18" charset="0"/>
              </a:rPr>
              <a:t>ray</a:t>
            </a:r>
            <a:r>
              <a:rPr lang="hu-HU"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t</a:t>
            </a:r>
            <a:r>
              <a:rPr lang="hu-HU" altLang="en-US" dirty="0" smtClean="0">
                <a:latin typeface="Times New Roman" panose="02020603050405020304" pitchFamily="18" charset="0"/>
                <a:cs typeface="Times New Roman" panose="02020603050405020304" pitchFamily="18" charset="0"/>
              </a:rPr>
              <a:t>) ) = </a:t>
            </a:r>
            <a:r>
              <a:rPr lang="en-GB" altLang="en-US" dirty="0" smtClean="0">
                <a:latin typeface="Times New Roman" panose="02020603050405020304" pitchFamily="18" charset="0"/>
                <a:cs typeface="Times New Roman" panose="02020603050405020304" pitchFamily="18" charset="0"/>
              </a:rPr>
              <a:t>0</a:t>
            </a:r>
            <a:r>
              <a:rPr lang="hu-HU" altLang="en-US" dirty="0" smtClean="0"/>
              <a:t>,</a:t>
            </a:r>
            <a:endParaRPr lang="en-GB" altLang="en-US" dirty="0" smtClean="0"/>
          </a:p>
          <a:p>
            <a:pPr lvl="1">
              <a:lnSpc>
                <a:spcPct val="90000"/>
              </a:lnSpc>
            </a:pPr>
            <a:r>
              <a:rPr lang="hu-HU" altLang="en-US" dirty="0" smtClean="0"/>
              <a:t>1 ismeretlenes, ált. nemlineáris egyenlet: </a:t>
            </a:r>
            <a:r>
              <a:rPr lang="hu-HU" altLang="en-US" i="1" dirty="0" smtClean="0">
                <a:latin typeface="Times New Roman" panose="02020603050405020304" pitchFamily="18" charset="0"/>
                <a:cs typeface="Times New Roman" panose="02020603050405020304" pitchFamily="18" charset="0"/>
              </a:rPr>
              <a:t>t</a:t>
            </a:r>
            <a:r>
              <a:rPr lang="en-GB" altLang="en-US" i="1" dirty="0" smtClean="0">
                <a:latin typeface="Times New Roman" panose="02020603050405020304" pitchFamily="18" charset="0"/>
                <a:cs typeface="Times New Roman" panose="02020603050405020304" pitchFamily="18" charset="0"/>
              </a:rPr>
              <a:t>*</a:t>
            </a:r>
          </a:p>
          <a:p>
            <a:pPr lvl="1">
              <a:lnSpc>
                <a:spcPct val="90000"/>
              </a:lnSpc>
            </a:pPr>
            <a:r>
              <a:rPr lang="en-GB" altLang="en-US" dirty="0" smtClean="0">
                <a:latin typeface="Times New Roman" panose="02020603050405020304" pitchFamily="18" charset="0"/>
                <a:cs typeface="Times New Roman" panose="02020603050405020304" pitchFamily="18" charset="0"/>
              </a:rPr>
              <a:t>(</a:t>
            </a:r>
            <a:r>
              <a:rPr lang="en-GB" altLang="en-US" i="1" dirty="0" smtClean="0">
                <a:latin typeface="Times New Roman" panose="02020603050405020304" pitchFamily="18" charset="0"/>
                <a:cs typeface="Times New Roman" panose="02020603050405020304" pitchFamily="18" charset="0"/>
              </a:rPr>
              <a:t>x*,</a:t>
            </a:r>
            <a:r>
              <a:rPr lang="hu-HU" altLang="en-US" i="1" dirty="0" smtClean="0">
                <a:latin typeface="Times New Roman" panose="02020603050405020304" pitchFamily="18" charset="0"/>
                <a:cs typeface="Times New Roman" panose="02020603050405020304" pitchFamily="18" charset="0"/>
              </a:rPr>
              <a:t>y</a:t>
            </a:r>
            <a:r>
              <a:rPr lang="en-GB" altLang="en-US" i="1"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,z</a:t>
            </a:r>
            <a:r>
              <a:rPr lang="en-GB" altLang="en-US" i="1" dirty="0" smtClean="0">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cs typeface="Times New Roman" panose="02020603050405020304" pitchFamily="18" charset="0"/>
              </a:rPr>
              <a:t>) = </a:t>
            </a:r>
            <a:r>
              <a:rPr lang="en-US" altLang="en-US" b="1" dirty="0" smtClean="0">
                <a:latin typeface="Times New Roman" panose="02020603050405020304" pitchFamily="18" charset="0"/>
                <a:cs typeface="Times New Roman" panose="02020603050405020304" pitchFamily="18" charset="0"/>
              </a:rPr>
              <a:t>start</a:t>
            </a:r>
            <a:r>
              <a:rPr lang="hu-HU" altLang="en-US" dirty="0" smtClean="0">
                <a:latin typeface="Times New Roman" panose="02020603050405020304" pitchFamily="18" charset="0"/>
                <a:cs typeface="Times New Roman" panose="02020603050405020304" pitchFamily="18" charset="0"/>
              </a:rPr>
              <a:t>+</a:t>
            </a:r>
            <a:r>
              <a:rPr lang="en-US" altLang="en-US" b="1" dirty="0" err="1" smtClean="0">
                <a:latin typeface="Times New Roman" panose="02020603050405020304" pitchFamily="18" charset="0"/>
                <a:cs typeface="Times New Roman" panose="02020603050405020304" pitchFamily="18" charset="0"/>
              </a:rPr>
              <a:t>dir</a:t>
            </a:r>
            <a:r>
              <a:rPr lang="hu-HU" altLang="en-US" i="1" dirty="0" smtClean="0">
                <a:latin typeface="Times New Roman" panose="02020603050405020304" pitchFamily="18" charset="0"/>
                <a:cs typeface="Times New Roman" panose="02020603050405020304" pitchFamily="18" charset="0"/>
              </a:rPr>
              <a:t>·t</a:t>
            </a:r>
            <a:r>
              <a:rPr lang="en-GB" altLang="en-US" i="1" dirty="0" smtClean="0">
                <a:latin typeface="Times New Roman" panose="02020603050405020304" pitchFamily="18" charset="0"/>
                <a:cs typeface="Times New Roman" panose="02020603050405020304" pitchFamily="18" charset="0"/>
              </a:rPr>
              <a:t>*</a:t>
            </a:r>
            <a:endParaRPr lang="hu-HU" altLang="en-US" i="1" dirty="0" smtClean="0">
              <a:latin typeface="Times New Roman" panose="02020603050405020304" pitchFamily="18" charset="0"/>
              <a:cs typeface="Times New Roman" panose="02020603050405020304" pitchFamily="18" charset="0"/>
            </a:endParaRPr>
          </a:p>
          <a:p>
            <a:pPr>
              <a:lnSpc>
                <a:spcPct val="90000"/>
              </a:lnSpc>
            </a:pPr>
            <a:r>
              <a:rPr lang="hu-HU" altLang="en-US" dirty="0" smtClean="0"/>
              <a:t>Normálvektor = </a:t>
            </a:r>
            <a:r>
              <a:rPr lang="hu-HU" altLang="en-US" dirty="0" err="1" smtClean="0">
                <a:latin typeface="Times New Roman" panose="02020603050405020304" pitchFamily="18" charset="0"/>
                <a:cs typeface="Times New Roman" panose="02020603050405020304" pitchFamily="18" charset="0"/>
              </a:rPr>
              <a:t>grad</a:t>
            </a:r>
            <a:r>
              <a:rPr lang="hu-HU" altLang="en-US" dirty="0" smtClean="0">
                <a:latin typeface="Times New Roman" panose="02020603050405020304" pitchFamily="18" charset="0"/>
                <a:cs typeface="Times New Roman" panose="02020603050405020304" pitchFamily="18" charset="0"/>
              </a:rPr>
              <a:t> </a:t>
            </a:r>
            <a:r>
              <a:rPr lang="hu-HU" altLang="en-US" i="1" dirty="0" smtClean="0">
                <a:latin typeface="Times New Roman" panose="02020603050405020304" pitchFamily="18" charset="0"/>
                <a:cs typeface="Times New Roman" panose="02020603050405020304" pitchFamily="18" charset="0"/>
              </a:rPr>
              <a:t>f</a:t>
            </a:r>
            <a:endParaRPr lang="en-GB" altLang="en-US" i="1" dirty="0" smtClean="0">
              <a:latin typeface="Times New Roman" panose="02020603050405020304" pitchFamily="18" charset="0"/>
              <a:cs typeface="Times New Roman" panose="02020603050405020304" pitchFamily="18" charset="0"/>
            </a:endParaRPr>
          </a:p>
          <a:p>
            <a:pPr lvl="1">
              <a:lnSpc>
                <a:spcPct val="90000"/>
              </a:lnSpc>
            </a:pPr>
            <a:r>
              <a:rPr lang="en-GB" altLang="en-US" dirty="0" smtClean="0">
                <a:latin typeface="Times New Roman" panose="02020603050405020304" pitchFamily="18" charset="0"/>
                <a:cs typeface="Times New Roman" panose="02020603050405020304" pitchFamily="18" charset="0"/>
              </a:rPr>
              <a:t>0</a:t>
            </a:r>
            <a:r>
              <a:rPr lang="en-GB" altLang="en-US" i="1"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f</a:t>
            </a:r>
            <a:r>
              <a:rPr lang="hu-HU"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x,y,z</a:t>
            </a:r>
            <a:r>
              <a:rPr lang="hu-HU" altLang="en-US" dirty="0" smtClean="0">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cs typeface="Times New Roman" panose="02020603050405020304" pitchFamily="18" charset="0"/>
              </a:rPr>
              <a:t> = </a:t>
            </a:r>
            <a:r>
              <a:rPr lang="hu-HU" altLang="en-US" i="1" dirty="0" smtClean="0">
                <a:latin typeface="Times New Roman" panose="02020603050405020304" pitchFamily="18" charset="0"/>
                <a:cs typeface="Times New Roman" panose="02020603050405020304" pitchFamily="18" charset="0"/>
              </a:rPr>
              <a:t>f</a:t>
            </a:r>
            <a:r>
              <a:rPr lang="hu-HU"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x</a:t>
            </a:r>
            <a:r>
              <a:rPr lang="en-GB" altLang="en-US" i="1" dirty="0" smtClean="0">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cs typeface="Times New Roman" panose="02020603050405020304" pitchFamily="18" charset="0"/>
              </a:rPr>
              <a:t>(</a:t>
            </a:r>
            <a:r>
              <a:rPr lang="en-GB" altLang="en-US" i="1" dirty="0" smtClean="0">
                <a:latin typeface="Times New Roman" panose="02020603050405020304" pitchFamily="18" charset="0"/>
                <a:cs typeface="Times New Roman" panose="02020603050405020304" pitchFamily="18" charset="0"/>
              </a:rPr>
              <a:t>x-x*</a:t>
            </a:r>
            <a:r>
              <a:rPr lang="en-GB"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,y</a:t>
            </a:r>
            <a:r>
              <a:rPr lang="en-GB" altLang="en-US" i="1" dirty="0" smtClean="0">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cs typeface="Times New Roman" panose="02020603050405020304" pitchFamily="18" charset="0"/>
              </a:rPr>
              <a:t>(</a:t>
            </a:r>
            <a:r>
              <a:rPr lang="en-GB" altLang="en-US" i="1" dirty="0" smtClean="0">
                <a:latin typeface="Times New Roman" panose="02020603050405020304" pitchFamily="18" charset="0"/>
                <a:cs typeface="Times New Roman" panose="02020603050405020304" pitchFamily="18" charset="0"/>
              </a:rPr>
              <a:t>y-y*</a:t>
            </a:r>
            <a:r>
              <a:rPr lang="en-GB"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,z</a:t>
            </a:r>
            <a:r>
              <a:rPr lang="en-GB" altLang="en-US" i="1" dirty="0" smtClean="0">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cs typeface="Times New Roman" panose="02020603050405020304" pitchFamily="18" charset="0"/>
              </a:rPr>
              <a:t>(</a:t>
            </a:r>
            <a:r>
              <a:rPr lang="en-GB" altLang="en-US" i="1" dirty="0" smtClean="0">
                <a:latin typeface="Times New Roman" panose="02020603050405020304" pitchFamily="18" charset="0"/>
                <a:cs typeface="Times New Roman" panose="02020603050405020304" pitchFamily="18" charset="0"/>
              </a:rPr>
              <a:t>z-z*</a:t>
            </a:r>
            <a:r>
              <a:rPr lang="en-GB" altLang="en-US" dirty="0" smtClean="0">
                <a:latin typeface="Times New Roman" panose="02020603050405020304" pitchFamily="18" charset="0"/>
                <a:cs typeface="Times New Roman" panose="02020603050405020304" pitchFamily="18" charset="0"/>
              </a:rPr>
              <a:t>)</a:t>
            </a:r>
            <a:r>
              <a:rPr lang="hu-HU" altLang="en-US" dirty="0" smtClean="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a:t>
            </a:r>
            <a:r>
              <a:rPr lang="hu-HU" altLang="en-US" dirty="0" smtClean="0">
                <a:latin typeface="Times New Roman" panose="02020603050405020304" pitchFamily="18" charset="0"/>
                <a:cs typeface="Times New Roman" panose="02020603050405020304" pitchFamily="18" charset="0"/>
                <a:sym typeface="Symbol" pitchFamily="18" charset="2"/>
              </a:rPr>
              <a:t></a:t>
            </a:r>
            <a:endParaRPr lang="en-GB" altLang="en-US" dirty="0" smtClean="0">
              <a:latin typeface="Times New Roman" panose="02020603050405020304" pitchFamily="18" charset="0"/>
              <a:cs typeface="Times New Roman" panose="02020603050405020304" pitchFamily="18" charset="0"/>
              <a:sym typeface="Symbol" pitchFamily="18" charset="2"/>
            </a:endParaRPr>
          </a:p>
          <a:p>
            <a:pPr lvl="1">
              <a:lnSpc>
                <a:spcPct val="90000"/>
              </a:lnSpc>
              <a:buFontTx/>
              <a:buNone/>
            </a:pPr>
            <a:r>
              <a:rPr lang="en-GB" altLang="en-US" dirty="0" smtClean="0">
                <a:latin typeface="Times New Roman" panose="02020603050405020304" pitchFamily="18" charset="0"/>
                <a:cs typeface="Times New Roman" panose="02020603050405020304" pitchFamily="18" charset="0"/>
              </a:rPr>
              <a:t>	 </a:t>
            </a:r>
            <a:r>
              <a:rPr lang="hu-HU" altLang="en-US" i="1" dirty="0" smtClean="0">
                <a:latin typeface="Times New Roman" panose="02020603050405020304" pitchFamily="18" charset="0"/>
                <a:cs typeface="Times New Roman" panose="02020603050405020304" pitchFamily="18" charset="0"/>
              </a:rPr>
              <a:t>f</a:t>
            </a:r>
            <a:r>
              <a:rPr lang="hu-HU" altLang="en-US"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x</a:t>
            </a:r>
            <a:r>
              <a:rPr lang="en-GB" altLang="en-US" i="1"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,y</a:t>
            </a:r>
            <a:r>
              <a:rPr lang="en-GB" altLang="en-US" i="1" dirty="0" smtClean="0">
                <a:latin typeface="Times New Roman" panose="02020603050405020304" pitchFamily="18" charset="0"/>
                <a:cs typeface="Times New Roman" panose="02020603050405020304" pitchFamily="18" charset="0"/>
              </a:rPr>
              <a:t>*</a:t>
            </a:r>
            <a:r>
              <a:rPr lang="hu-HU" altLang="en-US" i="1" dirty="0" smtClean="0">
                <a:latin typeface="Times New Roman" panose="02020603050405020304" pitchFamily="18" charset="0"/>
                <a:cs typeface="Times New Roman" panose="02020603050405020304" pitchFamily="18" charset="0"/>
              </a:rPr>
              <a:t>,z</a:t>
            </a:r>
            <a:r>
              <a:rPr lang="en-GB" altLang="en-US" i="1" dirty="0" smtClean="0">
                <a:latin typeface="Times New Roman" panose="02020603050405020304" pitchFamily="18" charset="0"/>
                <a:cs typeface="Times New Roman" panose="02020603050405020304" pitchFamily="18" charset="0"/>
              </a:rPr>
              <a:t>*</a:t>
            </a:r>
            <a:r>
              <a:rPr lang="hu-HU" altLang="en-US" dirty="0" smtClean="0">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cs typeface="Times New Roman" panose="02020603050405020304" pitchFamily="18" charset="0"/>
              </a:rPr>
              <a:t> +     (</a:t>
            </a:r>
            <a:r>
              <a:rPr lang="en-GB" altLang="en-US" i="1" dirty="0" smtClean="0">
                <a:latin typeface="Times New Roman" panose="02020603050405020304" pitchFamily="18" charset="0"/>
                <a:cs typeface="Times New Roman" panose="02020603050405020304" pitchFamily="18" charset="0"/>
              </a:rPr>
              <a:t>x-x*</a:t>
            </a:r>
            <a:r>
              <a:rPr lang="en-GB" altLang="en-US" dirty="0" smtClean="0">
                <a:latin typeface="Times New Roman" panose="02020603050405020304" pitchFamily="18" charset="0"/>
                <a:cs typeface="Times New Roman" panose="02020603050405020304" pitchFamily="18" charset="0"/>
              </a:rPr>
              <a:t>)+  	 (</a:t>
            </a:r>
            <a:r>
              <a:rPr lang="en-GB" altLang="en-US" i="1" dirty="0" smtClean="0">
                <a:latin typeface="Times New Roman" panose="02020603050405020304" pitchFamily="18" charset="0"/>
                <a:cs typeface="Times New Roman" panose="02020603050405020304" pitchFamily="18" charset="0"/>
              </a:rPr>
              <a:t>y-y*</a:t>
            </a:r>
            <a:r>
              <a:rPr lang="en-GB" altLang="en-US" dirty="0" smtClean="0">
                <a:latin typeface="Times New Roman" panose="02020603050405020304" pitchFamily="18" charset="0"/>
                <a:cs typeface="Times New Roman" panose="02020603050405020304" pitchFamily="18" charset="0"/>
              </a:rPr>
              <a:t>)+     (</a:t>
            </a:r>
            <a:r>
              <a:rPr lang="en-GB" altLang="en-US" i="1" dirty="0" smtClean="0">
                <a:latin typeface="Times New Roman" panose="02020603050405020304" pitchFamily="18" charset="0"/>
                <a:cs typeface="Times New Roman" panose="02020603050405020304" pitchFamily="18" charset="0"/>
              </a:rPr>
              <a:t>z-z*</a:t>
            </a:r>
            <a:r>
              <a:rPr lang="en-GB" altLang="en-US" dirty="0" smtClean="0">
                <a:latin typeface="Times New Roman" panose="02020603050405020304" pitchFamily="18" charset="0"/>
                <a:cs typeface="Times New Roman" panose="02020603050405020304" pitchFamily="18" charset="0"/>
              </a:rPr>
              <a:t>)</a:t>
            </a:r>
          </a:p>
          <a:p>
            <a:pPr lvl="1">
              <a:lnSpc>
                <a:spcPct val="90000"/>
              </a:lnSpc>
              <a:buFontTx/>
              <a:buNone/>
            </a:pPr>
            <a:r>
              <a:rPr lang="en-GB" altLang="en-US" dirty="0" smtClean="0"/>
              <a:t> </a:t>
            </a:r>
            <a:endParaRPr lang="hu-HU" altLang="en-US" dirty="0" smtClean="0"/>
          </a:p>
        </p:txBody>
      </p:sp>
      <p:sp>
        <p:nvSpPr>
          <p:cNvPr id="26628" name="Text Box 4"/>
          <p:cNvSpPr txBox="1">
            <a:spLocks noChangeArrowheads="1"/>
          </p:cNvSpPr>
          <p:nvPr/>
        </p:nvSpPr>
        <p:spPr bwMode="auto">
          <a:xfrm>
            <a:off x="3419475" y="4661644"/>
            <a:ext cx="46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x</a:t>
            </a:r>
            <a:endParaRPr lang="hu-HU" altLang="en-US" i="1">
              <a:sym typeface="Symbol" pitchFamily="18" charset="2"/>
            </a:endParaRPr>
          </a:p>
        </p:txBody>
      </p:sp>
      <p:sp>
        <p:nvSpPr>
          <p:cNvPr id="26629" name="Line 5"/>
          <p:cNvSpPr>
            <a:spLocks noChangeShapeType="1"/>
          </p:cNvSpPr>
          <p:nvPr/>
        </p:nvSpPr>
        <p:spPr bwMode="auto">
          <a:xfrm>
            <a:off x="3492500" y="5093444"/>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Text Box 6"/>
          <p:cNvSpPr txBox="1">
            <a:spLocks noChangeArrowheads="1"/>
          </p:cNvSpPr>
          <p:nvPr/>
        </p:nvSpPr>
        <p:spPr bwMode="auto">
          <a:xfrm>
            <a:off x="4894263" y="4661644"/>
            <a:ext cx="46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y</a:t>
            </a:r>
            <a:endParaRPr lang="hu-HU" altLang="en-US" i="1">
              <a:sym typeface="Symbol" pitchFamily="18" charset="2"/>
            </a:endParaRPr>
          </a:p>
        </p:txBody>
      </p:sp>
      <p:sp>
        <p:nvSpPr>
          <p:cNvPr id="26631" name="Line 7"/>
          <p:cNvSpPr>
            <a:spLocks noChangeShapeType="1"/>
          </p:cNvSpPr>
          <p:nvPr/>
        </p:nvSpPr>
        <p:spPr bwMode="auto">
          <a:xfrm>
            <a:off x="4967288" y="5093444"/>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Text Box 8"/>
          <p:cNvSpPr txBox="1">
            <a:spLocks noChangeArrowheads="1"/>
          </p:cNvSpPr>
          <p:nvPr/>
        </p:nvSpPr>
        <p:spPr bwMode="auto">
          <a:xfrm>
            <a:off x="6478588" y="4661644"/>
            <a:ext cx="454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z</a:t>
            </a:r>
            <a:endParaRPr lang="hu-HU" altLang="en-US" i="1">
              <a:sym typeface="Symbol" pitchFamily="18" charset="2"/>
            </a:endParaRPr>
          </a:p>
        </p:txBody>
      </p:sp>
      <p:sp>
        <p:nvSpPr>
          <p:cNvPr id="26633" name="Line 9"/>
          <p:cNvSpPr>
            <a:spLocks noChangeShapeType="1"/>
          </p:cNvSpPr>
          <p:nvPr/>
        </p:nvSpPr>
        <p:spPr bwMode="auto">
          <a:xfrm>
            <a:off x="6551613" y="5093444"/>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Text Box 10"/>
          <p:cNvSpPr txBox="1">
            <a:spLocks noChangeArrowheads="1"/>
          </p:cNvSpPr>
          <p:nvPr/>
        </p:nvSpPr>
        <p:spPr bwMode="auto">
          <a:xfrm>
            <a:off x="2484438" y="5517307"/>
            <a:ext cx="46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x</a:t>
            </a:r>
            <a:endParaRPr lang="hu-HU" altLang="en-US" i="1">
              <a:sym typeface="Symbol" pitchFamily="18" charset="2"/>
            </a:endParaRPr>
          </a:p>
        </p:txBody>
      </p:sp>
      <p:sp>
        <p:nvSpPr>
          <p:cNvPr id="26635" name="Line 11"/>
          <p:cNvSpPr>
            <a:spLocks noChangeShapeType="1"/>
          </p:cNvSpPr>
          <p:nvPr/>
        </p:nvSpPr>
        <p:spPr bwMode="auto">
          <a:xfrm>
            <a:off x="2555875" y="5949107"/>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Text Box 12"/>
          <p:cNvSpPr txBox="1">
            <a:spLocks noChangeArrowheads="1"/>
          </p:cNvSpPr>
          <p:nvPr/>
        </p:nvSpPr>
        <p:spPr bwMode="auto">
          <a:xfrm>
            <a:off x="3132138" y="5517307"/>
            <a:ext cx="46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y</a:t>
            </a:r>
            <a:endParaRPr lang="hu-HU" altLang="en-US" i="1">
              <a:sym typeface="Symbol" pitchFamily="18" charset="2"/>
            </a:endParaRPr>
          </a:p>
        </p:txBody>
      </p:sp>
      <p:sp>
        <p:nvSpPr>
          <p:cNvPr id="26637" name="Line 13"/>
          <p:cNvSpPr>
            <a:spLocks noChangeShapeType="1"/>
          </p:cNvSpPr>
          <p:nvPr/>
        </p:nvSpPr>
        <p:spPr bwMode="auto">
          <a:xfrm>
            <a:off x="3205163" y="5949107"/>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Text Box 14"/>
          <p:cNvSpPr txBox="1">
            <a:spLocks noChangeArrowheads="1"/>
          </p:cNvSpPr>
          <p:nvPr/>
        </p:nvSpPr>
        <p:spPr bwMode="auto">
          <a:xfrm>
            <a:off x="3779838" y="5517307"/>
            <a:ext cx="454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z</a:t>
            </a:r>
            <a:endParaRPr lang="hu-HU" altLang="en-US" i="1">
              <a:sym typeface="Symbol" pitchFamily="18" charset="2"/>
            </a:endParaRPr>
          </a:p>
        </p:txBody>
      </p:sp>
      <p:sp>
        <p:nvSpPr>
          <p:cNvPr id="26639" name="Line 15"/>
          <p:cNvSpPr>
            <a:spLocks noChangeShapeType="1"/>
          </p:cNvSpPr>
          <p:nvPr/>
        </p:nvSpPr>
        <p:spPr bwMode="auto">
          <a:xfrm>
            <a:off x="3852863" y="5949107"/>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Text Box 16"/>
          <p:cNvSpPr txBox="1">
            <a:spLocks noChangeArrowheads="1"/>
          </p:cNvSpPr>
          <p:nvPr/>
        </p:nvSpPr>
        <p:spPr bwMode="auto">
          <a:xfrm>
            <a:off x="2268538" y="5453807"/>
            <a:ext cx="6105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000"/>
              <a:t>(   ,    ,    )</a:t>
            </a:r>
            <a:r>
              <a:rPr lang="en-GB" altLang="en-US" sz="4000">
                <a:sym typeface="Symbol" pitchFamily="18" charset="2"/>
              </a:rPr>
              <a:t></a:t>
            </a:r>
            <a:r>
              <a:rPr lang="en-GB" altLang="en-US" sz="4000"/>
              <a:t>(</a:t>
            </a:r>
            <a:r>
              <a:rPr lang="en-GB" altLang="en-US" sz="3200" i="1"/>
              <a:t>x-x*</a:t>
            </a:r>
            <a:r>
              <a:rPr lang="en-GB" altLang="en-US" sz="4000"/>
              <a:t>, </a:t>
            </a:r>
            <a:r>
              <a:rPr lang="en-GB" altLang="en-US" sz="3200" i="1"/>
              <a:t>y-y*</a:t>
            </a:r>
            <a:r>
              <a:rPr lang="en-GB" altLang="en-US" sz="4000"/>
              <a:t>, </a:t>
            </a:r>
            <a:r>
              <a:rPr lang="en-GB" altLang="en-US" sz="3200" i="1"/>
              <a:t>z-z*</a:t>
            </a:r>
            <a:r>
              <a:rPr lang="en-GB" altLang="en-US" sz="4000"/>
              <a:t>) = 0</a:t>
            </a:r>
          </a:p>
        </p:txBody>
      </p:sp>
      <p:sp>
        <p:nvSpPr>
          <p:cNvPr id="26641" name="Rectangle 17"/>
          <p:cNvSpPr>
            <a:spLocks noChangeArrowheads="1"/>
          </p:cNvSpPr>
          <p:nvPr/>
        </p:nvSpPr>
        <p:spPr bwMode="auto">
          <a:xfrm>
            <a:off x="2268538" y="5517307"/>
            <a:ext cx="6191250" cy="792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642" name="Text Box 18"/>
          <p:cNvSpPr txBox="1">
            <a:spLocks noChangeArrowheads="1"/>
          </p:cNvSpPr>
          <p:nvPr/>
        </p:nvSpPr>
        <p:spPr bwMode="auto">
          <a:xfrm>
            <a:off x="611188" y="5445869"/>
            <a:ext cx="16358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dirty="0" err="1">
                <a:latin typeface="+mn-lt"/>
              </a:rPr>
              <a:t>Az</a:t>
            </a:r>
            <a:r>
              <a:rPr lang="en-GB" altLang="en-US" dirty="0">
                <a:latin typeface="+mn-lt"/>
              </a:rPr>
              <a:t> </a:t>
            </a:r>
            <a:r>
              <a:rPr lang="hu-HU" altLang="en-US" dirty="0">
                <a:latin typeface="+mn-lt"/>
              </a:rPr>
              <a:t>érintősík</a:t>
            </a:r>
          </a:p>
          <a:p>
            <a:r>
              <a:rPr lang="hu-HU" altLang="en-US" dirty="0">
                <a:latin typeface="+mn-lt"/>
              </a:rPr>
              <a:t>egyenlete:</a:t>
            </a:r>
          </a:p>
        </p:txBody>
      </p:sp>
      <p:sp>
        <p:nvSpPr>
          <p:cNvPr id="26643" name="Line 19"/>
          <p:cNvSpPr>
            <a:spLocks noChangeShapeType="1"/>
          </p:cNvSpPr>
          <p:nvPr/>
        </p:nvSpPr>
        <p:spPr bwMode="auto">
          <a:xfrm>
            <a:off x="4932363" y="3861544"/>
            <a:ext cx="0" cy="503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Rectangle 20"/>
          <p:cNvSpPr>
            <a:spLocks noChangeArrowheads="1"/>
          </p:cNvSpPr>
          <p:nvPr/>
        </p:nvSpPr>
        <p:spPr bwMode="auto">
          <a:xfrm>
            <a:off x="4924425" y="4004419"/>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000" i="1" dirty="0"/>
              <a:t>x*,</a:t>
            </a:r>
            <a:r>
              <a:rPr lang="hu-HU" altLang="en-US" sz="2000" i="1" dirty="0"/>
              <a:t>y</a:t>
            </a:r>
            <a:r>
              <a:rPr lang="en-GB" altLang="en-US" sz="2000" i="1" dirty="0"/>
              <a:t>*</a:t>
            </a:r>
            <a:r>
              <a:rPr lang="hu-HU" altLang="en-US" sz="2000" i="1" dirty="0"/>
              <a:t>,z</a:t>
            </a:r>
            <a:r>
              <a:rPr lang="en-GB" altLang="en-US" sz="2000" i="1" dirty="0"/>
              <a:t>*</a:t>
            </a:r>
            <a:endParaRPr lang="hu-HU" altLang="en-US" sz="2000" i="1" dirty="0"/>
          </a:p>
        </p:txBody>
      </p:sp>
      <p:sp>
        <p:nvSpPr>
          <p:cNvPr id="21" name="Rectangle 34"/>
          <p:cNvSpPr>
            <a:spLocks noChangeArrowheads="1"/>
          </p:cNvSpPr>
          <p:nvPr/>
        </p:nvSpPr>
        <p:spPr bwMode="auto">
          <a:xfrm>
            <a:off x="3851920" y="6165304"/>
            <a:ext cx="4613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dirty="0" smtClean="0"/>
              <a:t>n </a:t>
            </a:r>
            <a:r>
              <a:rPr lang="hu-HU" altLang="en-US" sz="4000" dirty="0">
                <a:sym typeface="Symbol" pitchFamily="18" charset="2"/>
              </a:rPr>
              <a:t></a:t>
            </a:r>
            <a:r>
              <a:rPr lang="en-GB" altLang="en-US" sz="4000" dirty="0">
                <a:sym typeface="Symbol" pitchFamily="18" charset="2"/>
              </a:rPr>
              <a:t> </a:t>
            </a:r>
            <a:r>
              <a:rPr lang="hu-HU" altLang="en-US" sz="4000" dirty="0" smtClean="0"/>
              <a:t>(</a:t>
            </a:r>
            <a:r>
              <a:rPr lang="hu-HU" altLang="en-US" sz="4000" b="1" dirty="0" smtClean="0"/>
              <a:t>r</a:t>
            </a:r>
            <a:r>
              <a:rPr lang="hu-HU" altLang="en-US" sz="4000" dirty="0" smtClean="0"/>
              <a:t> </a:t>
            </a:r>
            <a:r>
              <a:rPr lang="hu-HU" altLang="en-US" sz="4000" dirty="0"/>
              <a:t>– </a:t>
            </a:r>
            <a:r>
              <a:rPr lang="hu-HU" altLang="en-US" sz="4000" b="1" dirty="0" err="1"/>
              <a:t>r</a:t>
            </a:r>
            <a:r>
              <a:rPr lang="en-GB" altLang="en-US" sz="4000" b="1" dirty="0"/>
              <a:t>0</a:t>
            </a:r>
            <a:r>
              <a:rPr lang="hu-HU" altLang="en-US" sz="4000" dirty="0"/>
              <a:t>)</a:t>
            </a:r>
            <a:r>
              <a:rPr lang="en-GB" altLang="en-US" sz="4000" dirty="0"/>
              <a:t> </a:t>
            </a:r>
            <a:r>
              <a:rPr lang="hu-HU" altLang="en-US" sz="4000" dirty="0" smtClean="0"/>
              <a:t>          = </a:t>
            </a:r>
            <a:r>
              <a:rPr lang="hu-HU" altLang="en-US" sz="4000" dirty="0"/>
              <a:t>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pPr>
              <a:defRPr/>
            </a:pPr>
            <a:r>
              <a:rPr lang="hu-HU" dirty="0" smtClean="0">
                <a:solidFill>
                  <a:srgbClr val="FF0000"/>
                </a:solidFill>
              </a:rPr>
              <a:t>Konkrét példa: gömb normálvektora</a:t>
            </a:r>
          </a:p>
        </p:txBody>
      </p:sp>
      <p:sp>
        <p:nvSpPr>
          <p:cNvPr id="27651" name="Rectangle 14"/>
          <p:cNvSpPr>
            <a:spLocks noChangeArrowheads="1"/>
          </p:cNvSpPr>
          <p:nvPr/>
        </p:nvSpPr>
        <p:spPr bwMode="auto">
          <a:xfrm>
            <a:off x="3059113" y="2060575"/>
            <a:ext cx="168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a:t>
            </a:r>
            <a:r>
              <a:rPr lang="en-US" altLang="en-US" b="1"/>
              <a:t>r</a:t>
            </a:r>
            <a:r>
              <a:rPr lang="en-US" altLang="en-US"/>
              <a:t> </a:t>
            </a:r>
            <a:r>
              <a:rPr lang="en-US" altLang="en-US" i="1"/>
              <a:t>-</a:t>
            </a:r>
            <a:r>
              <a:rPr lang="en-US" altLang="en-US"/>
              <a:t> </a:t>
            </a:r>
            <a:r>
              <a:rPr lang="en-US" altLang="en-US" b="1"/>
              <a:t>c</a:t>
            </a:r>
            <a:r>
              <a:rPr lang="en-US" altLang="en-US"/>
              <a:t>|</a:t>
            </a:r>
            <a:r>
              <a:rPr lang="en-US" altLang="en-US" baseline="30000"/>
              <a:t>2</a:t>
            </a:r>
            <a:r>
              <a:rPr lang="en-US" altLang="en-US"/>
              <a:t> =  </a:t>
            </a:r>
            <a:r>
              <a:rPr lang="en-US" altLang="en-US" i="1"/>
              <a:t>R</a:t>
            </a:r>
            <a:r>
              <a:rPr lang="en-US" altLang="en-US" baseline="30000"/>
              <a:t>2</a:t>
            </a:r>
          </a:p>
        </p:txBody>
      </p:sp>
      <p:sp>
        <p:nvSpPr>
          <p:cNvPr id="27652" name="Rectangle 14"/>
          <p:cNvSpPr>
            <a:spLocks noChangeArrowheads="1"/>
          </p:cNvSpPr>
          <p:nvPr/>
        </p:nvSpPr>
        <p:spPr bwMode="auto">
          <a:xfrm>
            <a:off x="1835150" y="3573463"/>
            <a:ext cx="5657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i="1"/>
              <a:t>f</a:t>
            </a:r>
            <a:r>
              <a:rPr lang="en-US" altLang="en-US"/>
              <a:t>(</a:t>
            </a:r>
            <a:r>
              <a:rPr lang="en-US" altLang="en-US" i="1"/>
              <a:t>x,y,z</a:t>
            </a:r>
            <a:r>
              <a:rPr lang="en-US" altLang="en-US"/>
              <a:t>) = (</a:t>
            </a:r>
            <a:r>
              <a:rPr lang="en-US" altLang="en-US" i="1"/>
              <a:t>x-c</a:t>
            </a:r>
            <a:r>
              <a:rPr lang="en-US" altLang="en-US" i="1" baseline="-25000"/>
              <a:t>x</a:t>
            </a:r>
            <a:r>
              <a:rPr lang="en-US" altLang="en-US"/>
              <a:t>)</a:t>
            </a:r>
            <a:r>
              <a:rPr lang="en-US" altLang="en-US" baseline="30000"/>
              <a:t> 2</a:t>
            </a:r>
            <a:r>
              <a:rPr lang="en-US" altLang="en-US"/>
              <a:t> + (</a:t>
            </a:r>
            <a:r>
              <a:rPr lang="en-US" altLang="en-US" i="1"/>
              <a:t>y-c</a:t>
            </a:r>
            <a:r>
              <a:rPr lang="en-US" altLang="en-US" i="1" baseline="-25000"/>
              <a:t>y</a:t>
            </a:r>
            <a:r>
              <a:rPr lang="en-US" altLang="en-US"/>
              <a:t>)</a:t>
            </a:r>
            <a:r>
              <a:rPr lang="en-US" altLang="en-US" baseline="30000"/>
              <a:t> 2 </a:t>
            </a:r>
            <a:r>
              <a:rPr lang="en-US" altLang="en-US"/>
              <a:t> + (</a:t>
            </a:r>
            <a:r>
              <a:rPr lang="en-US" altLang="en-US" i="1"/>
              <a:t>z-c</a:t>
            </a:r>
            <a:r>
              <a:rPr lang="en-US" altLang="en-US" i="1" baseline="-25000"/>
              <a:t>z</a:t>
            </a:r>
            <a:r>
              <a:rPr lang="en-US" altLang="en-US"/>
              <a:t>)</a:t>
            </a:r>
            <a:r>
              <a:rPr lang="en-US" altLang="en-US" baseline="30000"/>
              <a:t> 2  </a:t>
            </a:r>
            <a:r>
              <a:rPr lang="en-US" altLang="en-US" i="1"/>
              <a:t>-</a:t>
            </a:r>
            <a:r>
              <a:rPr lang="en-US" altLang="en-US"/>
              <a:t> </a:t>
            </a:r>
            <a:r>
              <a:rPr lang="en-US" altLang="en-US" i="1"/>
              <a:t>R</a:t>
            </a:r>
            <a:r>
              <a:rPr lang="en-US" altLang="en-US" baseline="30000"/>
              <a:t>2</a:t>
            </a:r>
            <a:r>
              <a:rPr lang="en-US" altLang="en-US"/>
              <a:t> = 0</a:t>
            </a:r>
          </a:p>
        </p:txBody>
      </p:sp>
      <p:sp>
        <p:nvSpPr>
          <p:cNvPr id="27653" name="Rectangle 14"/>
          <p:cNvSpPr>
            <a:spLocks noChangeArrowheads="1"/>
          </p:cNvSpPr>
          <p:nvPr/>
        </p:nvSpPr>
        <p:spPr bwMode="auto">
          <a:xfrm>
            <a:off x="3059113" y="2492375"/>
            <a:ext cx="1966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a:t>
            </a:r>
            <a:r>
              <a:rPr lang="en-US" altLang="en-US" b="1"/>
              <a:t>r</a:t>
            </a:r>
            <a:r>
              <a:rPr lang="en-US" altLang="en-US"/>
              <a:t> </a:t>
            </a:r>
            <a:r>
              <a:rPr lang="en-US" altLang="en-US" i="1"/>
              <a:t>-</a:t>
            </a:r>
            <a:r>
              <a:rPr lang="en-US" altLang="en-US"/>
              <a:t> </a:t>
            </a:r>
            <a:r>
              <a:rPr lang="en-US" altLang="en-US" b="1"/>
              <a:t>c</a:t>
            </a:r>
            <a:r>
              <a:rPr lang="en-US" altLang="en-US"/>
              <a:t>|</a:t>
            </a:r>
            <a:r>
              <a:rPr lang="en-US" altLang="en-US" baseline="30000"/>
              <a:t>2</a:t>
            </a:r>
            <a:r>
              <a:rPr lang="en-US" altLang="en-US"/>
              <a:t> </a:t>
            </a:r>
            <a:r>
              <a:rPr lang="en-US" altLang="en-US" i="1"/>
              <a:t>-</a:t>
            </a:r>
            <a:r>
              <a:rPr lang="en-US" altLang="en-US"/>
              <a:t> </a:t>
            </a:r>
            <a:r>
              <a:rPr lang="en-US" altLang="en-US" i="1"/>
              <a:t>R</a:t>
            </a:r>
            <a:r>
              <a:rPr lang="en-US" altLang="en-US" baseline="30000"/>
              <a:t>2</a:t>
            </a:r>
            <a:r>
              <a:rPr lang="en-US" altLang="en-US"/>
              <a:t> = 0</a:t>
            </a:r>
          </a:p>
        </p:txBody>
      </p:sp>
      <p:sp>
        <p:nvSpPr>
          <p:cNvPr id="27654" name="Rectangle 14"/>
          <p:cNvSpPr>
            <a:spLocks noChangeArrowheads="1"/>
          </p:cNvSpPr>
          <p:nvPr/>
        </p:nvSpPr>
        <p:spPr bwMode="auto">
          <a:xfrm>
            <a:off x="4038600" y="2997200"/>
            <a:ext cx="110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i="1"/>
              <a:t>f</a:t>
            </a:r>
            <a:r>
              <a:rPr lang="en-US" altLang="en-US"/>
              <a:t>(</a:t>
            </a:r>
            <a:r>
              <a:rPr lang="en-US" altLang="en-US" b="1"/>
              <a:t>r</a:t>
            </a:r>
            <a:r>
              <a:rPr lang="en-US" altLang="en-US"/>
              <a:t>) = 0</a:t>
            </a:r>
          </a:p>
        </p:txBody>
      </p:sp>
      <p:sp>
        <p:nvSpPr>
          <p:cNvPr id="27655" name="Text Box 10"/>
          <p:cNvSpPr txBox="1">
            <a:spLocks noChangeArrowheads="1"/>
          </p:cNvSpPr>
          <p:nvPr/>
        </p:nvSpPr>
        <p:spPr bwMode="auto">
          <a:xfrm>
            <a:off x="1947863" y="4191000"/>
            <a:ext cx="46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x</a:t>
            </a:r>
            <a:endParaRPr lang="hu-HU" altLang="en-US" i="1">
              <a:sym typeface="Symbol" pitchFamily="18" charset="2"/>
            </a:endParaRPr>
          </a:p>
        </p:txBody>
      </p:sp>
      <p:sp>
        <p:nvSpPr>
          <p:cNvPr id="27656" name="Line 11"/>
          <p:cNvSpPr>
            <a:spLocks noChangeShapeType="1"/>
          </p:cNvSpPr>
          <p:nvPr/>
        </p:nvSpPr>
        <p:spPr bwMode="auto">
          <a:xfrm>
            <a:off x="2019300" y="4622800"/>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Rectangle 14"/>
          <p:cNvSpPr>
            <a:spLocks noChangeArrowheads="1"/>
          </p:cNvSpPr>
          <p:nvPr/>
        </p:nvSpPr>
        <p:spPr bwMode="auto">
          <a:xfrm>
            <a:off x="2452688" y="4406900"/>
            <a:ext cx="294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 2(</a:t>
            </a:r>
            <a:r>
              <a:rPr lang="en-US" altLang="en-US" i="1"/>
              <a:t>x - c</a:t>
            </a:r>
            <a:r>
              <a:rPr lang="en-US" altLang="en-US" i="1" baseline="-25000"/>
              <a:t>x</a:t>
            </a:r>
            <a:r>
              <a:rPr lang="en-US" altLang="en-US"/>
              <a:t>) + 0</a:t>
            </a:r>
            <a:r>
              <a:rPr lang="en-US" altLang="en-US" baseline="30000"/>
              <a:t> </a:t>
            </a:r>
            <a:r>
              <a:rPr lang="en-US" altLang="en-US"/>
              <a:t> + 0</a:t>
            </a:r>
            <a:r>
              <a:rPr lang="en-US" altLang="en-US" baseline="30000"/>
              <a:t>  </a:t>
            </a:r>
            <a:r>
              <a:rPr lang="en-US" altLang="en-US" i="1"/>
              <a:t>-</a:t>
            </a:r>
            <a:r>
              <a:rPr lang="en-US" altLang="en-US"/>
              <a:t> 0 </a:t>
            </a:r>
          </a:p>
        </p:txBody>
      </p:sp>
      <p:sp>
        <p:nvSpPr>
          <p:cNvPr id="27658" name="Text Box 10"/>
          <p:cNvSpPr txBox="1">
            <a:spLocks noChangeArrowheads="1"/>
          </p:cNvSpPr>
          <p:nvPr/>
        </p:nvSpPr>
        <p:spPr bwMode="auto">
          <a:xfrm>
            <a:off x="1160463" y="5013325"/>
            <a:ext cx="46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x</a:t>
            </a:r>
            <a:endParaRPr lang="hu-HU" altLang="en-US" i="1">
              <a:sym typeface="Symbol" pitchFamily="18" charset="2"/>
            </a:endParaRPr>
          </a:p>
        </p:txBody>
      </p:sp>
      <p:sp>
        <p:nvSpPr>
          <p:cNvPr id="27659" name="Line 11"/>
          <p:cNvSpPr>
            <a:spLocks noChangeShapeType="1"/>
          </p:cNvSpPr>
          <p:nvPr/>
        </p:nvSpPr>
        <p:spPr bwMode="auto">
          <a:xfrm>
            <a:off x="1231900" y="5445125"/>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Rectangle 14"/>
          <p:cNvSpPr>
            <a:spLocks noChangeArrowheads="1"/>
          </p:cNvSpPr>
          <p:nvPr/>
        </p:nvSpPr>
        <p:spPr bwMode="auto">
          <a:xfrm>
            <a:off x="1663700" y="5229225"/>
            <a:ext cx="1414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 2(</a:t>
            </a:r>
            <a:r>
              <a:rPr lang="en-US" altLang="en-US" i="1"/>
              <a:t>x - c</a:t>
            </a:r>
            <a:r>
              <a:rPr lang="en-US" altLang="en-US" i="1" baseline="-25000"/>
              <a:t>x</a:t>
            </a:r>
            <a:r>
              <a:rPr lang="en-US" altLang="en-US"/>
              <a:t>)</a:t>
            </a:r>
          </a:p>
        </p:txBody>
      </p:sp>
      <p:sp>
        <p:nvSpPr>
          <p:cNvPr id="27661" name="Text Box 10"/>
          <p:cNvSpPr txBox="1">
            <a:spLocks noChangeArrowheads="1"/>
          </p:cNvSpPr>
          <p:nvPr/>
        </p:nvSpPr>
        <p:spPr bwMode="auto">
          <a:xfrm>
            <a:off x="3321050" y="5013325"/>
            <a:ext cx="473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y</a:t>
            </a:r>
            <a:endParaRPr lang="hu-HU" altLang="en-US" i="1">
              <a:sym typeface="Symbol" pitchFamily="18" charset="2"/>
            </a:endParaRPr>
          </a:p>
        </p:txBody>
      </p:sp>
      <p:sp>
        <p:nvSpPr>
          <p:cNvPr id="27662" name="Line 11"/>
          <p:cNvSpPr>
            <a:spLocks noChangeShapeType="1"/>
          </p:cNvSpPr>
          <p:nvPr/>
        </p:nvSpPr>
        <p:spPr bwMode="auto">
          <a:xfrm>
            <a:off x="3392488" y="5445125"/>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Rectangle 14"/>
          <p:cNvSpPr>
            <a:spLocks noChangeArrowheads="1"/>
          </p:cNvSpPr>
          <p:nvPr/>
        </p:nvSpPr>
        <p:spPr bwMode="auto">
          <a:xfrm>
            <a:off x="3824288" y="5229225"/>
            <a:ext cx="141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 2(</a:t>
            </a:r>
            <a:r>
              <a:rPr lang="en-US" altLang="en-US" i="1"/>
              <a:t>y - c</a:t>
            </a:r>
            <a:r>
              <a:rPr lang="en-US" altLang="en-US" i="1" baseline="-25000"/>
              <a:t>y</a:t>
            </a:r>
            <a:r>
              <a:rPr lang="en-US" altLang="en-US"/>
              <a:t>)</a:t>
            </a:r>
          </a:p>
        </p:txBody>
      </p:sp>
      <p:sp>
        <p:nvSpPr>
          <p:cNvPr id="27664" name="Text Box 10"/>
          <p:cNvSpPr txBox="1">
            <a:spLocks noChangeArrowheads="1"/>
          </p:cNvSpPr>
          <p:nvPr/>
        </p:nvSpPr>
        <p:spPr bwMode="auto">
          <a:xfrm>
            <a:off x="5435600" y="5013325"/>
            <a:ext cx="45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r>
              <a:rPr lang="en-GB" altLang="en-US" i="1">
                <a:sym typeface="Symbol" pitchFamily="18" charset="2"/>
              </a:rPr>
              <a:t>f</a:t>
            </a:r>
          </a:p>
          <a:p>
            <a:r>
              <a:rPr lang="hu-HU" altLang="en-US">
                <a:sym typeface="Symbol" pitchFamily="18" charset="2"/>
              </a:rPr>
              <a:t></a:t>
            </a:r>
            <a:r>
              <a:rPr lang="en-GB" altLang="en-US" i="1">
                <a:sym typeface="Symbol" pitchFamily="18" charset="2"/>
              </a:rPr>
              <a:t>z</a:t>
            </a:r>
            <a:endParaRPr lang="hu-HU" altLang="en-US" i="1">
              <a:sym typeface="Symbol" pitchFamily="18" charset="2"/>
            </a:endParaRPr>
          </a:p>
        </p:txBody>
      </p:sp>
      <p:sp>
        <p:nvSpPr>
          <p:cNvPr id="27665" name="Line 11"/>
          <p:cNvSpPr>
            <a:spLocks noChangeShapeType="1"/>
          </p:cNvSpPr>
          <p:nvPr/>
        </p:nvSpPr>
        <p:spPr bwMode="auto">
          <a:xfrm>
            <a:off x="5507038" y="5445125"/>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Rectangle 14"/>
          <p:cNvSpPr>
            <a:spLocks noChangeArrowheads="1"/>
          </p:cNvSpPr>
          <p:nvPr/>
        </p:nvSpPr>
        <p:spPr bwMode="auto">
          <a:xfrm>
            <a:off x="5940425" y="5229225"/>
            <a:ext cx="1385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 2(</a:t>
            </a:r>
            <a:r>
              <a:rPr lang="en-US" altLang="en-US" i="1"/>
              <a:t>z - c</a:t>
            </a:r>
            <a:r>
              <a:rPr lang="en-US" altLang="en-US" i="1" baseline="-25000"/>
              <a:t>z</a:t>
            </a:r>
            <a:r>
              <a:rPr lang="en-US" altLang="en-US"/>
              <a:t>)</a:t>
            </a:r>
          </a:p>
        </p:txBody>
      </p:sp>
      <p:sp>
        <p:nvSpPr>
          <p:cNvPr id="27667" name="Rectangle 14"/>
          <p:cNvSpPr>
            <a:spLocks noChangeArrowheads="1"/>
          </p:cNvSpPr>
          <p:nvPr/>
        </p:nvSpPr>
        <p:spPr bwMode="auto">
          <a:xfrm>
            <a:off x="1187450" y="5949950"/>
            <a:ext cx="4173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grad </a:t>
            </a:r>
            <a:r>
              <a:rPr lang="en-US" altLang="en-US" i="1"/>
              <a:t>f</a:t>
            </a:r>
            <a:r>
              <a:rPr lang="en-US" altLang="en-US"/>
              <a:t>(</a:t>
            </a:r>
            <a:r>
              <a:rPr lang="en-US" altLang="en-US" i="1"/>
              <a:t>x,y,z</a:t>
            </a:r>
            <a:r>
              <a:rPr lang="en-US" altLang="en-US"/>
              <a:t>) = 2 (</a:t>
            </a:r>
            <a:r>
              <a:rPr lang="en-US" altLang="en-US" i="1"/>
              <a:t>x-c</a:t>
            </a:r>
            <a:r>
              <a:rPr lang="en-US" altLang="en-US" i="1" baseline="-25000"/>
              <a:t>x </a:t>
            </a:r>
            <a:r>
              <a:rPr lang="en-US" altLang="en-US"/>
              <a:t>, </a:t>
            </a:r>
            <a:r>
              <a:rPr lang="en-US" altLang="en-US" i="1"/>
              <a:t>y-c</a:t>
            </a:r>
            <a:r>
              <a:rPr lang="en-US" altLang="en-US" i="1" baseline="-25000"/>
              <a:t>y </a:t>
            </a:r>
            <a:r>
              <a:rPr lang="en-US" altLang="en-US"/>
              <a:t>, </a:t>
            </a:r>
            <a:r>
              <a:rPr lang="en-US" altLang="en-US" i="1"/>
              <a:t>z-c</a:t>
            </a:r>
            <a:r>
              <a:rPr lang="en-US" altLang="en-US" i="1" baseline="-25000"/>
              <a:t>z</a:t>
            </a:r>
            <a:r>
              <a:rPr lang="en-US" altLang="en-US"/>
              <a:t>)</a:t>
            </a:r>
          </a:p>
        </p:txBody>
      </p:sp>
      <p:sp>
        <p:nvSpPr>
          <p:cNvPr id="27668" name="Ellipszis 49"/>
          <p:cNvSpPr>
            <a:spLocks noChangeArrowheads="1"/>
          </p:cNvSpPr>
          <p:nvPr/>
        </p:nvSpPr>
        <p:spPr bwMode="auto">
          <a:xfrm>
            <a:off x="6732588" y="2060575"/>
            <a:ext cx="1439862" cy="14398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669" name="Ellipszis 50"/>
          <p:cNvSpPr>
            <a:spLocks noChangeArrowheads="1"/>
          </p:cNvSpPr>
          <p:nvPr/>
        </p:nvSpPr>
        <p:spPr bwMode="auto">
          <a:xfrm>
            <a:off x="7380288" y="2708275"/>
            <a:ext cx="144462" cy="144463"/>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27670" name="Egyenes összekötő 52"/>
          <p:cNvCxnSpPr>
            <a:cxnSpLocks noChangeShapeType="1"/>
            <a:stCxn id="27669" idx="7"/>
            <a:endCxn id="27668" idx="7"/>
          </p:cNvCxnSpPr>
          <p:nvPr/>
        </p:nvCxnSpPr>
        <p:spPr bwMode="auto">
          <a:xfrm flipV="1">
            <a:off x="7502525" y="2271713"/>
            <a:ext cx="458788" cy="458787"/>
          </a:xfrm>
          <a:prstGeom prst="line">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7671" name="Rectangle 14"/>
          <p:cNvSpPr>
            <a:spLocks noChangeArrowheads="1"/>
          </p:cNvSpPr>
          <p:nvPr/>
        </p:nvSpPr>
        <p:spPr bwMode="auto">
          <a:xfrm>
            <a:off x="7092950" y="242093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c</a:t>
            </a:r>
            <a:endParaRPr lang="en-US" altLang="en-US"/>
          </a:p>
        </p:txBody>
      </p:sp>
      <p:sp>
        <p:nvSpPr>
          <p:cNvPr id="27672" name="Rectangle 14"/>
          <p:cNvSpPr>
            <a:spLocks noChangeArrowheads="1"/>
          </p:cNvSpPr>
          <p:nvPr/>
        </p:nvSpPr>
        <p:spPr bwMode="auto">
          <a:xfrm>
            <a:off x="7956550" y="1958975"/>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r</a:t>
            </a:r>
            <a:endParaRPr lang="en-US" altLang="en-US" baseline="30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1299942214</TotalTime>
  <Pages>57</Pages>
  <Words>7878</Words>
  <Application>Microsoft Office PowerPoint</Application>
  <PresentationFormat>Diavetítés a képernyőre (4:3 oldalarány)</PresentationFormat>
  <Paragraphs>823</Paragraphs>
  <Slides>47</Slides>
  <Notes>47</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47</vt:i4>
      </vt:variant>
    </vt:vector>
  </HeadingPairs>
  <TitlesOfParts>
    <vt:vector size="49" baseType="lpstr">
      <vt:lpstr>Office-téma</vt:lpstr>
      <vt:lpstr>Klip</vt:lpstr>
      <vt:lpstr>Sugárkövetés: ray-casting, ray-tracing, path-tracing</vt:lpstr>
      <vt:lpstr>Lokális illumináció: rücskös felületek, absztrakt fényforrások</vt:lpstr>
      <vt:lpstr>Lokális illumináció: rücskös felületek, absztrakt fényforrások</vt:lpstr>
      <vt:lpstr>Ambiens tag</vt:lpstr>
      <vt:lpstr>Láthatóság</vt:lpstr>
      <vt:lpstr>Metszéspont számítás gömbbel</vt:lpstr>
      <vt:lpstr>Sphere as Intersectable</vt:lpstr>
      <vt:lpstr>Implicit felületek</vt:lpstr>
      <vt:lpstr>Konkrét példa: gömb normálvektora</vt:lpstr>
      <vt:lpstr>Háromszög</vt:lpstr>
      <vt:lpstr>Háromszög metszés baricentrikus koordinátákban</vt:lpstr>
      <vt:lpstr>Parametrikus felületek</vt:lpstr>
      <vt:lpstr>Lineáris interpoláció</vt:lpstr>
      <vt:lpstr>Parametrikus felületek normálvektora</vt:lpstr>
      <vt:lpstr>Sugárkövetés: Render</vt:lpstr>
      <vt:lpstr>Kamera: getRay</vt:lpstr>
      <vt:lpstr>PowerPoint bemutató</vt:lpstr>
      <vt:lpstr>Rekurzív sugárkövetés</vt:lpstr>
      <vt:lpstr>PowerPoint bemutató</vt:lpstr>
      <vt:lpstr>PowerPoint bemutató</vt:lpstr>
      <vt:lpstr>Heckbert Palika házija a névjegyén</vt:lpstr>
      <vt:lpstr>OO dekompozíció</vt:lpstr>
      <vt:lpstr>Térpartícionáló módszerek</vt:lpstr>
      <vt:lpstr>Befoglaló térfogat (Bounding Volume)</vt:lpstr>
      <vt:lpstr>AABB metszés vágással</vt:lpstr>
      <vt:lpstr>Reguláris térháló</vt:lpstr>
      <vt:lpstr>Nyolcas (oktális) fa</vt:lpstr>
      <vt:lpstr>Binary Space Partitioning fa (kd-fa)</vt:lpstr>
      <vt:lpstr>kd-fa bejárása</vt:lpstr>
      <vt:lpstr>2. Házi feladat: Kaleidoszkóp</vt:lpstr>
      <vt:lpstr>Képszintézis</vt:lpstr>
      <vt:lpstr>Rendering equation</vt:lpstr>
      <vt:lpstr>A megoldás integrálok sorozata</vt:lpstr>
      <vt:lpstr>Numerikus integrálás</vt:lpstr>
      <vt:lpstr>Magasabb dimenziók: Megátkozva</vt:lpstr>
      <vt:lpstr>Monte Carlo integrálás:  Integrál = várható érték</vt:lpstr>
      <vt:lpstr>Irányok generálása  egyenletes valószínűséggel</vt:lpstr>
      <vt:lpstr>Uniform</vt:lpstr>
      <vt:lpstr>Fontosság szerinti mintavétel</vt:lpstr>
      <vt:lpstr>Véletlen bolyongás</vt:lpstr>
      <vt:lpstr>Tükör: Irány diszkrét eloszlású  (Diract-delta)</vt:lpstr>
      <vt:lpstr>Diffúz: Irány cos eloszlással</vt:lpstr>
      <vt:lpstr>Cos eloszlású minták</vt:lpstr>
      <vt:lpstr>Fontosság szerinti mintavétel</vt:lpstr>
      <vt:lpstr>Megállás és visszaverődés típus:  Orosz rulett</vt:lpstr>
      <vt:lpstr>A visszaverődés típusának kiválasztása</vt:lpstr>
      <vt:lpstr>Path Tracer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506</cp:revision>
  <cp:lastPrinted>1601-01-01T00:00:00Z</cp:lastPrinted>
  <dcterms:created xsi:type="dcterms:W3CDTF">1998-09-12T20:31:14Z</dcterms:created>
  <dcterms:modified xsi:type="dcterms:W3CDTF">2019-04-03T11:15:31Z</dcterms:modified>
</cp:coreProperties>
</file>