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54" r:id="rId2"/>
    <p:sldId id="349" r:id="rId3"/>
    <p:sldId id="350" r:id="rId4"/>
    <p:sldId id="347" r:id="rId5"/>
    <p:sldId id="352" r:id="rId6"/>
    <p:sldId id="353" r:id="rId7"/>
    <p:sldId id="348" r:id="rId8"/>
    <p:sldId id="351" r:id="rId9"/>
    <p:sldId id="346" r:id="rId10"/>
    <p:sldId id="322" r:id="rId11"/>
    <p:sldId id="303" r:id="rId12"/>
    <p:sldId id="326" r:id="rId13"/>
    <p:sldId id="304" r:id="rId14"/>
    <p:sldId id="305" r:id="rId15"/>
    <p:sldId id="310" r:id="rId16"/>
    <p:sldId id="306" r:id="rId17"/>
    <p:sldId id="327" r:id="rId18"/>
    <p:sldId id="307" r:id="rId19"/>
    <p:sldId id="308" r:id="rId20"/>
    <p:sldId id="309" r:id="rId21"/>
    <p:sldId id="355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18E"/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>
        <p:scale>
          <a:sx n="125" d="100"/>
          <a:sy n="125" d="100"/>
        </p:scale>
        <p:origin x="1242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9244A-72C3-429A-9A79-561853C9E914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B23D7-74C6-43C1-944B-9B183A3C46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71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23D7-74C6-43C1-944B-9B183A3C46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05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078492" y="1755808"/>
            <a:ext cx="7191374" cy="11248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hu-HU" dirty="0"/>
              <a:t>Prezentáció 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078492" y="2937775"/>
            <a:ext cx="7205316" cy="105279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455F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hu-HU" dirty="0"/>
              <a:t>Név</a:t>
            </a:r>
            <a:br>
              <a:rPr lang="hu-HU" dirty="0"/>
            </a:br>
            <a:r>
              <a:rPr lang="hu-HU" dirty="0"/>
              <a:t>titulus</a:t>
            </a:r>
            <a:br>
              <a:rPr lang="hu-HU" dirty="0"/>
            </a:br>
            <a:r>
              <a:rPr lang="hu-HU" dirty="0"/>
              <a:t>e-mail cím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83D-AD7D-46AE-B655-EADB815A8283}" type="datetime1">
              <a:rPr lang="hu-HU" smtClean="0"/>
              <a:t>2020. 10. 08.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1069866" y="2913876"/>
            <a:ext cx="7200000" cy="0"/>
          </a:xfrm>
          <a:prstGeom prst="line">
            <a:avLst/>
          </a:prstGeom>
          <a:ln w="25400">
            <a:solidFill>
              <a:srgbClr val="038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4023780"/>
            <a:ext cx="2054492" cy="2054492"/>
          </a:xfrm>
          <a:prstGeom prst="rect">
            <a:avLst/>
          </a:prstGeom>
        </p:spPr>
      </p:pic>
      <p:sp>
        <p:nvSpPr>
          <p:cNvPr id="18" name="Téglalap 17"/>
          <p:cNvSpPr/>
          <p:nvPr userDrawn="1"/>
        </p:nvSpPr>
        <p:spPr>
          <a:xfrm>
            <a:off x="-10886" y="-14514"/>
            <a:ext cx="9144000" cy="1282304"/>
          </a:xfrm>
          <a:prstGeom prst="rect">
            <a:avLst/>
          </a:prstGeom>
          <a:gradFill>
            <a:gsLst>
              <a:gs pos="42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350"/>
          </a:p>
        </p:txBody>
      </p:sp>
      <p:sp>
        <p:nvSpPr>
          <p:cNvPr id="9" name="Téglalap 8"/>
          <p:cNvSpPr/>
          <p:nvPr userDrawn="1"/>
        </p:nvSpPr>
        <p:spPr>
          <a:xfrm>
            <a:off x="0" y="6257015"/>
            <a:ext cx="9144000" cy="609717"/>
          </a:xfrm>
          <a:prstGeom prst="rect">
            <a:avLst/>
          </a:prstGeom>
          <a:gradFill>
            <a:gsLst>
              <a:gs pos="79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500"/>
          </a:p>
        </p:txBody>
      </p:sp>
      <p:sp>
        <p:nvSpPr>
          <p:cNvPr id="10" name="Szövegdoboz 6"/>
          <p:cNvSpPr txBox="1">
            <a:spLocks noChangeArrowheads="1"/>
          </p:cNvSpPr>
          <p:nvPr userDrawn="1"/>
        </p:nvSpPr>
        <p:spPr bwMode="auto">
          <a:xfrm>
            <a:off x="-551447" y="166011"/>
            <a:ext cx="9144000" cy="6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r">
              <a:spcAft>
                <a:spcPts val="150"/>
              </a:spcAft>
            </a:pPr>
            <a:r>
              <a:rPr lang="hu-HU" sz="2800" kern="1200" dirty="0">
                <a:solidFill>
                  <a:srgbClr val="036C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Elektrotechnika 1. ZH konzultáció</a:t>
            </a:r>
            <a:endParaRPr lang="hu-HU" sz="2800" b="1" cap="small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zövegdoboz 6"/>
          <p:cNvSpPr txBox="1">
            <a:spLocks noChangeArrowheads="1"/>
          </p:cNvSpPr>
          <p:nvPr userDrawn="1"/>
        </p:nvSpPr>
        <p:spPr bwMode="auto">
          <a:xfrm>
            <a:off x="-84940" y="6349260"/>
            <a:ext cx="9144000" cy="5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spcAft>
                <a:spcPts val="150"/>
              </a:spcAft>
            </a:pPr>
            <a:r>
              <a:rPr lang="hu-HU" sz="2000" b="0" cap="small" dirty="0">
                <a:solidFill>
                  <a:srgbClr val="036C7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2016. Október 23.</a:t>
            </a:r>
            <a:endParaRPr lang="hu-HU" sz="2000" b="0" cap="sm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69774" y="-70304"/>
            <a:ext cx="5702753" cy="1158875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16347D8A-D798-4E35-8937-D62F18C72224}" type="datetime1">
              <a:rPr lang="hu-HU" smtClean="0"/>
              <a:t>2020. 10. 08.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63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1277257"/>
            <a:ext cx="1446440" cy="4899706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2" y="1451429"/>
            <a:ext cx="5133975" cy="4725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F79713AD-A4F2-4D3A-A0B5-8FB95CD560CE}" type="datetime1">
              <a:rPr lang="hu-HU" smtClean="0"/>
              <a:t>2020. 10. 08.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90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2" y="1474787"/>
            <a:ext cx="7743825" cy="4351338"/>
          </a:xfrm>
        </p:spPr>
        <p:txBody>
          <a:bodyPr/>
          <a:lstStyle>
            <a:lvl1pPr marL="171446" indent="-171446">
              <a:buFont typeface="Wingdings" panose="05000000000000000000" pitchFamily="2" charset="2"/>
              <a:buChar char="§"/>
              <a:defRPr/>
            </a:lvl1pPr>
            <a:lvl2pPr marL="514337" indent="-171446">
              <a:buFont typeface="Wingdings" panose="05000000000000000000" pitchFamily="2" charset="2"/>
              <a:buChar char="§"/>
              <a:defRPr/>
            </a:lvl2pPr>
            <a:lvl3pPr marL="857228" indent="-171446">
              <a:buFont typeface="Wingdings" panose="05000000000000000000" pitchFamily="2" charset="2"/>
              <a:buChar char="§"/>
              <a:defRPr/>
            </a:lvl3pPr>
            <a:lvl4pPr marL="1200120" indent="-171446">
              <a:buFont typeface="Wingdings" panose="05000000000000000000" pitchFamily="2" charset="2"/>
              <a:buChar char="§"/>
              <a:defRPr/>
            </a:lvl4pPr>
            <a:lvl5pPr marL="1543012" indent="-171446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24DA-9E12-4223-B50D-24D6EE54A619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85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688" y="1709743"/>
            <a:ext cx="684711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7689" y="4589468"/>
            <a:ext cx="684711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85836" y="6301005"/>
            <a:ext cx="2057400" cy="365125"/>
          </a:xfrm>
        </p:spPr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69C4F951-D738-4C33-84F6-9E0E08CAADAC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10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37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2" y="5"/>
            <a:ext cx="5838825" cy="972457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9458" y="1494971"/>
            <a:ext cx="3415392" cy="468199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0859" y="1494971"/>
            <a:ext cx="3382736" cy="468199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CE7BB769-B997-45DD-AFB7-54CBB5DBB4A3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10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6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00389" y="-9858"/>
            <a:ext cx="5677411" cy="109843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88572" y="1681163"/>
            <a:ext cx="340961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88572" y="2505075"/>
            <a:ext cx="340961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38273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38273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8A88D56F-F93F-4181-A94B-9EB7229B40CA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12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64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28951" y="-55788"/>
            <a:ext cx="5857875" cy="114436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0CFF0073-699A-4180-93B1-940A4CA85B17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8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20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5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807F6863-DC6B-4C58-B1F0-DA0B99B237AC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6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33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128814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3" y="1288142"/>
            <a:ext cx="4124495" cy="457290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888347"/>
            <a:ext cx="2949178" cy="2980645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434BF2D9-C6A5-446C-86C0-62EAE53BFEF9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67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189048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3" y="1509486"/>
            <a:ext cx="4113609" cy="4359502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3541486"/>
            <a:ext cx="2949178" cy="2327502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‹#›</a:t>
            </a:fld>
            <a:endParaRPr lang="hu-HU"/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/>
          <a:lstStyle/>
          <a:p>
            <a:fld id="{3B204832-3407-4423-B733-6A75168637CE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2727088" y="6301007"/>
            <a:ext cx="3729038" cy="3651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88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 userDrawn="1"/>
        </p:nvSpPr>
        <p:spPr>
          <a:xfrm>
            <a:off x="0" y="6248283"/>
            <a:ext cx="9144000" cy="609717"/>
          </a:xfrm>
          <a:prstGeom prst="rect">
            <a:avLst/>
          </a:prstGeom>
          <a:gradFill>
            <a:gsLst>
              <a:gs pos="79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500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>
          <a:xfrm rot="16200000">
            <a:off x="-156703" y="1418377"/>
            <a:ext cx="1392146" cy="1102801"/>
          </a:xfrm>
          <a:prstGeom prst="rect">
            <a:avLst/>
          </a:prstGeom>
        </p:spPr>
      </p:pic>
      <p:sp>
        <p:nvSpPr>
          <p:cNvPr id="12" name="Derékszögű háromszög 11"/>
          <p:cNvSpPr/>
          <p:nvPr userDrawn="1"/>
        </p:nvSpPr>
        <p:spPr>
          <a:xfrm flipH="1" flipV="1">
            <a:off x="7820504" y="352184"/>
            <a:ext cx="1323499" cy="175387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350"/>
          </a:p>
        </p:txBody>
      </p:sp>
      <p:sp>
        <p:nvSpPr>
          <p:cNvPr id="13" name="Téglalap 12"/>
          <p:cNvSpPr/>
          <p:nvPr userDrawn="1"/>
        </p:nvSpPr>
        <p:spPr>
          <a:xfrm>
            <a:off x="0" y="0"/>
            <a:ext cx="9144000" cy="1282304"/>
          </a:xfrm>
          <a:prstGeom prst="rect">
            <a:avLst/>
          </a:prstGeom>
          <a:gradFill>
            <a:gsLst>
              <a:gs pos="42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135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42960" y="1566863"/>
            <a:ext cx="6704782" cy="446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000" y="63010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9A3808B-0253-4A9D-B611-85D32264261D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86600" y="63010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CD2A19-CEA6-4E5C-B97B-CA2C893AFA0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3003734" y="195295"/>
            <a:ext cx="5809749" cy="75882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r" defTabSz="685783" rtl="0" eaLnBrk="1" latinLnBrk="0" hangingPunct="1">
              <a:spcAft>
                <a:spcPts val="150"/>
              </a:spcAft>
            </a:pPr>
            <a:endParaRPr lang="hu-HU" sz="3600" kern="1200" dirty="0">
              <a:solidFill>
                <a:srgbClr val="036C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1271588" y="1033800"/>
            <a:ext cx="7541895" cy="24981"/>
          </a:xfrm>
          <a:prstGeom prst="line">
            <a:avLst/>
          </a:prstGeom>
          <a:ln w="28575">
            <a:solidFill>
              <a:srgbClr val="038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66119"/>
            <a:ext cx="1126429" cy="112642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2" b="28043"/>
          <a:stretch/>
        </p:blipFill>
        <p:spPr>
          <a:xfrm>
            <a:off x="7723948" y="3232993"/>
            <a:ext cx="1420053" cy="301989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/>
          <a:stretch/>
        </p:blipFill>
        <p:spPr>
          <a:xfrm>
            <a:off x="-12032" y="4062548"/>
            <a:ext cx="1100192" cy="2199653"/>
          </a:xfrm>
          <a:prstGeom prst="rect">
            <a:avLst/>
          </a:prstGeom>
        </p:spPr>
      </p:pic>
      <p:sp>
        <p:nvSpPr>
          <p:cNvPr id="20" name="Cím helye 19"/>
          <p:cNvSpPr>
            <a:spLocks noGrp="1"/>
          </p:cNvSpPr>
          <p:nvPr>
            <p:ph type="title"/>
          </p:nvPr>
        </p:nvSpPr>
        <p:spPr>
          <a:xfrm>
            <a:off x="1426468" y="-21628"/>
            <a:ext cx="7387016" cy="1077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algn="r" defTabSz="914400" rtl="0" eaLnBrk="1" latinLnBrk="0" hangingPunct="1">
              <a:spcAft>
                <a:spcPts val="200"/>
              </a:spcAft>
            </a:pPr>
            <a:r>
              <a:rPr lang="hu-HU" sz="3300" kern="1200" dirty="0">
                <a:solidFill>
                  <a:srgbClr val="036C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Elektrotechnika 2. ZH konzultáció</a:t>
            </a:r>
            <a:endParaRPr lang="hu-HU" sz="3600" kern="1200" dirty="0">
              <a:solidFill>
                <a:srgbClr val="036C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>
          <a:xfrm>
            <a:off x="2727088" y="6301007"/>
            <a:ext cx="3729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spcAft>
                <a:spcPts val="150"/>
              </a:spcAft>
              <a:defRPr lang="hu-HU" sz="1200" kern="1200" dirty="0">
                <a:solidFill>
                  <a:srgbClr val="036C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4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marL="0" algn="r" defTabSz="685800" rtl="0" eaLnBrk="1" latinLnBrk="0" hangingPunct="1">
        <a:lnSpc>
          <a:spcPct val="90000"/>
        </a:lnSpc>
        <a:spcBef>
          <a:spcPct val="0"/>
        </a:spcBef>
        <a:spcAft>
          <a:spcPts val="150"/>
        </a:spcAft>
        <a:buNone/>
        <a:defRPr lang="hu-HU" sz="3200" kern="1200" dirty="0">
          <a:solidFill>
            <a:srgbClr val="036C7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100" kern="1200">
          <a:solidFill>
            <a:srgbClr val="455F5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rgbClr val="455F5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rgbClr val="455F5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rgbClr val="455F5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rgbClr val="455F5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1.png"/><Relationship Id="rId7" Type="http://schemas.openxmlformats.org/officeDocument/2006/relationships/image" Target="../media/image28.wm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0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2.png"/><Relationship Id="rId9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et.bme.hu/sites/default/files/tantargyi_fajlok/v%2C%202018/09/30%20-%2019%3A03/Mintazh_eltech_honlapra.pdf" TargetMode="External"/><Relationship Id="rId2" Type="http://schemas.openxmlformats.org/officeDocument/2006/relationships/hyperlink" Target="https://vik.wiki/images/9/97/Eltech_zh1s_2018%C5%91sz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0C19E1-D546-41F9-900B-C6E87706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hu-HU" dirty="0" err="1"/>
              <a:t>Zh</a:t>
            </a:r>
            <a:r>
              <a:rPr lang="hu-HU" dirty="0"/>
              <a:t> konzultáció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06CBC31-979D-4313-BE27-0E97FCEB4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Elérhetőség: </a:t>
            </a:r>
            <a:r>
              <a:rPr lang="hu-HU" b="1" u="sng" dirty="0">
                <a:solidFill>
                  <a:schemeClr val="accent5">
                    <a:lumMod val="75000"/>
                  </a:schemeClr>
                </a:solidFill>
              </a:rPr>
              <a:t>fejes.adam@eszk.org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E1D53C-5D39-4FB7-A3C2-CE19F756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1</a:t>
            </a:fld>
            <a:endParaRPr lang="hu-HU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99CB008-30EF-4222-B787-60EEB10C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F951-D738-4C33-84F6-9E0E08CAADAC}" type="datetime1">
              <a:rPr lang="hu-HU" smtClean="0"/>
              <a:t>2020. 10. 08.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5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43002" y="1287887"/>
            <a:ext cx="7743825" cy="5013120"/>
          </a:xfrm>
        </p:spPr>
        <p:txBody>
          <a:bodyPr>
            <a:normAutofit/>
          </a:bodyPr>
          <a:lstStyle/>
          <a:p>
            <a:r>
              <a:rPr lang="el-GR" sz="4800" dirty="0"/>
              <a:t>ω</a:t>
            </a:r>
            <a:r>
              <a:rPr lang="hu-HU" sz="4800" baseline="-25000" dirty="0"/>
              <a:t>r</a:t>
            </a:r>
          </a:p>
          <a:p>
            <a:pPr lvl="1"/>
            <a:r>
              <a:rPr lang="hu-HU" sz="3000" baseline="-25000" dirty="0"/>
              <a:t>Forgórész</a:t>
            </a:r>
            <a:r>
              <a:rPr lang="hu-HU" sz="3000" dirty="0"/>
              <a:t> </a:t>
            </a:r>
            <a:r>
              <a:rPr lang="hu-HU" sz="3000" baseline="-25000" dirty="0"/>
              <a:t>(rotor) </a:t>
            </a:r>
            <a:r>
              <a:rPr lang="hu-HU" sz="3000" u="sng" baseline="-25000" dirty="0"/>
              <a:t>mező</a:t>
            </a:r>
            <a:r>
              <a:rPr lang="hu-HU" sz="3000" baseline="-25000" dirty="0"/>
              <a:t> szögsebessége</a:t>
            </a:r>
          </a:p>
          <a:p>
            <a:r>
              <a:rPr lang="el-GR" sz="4800" dirty="0"/>
              <a:t>ω</a:t>
            </a:r>
            <a:r>
              <a:rPr lang="hu-HU" sz="4800" baseline="-25000" dirty="0"/>
              <a:t>s</a:t>
            </a:r>
          </a:p>
          <a:p>
            <a:pPr lvl="1"/>
            <a:r>
              <a:rPr lang="hu-HU" sz="3000" baseline="-25000" dirty="0"/>
              <a:t>Állórész</a:t>
            </a:r>
            <a:r>
              <a:rPr lang="hu-HU" sz="3000" dirty="0"/>
              <a:t> </a:t>
            </a:r>
            <a:r>
              <a:rPr lang="hu-HU" sz="3000" baseline="-25000" dirty="0"/>
              <a:t>(</a:t>
            </a:r>
            <a:r>
              <a:rPr lang="hu-HU" sz="3000" baseline="-25000" dirty="0" err="1"/>
              <a:t>státor</a:t>
            </a:r>
            <a:r>
              <a:rPr lang="hu-HU" sz="3000" baseline="-25000" dirty="0"/>
              <a:t>) </a:t>
            </a:r>
            <a:r>
              <a:rPr lang="hu-HU" sz="3000" u="sng" baseline="-25000" dirty="0"/>
              <a:t>mező</a:t>
            </a:r>
            <a:r>
              <a:rPr lang="hu-HU" sz="3000" baseline="-25000" dirty="0"/>
              <a:t> szögsebessége</a:t>
            </a:r>
          </a:p>
          <a:p>
            <a:r>
              <a:rPr lang="el-GR" sz="4800" dirty="0"/>
              <a:t>ω</a:t>
            </a:r>
            <a:r>
              <a:rPr lang="hu-HU" sz="4800" baseline="-25000" dirty="0"/>
              <a:t>m</a:t>
            </a:r>
          </a:p>
          <a:p>
            <a:pPr lvl="1"/>
            <a:r>
              <a:rPr lang="hu-HU" sz="3000" baseline="-25000" dirty="0"/>
              <a:t>Forgórész</a:t>
            </a:r>
            <a:r>
              <a:rPr lang="hu-HU" sz="3000" dirty="0"/>
              <a:t> </a:t>
            </a:r>
            <a:r>
              <a:rPr lang="hu-HU" sz="3000" baseline="-25000" dirty="0"/>
              <a:t>(</a:t>
            </a:r>
            <a:r>
              <a:rPr lang="hu-HU" sz="3000" u="sng" baseline="-25000" dirty="0"/>
              <a:t>mechanikai</a:t>
            </a:r>
            <a:r>
              <a:rPr lang="hu-HU" sz="3000" baseline="-25000" dirty="0"/>
              <a:t>) szögsebessége</a:t>
            </a:r>
          </a:p>
          <a:p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hu-HU" sz="4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hu-HU" sz="4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hu-HU" sz="4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r>
              <a:rPr lang="hu-HU" sz="2400" baseline="-25000" dirty="0"/>
              <a:t>(ARMATÚRA</a:t>
            </a:r>
            <a:r>
              <a:rPr lang="hu-HU" sz="2400" dirty="0"/>
              <a:t> </a:t>
            </a:r>
            <a:r>
              <a:rPr lang="hu-HU" sz="2400" baseline="-25000" dirty="0"/>
              <a:t>= ahol a feszültség indukálódik)</a:t>
            </a:r>
          </a:p>
          <a:p>
            <a:endParaRPr lang="hu-HU" sz="2400" baseline="-25000" dirty="0"/>
          </a:p>
          <a:p>
            <a:endParaRPr lang="hu-HU" baseline="-25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Szögsebességek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D94-B034-4134-8434-EB60E2FB4AB1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73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56824" y="1474787"/>
            <a:ext cx="8230004" cy="4351338"/>
          </a:xfrm>
        </p:spPr>
        <p:txBody>
          <a:bodyPr/>
          <a:lstStyle/>
          <a:p>
            <a:r>
              <a:rPr lang="hu-HU" dirty="0"/>
              <a:t>Működési elv</a:t>
            </a:r>
          </a:p>
          <a:p>
            <a:pPr lvl="1"/>
            <a:r>
              <a:rPr lang="hu-HU" dirty="0"/>
              <a:t>Állórész: 3f tekercselés, hálózatra (táplálás) van kötve, lemezelt</a:t>
            </a:r>
          </a:p>
          <a:p>
            <a:pPr lvl="1"/>
            <a:r>
              <a:rPr lang="hu-HU" dirty="0"/>
              <a:t>Forgórész: 3f tekercselés vagy kalickás, mindig rövidre zárt!</a:t>
            </a:r>
          </a:p>
          <a:p>
            <a:pPr lvl="2"/>
            <a:r>
              <a:rPr lang="hu-HU" dirty="0"/>
              <a:t>Ha 3f, akkor a forgórész kivezetéseit kivezetik egy csúszógyűrűn nagy ellenállásokra, hogy felvegyék a nagy áramokat.</a:t>
            </a:r>
          </a:p>
          <a:p>
            <a:pPr lvl="2"/>
            <a:r>
              <a:rPr lang="hu-HU" dirty="0"/>
              <a:t>Gyakoribb a kalickás forgórész, ekkor a forgórész lemezelt vasmag</a:t>
            </a:r>
          </a:p>
          <a:p>
            <a:pPr lvl="1"/>
            <a:r>
              <a:rPr lang="hu-HU" dirty="0"/>
              <a:t>Indításkor az állórész forgó mezeje áramokat indukál az forgórészben (3f tekercselés vagy kalicka (</a:t>
            </a:r>
            <a:r>
              <a:rPr lang="hu-HU" dirty="0" err="1"/>
              <a:t>kalicka</a:t>
            </a:r>
            <a:r>
              <a:rPr lang="hu-HU" dirty="0"/>
              <a:t> = sok-sok fázis))</a:t>
            </a:r>
          </a:p>
          <a:p>
            <a:pPr lvl="1"/>
            <a:r>
              <a:rPr lang="hu-HU" dirty="0"/>
              <a:t>Lorentz-törvény: I </a:t>
            </a:r>
            <a:r>
              <a:rPr lang="hu-HU" dirty="0">
                <a:sym typeface="Wingdings" panose="05000000000000000000" pitchFamily="2" charset="2"/>
              </a:rPr>
              <a:t> F  elkezd forogni a forgórész </a:t>
            </a:r>
          </a:p>
          <a:p>
            <a:pPr lvl="1"/>
            <a:r>
              <a:rPr lang="hu-HU" dirty="0"/>
              <a:t>Ha </a:t>
            </a:r>
            <a:r>
              <a:rPr lang="el-GR" dirty="0"/>
              <a:t>ω</a:t>
            </a:r>
            <a:r>
              <a:rPr lang="hu-HU" baseline="-25000" dirty="0"/>
              <a:t>m</a:t>
            </a:r>
            <a:r>
              <a:rPr lang="hu-HU" dirty="0"/>
              <a:t> = </a:t>
            </a:r>
            <a:r>
              <a:rPr lang="el-GR" dirty="0"/>
              <a:t>ω</a:t>
            </a:r>
            <a:r>
              <a:rPr lang="hu-HU" baseline="-25000" dirty="0"/>
              <a:t>s</a:t>
            </a:r>
            <a:r>
              <a:rPr lang="hu-HU" dirty="0"/>
              <a:t>, akkor nincs erő </a:t>
            </a:r>
            <a:r>
              <a:rPr lang="hu-HU" dirty="0">
                <a:sym typeface="Wingdings" panose="05000000000000000000" pitchFamily="2" charset="2"/>
              </a:rPr>
              <a:t> szinkron fordulaton nincs nyomatéka nem metszik egymást az erővonalak</a:t>
            </a:r>
          </a:p>
          <a:p>
            <a:pPr lvl="1"/>
            <a:r>
              <a:rPr lang="hu-HU" dirty="0"/>
              <a:t>Ezért csak aszinkron fordulatszámon képes működni!</a:t>
            </a:r>
          </a:p>
          <a:p>
            <a:pPr lvl="1"/>
            <a:r>
              <a:rPr lang="hu-HU" dirty="0"/>
              <a:t>Olcsó, könnyen karbantartható</a:t>
            </a:r>
          </a:p>
          <a:p>
            <a:pPr lvl="1"/>
            <a:r>
              <a:rPr lang="hu-HU" dirty="0"/>
              <a:t>Alkalmazás: nagyvasúti vontatás, szélgenerátorok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F17-281B-45FA-8AE4-A62ADBAB8233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24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Felépítés</a:t>
            </a:r>
          </a:p>
          <a:p>
            <a:pPr lvl="1"/>
            <a:r>
              <a:rPr lang="hu-HU" dirty="0"/>
              <a:t>Állórész: 3f tekercselés, hálózatra (táplálás) van kötve, lemezelt</a:t>
            </a:r>
          </a:p>
          <a:p>
            <a:pPr lvl="1"/>
            <a:r>
              <a:rPr lang="hu-HU" dirty="0"/>
              <a:t>Forgórész: 3f tekercselés vagy kalickás, mindig rövidre zárt!</a:t>
            </a:r>
          </a:p>
          <a:p>
            <a:pPr lvl="2"/>
            <a:r>
              <a:rPr lang="hu-HU" dirty="0"/>
              <a:t>Ha 3f, akkor a forgórész kivezetéseit kivezetik egy csúszógyűrűn nagy ellenállásokra, hogy felvegyék a nagy áramokat. (Lorenz)</a:t>
            </a:r>
          </a:p>
          <a:p>
            <a:pPr lvl="2"/>
            <a:r>
              <a:rPr lang="hu-HU" dirty="0"/>
              <a:t>Gyakoribb a kalickás forgórész, ekkor a forgórész lemezelt vasmag</a:t>
            </a:r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FCAC-1D4B-4EDC-9245-3824695BAAEA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332" y="3177491"/>
            <a:ext cx="5924550" cy="288607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0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Állandósult nyomaték feltétele, mezők együttforgása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8C60-1945-4736-B65A-F2537DD360BB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" y="2072076"/>
            <a:ext cx="6243100" cy="3991490"/>
          </a:xfrm>
          <a:prstGeom prst="rect">
            <a:avLst/>
          </a:prstGeom>
        </p:spPr>
      </p:pic>
      <p:sp>
        <p:nvSpPr>
          <p:cNvPr id="8" name="Vonalas buborék 1 7"/>
          <p:cNvSpPr/>
          <p:nvPr/>
        </p:nvSpPr>
        <p:spPr>
          <a:xfrm>
            <a:off x="6246100" y="2517114"/>
            <a:ext cx="2897900" cy="2248069"/>
          </a:xfrm>
          <a:prstGeom prst="borderCallout1">
            <a:avLst>
              <a:gd name="adj1" fmla="val 48946"/>
              <a:gd name="adj2" fmla="val -284"/>
              <a:gd name="adj3" fmla="val 54842"/>
              <a:gd name="adj4" fmla="val -1615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n w="0"/>
                <a:solidFill>
                  <a:schemeClr val="accent1"/>
                </a:solidFill>
              </a:rPr>
              <a:t>Állórész tekercsek (vagy kalicka) forgó mágneses mezeje és a Forgórész tekercsek forgó mágneses mezeje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40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Csúszógyűrű, kalicka, szlip, </a:t>
            </a:r>
            <a:r>
              <a:rPr lang="hu-HU" dirty="0" err="1"/>
              <a:t>szlipfrekvencia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D441-39A5-4524-872A-FCF574F9458E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4" y="1862405"/>
            <a:ext cx="3300078" cy="23845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852" y="1862405"/>
            <a:ext cx="3567713" cy="37096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34" y="4517795"/>
            <a:ext cx="2863602" cy="141549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802" y="1862405"/>
            <a:ext cx="2263618" cy="1574691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DAD8D33A-5610-4A0F-9998-252798265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306" y="3861699"/>
            <a:ext cx="1778114" cy="20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Fordulatszám-változtatási lehetőségek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5D3A-BD53-4F2E-93D6-93E42A990ACD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8" y="1905696"/>
            <a:ext cx="6268125" cy="405447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50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Helyettesítő kapcsolás, redukálás</a:t>
            </a:r>
          </a:p>
          <a:p>
            <a:pPr lvl="1"/>
            <a:r>
              <a:rPr lang="hu-HU" dirty="0"/>
              <a:t>Passzív áramkört szeretnénk, akárcsak a transzformátoroknál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3EB5-21AF-49A7-B844-D99A2A0621FC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8234" y="2268226"/>
            <a:ext cx="208625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ln w="0"/>
                <a:solidFill>
                  <a:schemeClr val="accent1"/>
                </a:solidFill>
              </a:rPr>
              <a:t>Indexek:</a:t>
            </a:r>
          </a:p>
          <a:p>
            <a:r>
              <a:rPr lang="hu-HU" b="1" dirty="0">
                <a:ln w="0"/>
                <a:solidFill>
                  <a:schemeClr val="accent1"/>
                </a:solidFill>
              </a:rPr>
              <a:t>1 = </a:t>
            </a:r>
            <a:r>
              <a:rPr lang="hu-HU" b="1" dirty="0" err="1">
                <a:ln w="0"/>
                <a:solidFill>
                  <a:schemeClr val="accent1"/>
                </a:solidFill>
              </a:rPr>
              <a:t>státor</a:t>
            </a:r>
            <a:endParaRPr lang="hu-HU" b="1" dirty="0">
              <a:ln w="0"/>
              <a:solidFill>
                <a:schemeClr val="accent1"/>
              </a:solidFill>
            </a:endParaRPr>
          </a:p>
          <a:p>
            <a:r>
              <a:rPr lang="hu-HU" b="1" dirty="0">
                <a:ln w="0"/>
                <a:solidFill>
                  <a:schemeClr val="accent1"/>
                </a:solidFill>
              </a:rPr>
              <a:t>2 = rotor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47" y="2173054"/>
            <a:ext cx="941225" cy="4402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057" y="3075909"/>
            <a:ext cx="4408083" cy="5822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057" y="2688848"/>
            <a:ext cx="5656195" cy="561608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77125"/>
              </p:ext>
            </p:extLst>
          </p:nvPr>
        </p:nvGraphicFramePr>
        <p:xfrm>
          <a:off x="3746048" y="3577433"/>
          <a:ext cx="5420156" cy="65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gyenlet" r:id="rId6" imgW="2209800" imgH="266700" progId="Equation.3">
                  <p:embed/>
                </p:oleObj>
              </mc:Choice>
              <mc:Fallback>
                <p:oleObj name="Egyenlet" r:id="rId6" imgW="2209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048" y="3577433"/>
                        <a:ext cx="5420156" cy="655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99447"/>
              </p:ext>
            </p:extLst>
          </p:nvPr>
        </p:nvGraphicFramePr>
        <p:xfrm>
          <a:off x="3701261" y="2067844"/>
          <a:ext cx="14065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gyenlet" r:id="rId8" imgW="787400" imgH="368300" progId="Equation.3">
                  <p:embed/>
                </p:oleObj>
              </mc:Choice>
              <mc:Fallback>
                <p:oleObj name="Egyenlet" r:id="rId8" imgW="787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261" y="2067844"/>
                        <a:ext cx="14065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gyenes összekötő nyíllal 17"/>
          <p:cNvCxnSpPr/>
          <p:nvPr/>
        </p:nvCxnSpPr>
        <p:spPr>
          <a:xfrm>
            <a:off x="5221582" y="2393179"/>
            <a:ext cx="5208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979741"/>
              </p:ext>
            </p:extLst>
          </p:nvPr>
        </p:nvGraphicFramePr>
        <p:xfrm>
          <a:off x="3985721" y="4132991"/>
          <a:ext cx="42291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10" imgW="2145960" imgH="419040" progId="Equation.3">
                  <p:embed/>
                </p:oleObj>
              </mc:Choice>
              <mc:Fallback>
                <p:oleObj name="Equation" r:id="rId10" imgW="2145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721" y="4132991"/>
                        <a:ext cx="42291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4F0CA00-4A99-4A24-834A-853392003900}"/>
              </a:ext>
            </a:extLst>
          </p:cNvPr>
          <p:cNvSpPr txBox="1"/>
          <p:nvPr/>
        </p:nvSpPr>
        <p:spPr>
          <a:xfrm>
            <a:off x="4463554" y="5026359"/>
            <a:ext cx="227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Hurok tv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F197DC2-3C1E-4514-B3FE-0C8818820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568" y="3898232"/>
            <a:ext cx="2759201" cy="19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Helyettesítő kapcsolás, redukálás</a:t>
            </a:r>
          </a:p>
          <a:p>
            <a:pPr lvl="1"/>
            <a:r>
              <a:rPr lang="hu-HU" dirty="0"/>
              <a:t>Passzív áramkört szeretnénk, akárcsak a transzformátoroknál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324-4BDA-4DA6-B6C5-F76D64D3A139}" type="datetime1">
              <a:rPr lang="hu-HU" smtClean="0"/>
              <a:t>2020. 10. 08.</a:t>
            </a:fld>
            <a:endParaRPr lang="hu-HU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96551"/>
              </p:ext>
            </p:extLst>
          </p:nvPr>
        </p:nvGraphicFramePr>
        <p:xfrm>
          <a:off x="2477057" y="2059492"/>
          <a:ext cx="42291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3" imgW="2145960" imgH="419040" progId="Equation.3">
                  <p:embed/>
                </p:oleObj>
              </mc:Choice>
              <mc:Fallback>
                <p:oleObj name="Equation" r:id="rId3" imgW="2145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057" y="2059492"/>
                        <a:ext cx="42291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Kép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84" y="2883404"/>
            <a:ext cx="7704776" cy="30923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" y="3659157"/>
            <a:ext cx="2724088" cy="112377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8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Teljesítménymérleg, teljesítményviszonyok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2D5D-3FC8-4A8F-8BEB-A738A0B52F15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00" y="1818614"/>
            <a:ext cx="7484042" cy="4426163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5400663" y="1818614"/>
            <a:ext cx="3889421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b="1" dirty="0">
                <a:ln w="0"/>
                <a:solidFill>
                  <a:schemeClr val="accent1"/>
                </a:solidFill>
              </a:rPr>
              <a:t>P</a:t>
            </a:r>
            <a:r>
              <a:rPr lang="hu-HU" sz="1600" b="1" baseline="-25000" dirty="0">
                <a:ln w="0"/>
                <a:solidFill>
                  <a:schemeClr val="accent1"/>
                </a:solidFill>
              </a:rPr>
              <a:t>1</a:t>
            </a:r>
            <a:r>
              <a:rPr lang="hu-HU" sz="1600" b="1" dirty="0">
                <a:ln w="0"/>
                <a:solidFill>
                  <a:schemeClr val="accent1"/>
                </a:solidFill>
              </a:rPr>
              <a:t>: hálózatból felvett primer hatásos teljesítmény</a:t>
            </a:r>
          </a:p>
          <a:p>
            <a:r>
              <a:rPr lang="hu-HU" sz="1600" b="1" dirty="0" err="1">
                <a:ln w="0"/>
                <a:solidFill>
                  <a:schemeClr val="accent1"/>
                </a:solidFill>
              </a:rPr>
              <a:t>P</a:t>
            </a:r>
            <a:r>
              <a:rPr lang="hu-HU" sz="1600" b="1" baseline="-25000" dirty="0" err="1">
                <a:ln w="0"/>
                <a:solidFill>
                  <a:schemeClr val="accent1"/>
                </a:solidFill>
              </a:rPr>
              <a:t>t</a:t>
            </a:r>
            <a:r>
              <a:rPr lang="hu-HU" sz="1600" b="1" dirty="0">
                <a:ln w="0"/>
                <a:solidFill>
                  <a:schemeClr val="accent1"/>
                </a:solidFill>
              </a:rPr>
              <a:t>: tekercsveszteség (hő)</a:t>
            </a:r>
          </a:p>
          <a:p>
            <a:r>
              <a:rPr lang="hu-HU" sz="1600" b="1" dirty="0" err="1">
                <a:ln w="0"/>
                <a:solidFill>
                  <a:schemeClr val="accent1"/>
                </a:solidFill>
              </a:rPr>
              <a:t>P</a:t>
            </a:r>
            <a:r>
              <a:rPr lang="hu-HU" sz="1600" b="1" baseline="-25000" dirty="0" err="1">
                <a:ln w="0"/>
                <a:solidFill>
                  <a:schemeClr val="accent1"/>
                </a:solidFill>
              </a:rPr>
              <a:t>v</a:t>
            </a:r>
            <a:r>
              <a:rPr lang="hu-HU" sz="1600" b="1" dirty="0">
                <a:ln w="0"/>
                <a:solidFill>
                  <a:schemeClr val="accent1"/>
                </a:solidFill>
              </a:rPr>
              <a:t>: vasveszteség (hő)</a:t>
            </a:r>
          </a:p>
          <a:p>
            <a:r>
              <a:rPr lang="hu-HU" sz="1600" b="1" dirty="0" err="1">
                <a:ln w="0"/>
                <a:solidFill>
                  <a:schemeClr val="accent1"/>
                </a:solidFill>
              </a:rPr>
              <a:t>P</a:t>
            </a:r>
            <a:r>
              <a:rPr lang="hu-HU" sz="1600" b="1" baseline="-25000" dirty="0" err="1">
                <a:ln w="0"/>
                <a:solidFill>
                  <a:schemeClr val="accent1"/>
                </a:solidFill>
              </a:rPr>
              <a:t>légrés</a:t>
            </a:r>
            <a:r>
              <a:rPr lang="hu-HU" sz="1600" b="1" dirty="0">
                <a:ln w="0"/>
                <a:solidFill>
                  <a:schemeClr val="accent1"/>
                </a:solidFill>
              </a:rPr>
              <a:t>: forgórészbe átmenő légrésteljesítmény</a:t>
            </a:r>
          </a:p>
          <a:p>
            <a:r>
              <a:rPr lang="hu-HU" sz="1600" b="1" dirty="0" err="1">
                <a:ln w="0"/>
                <a:solidFill>
                  <a:schemeClr val="accent1"/>
                </a:solidFill>
              </a:rPr>
              <a:t>P</a:t>
            </a:r>
            <a:r>
              <a:rPr lang="hu-HU" sz="1600" b="1" baseline="-25000" dirty="0" err="1">
                <a:ln w="0"/>
                <a:solidFill>
                  <a:schemeClr val="accent1"/>
                </a:solidFill>
              </a:rPr>
              <a:t>m</a:t>
            </a:r>
            <a:r>
              <a:rPr lang="hu-HU" sz="1600" b="1" dirty="0">
                <a:ln w="0"/>
                <a:solidFill>
                  <a:schemeClr val="accent1"/>
                </a:solidFill>
              </a:rPr>
              <a:t>: mechanikai teljesítmény</a:t>
            </a:r>
          </a:p>
          <a:p>
            <a:endParaRPr lang="hu-HU" sz="16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75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Légrésteljesítmény, nyomaték számítása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14E1-B1F9-4B4F-98B2-61619E8EB614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60" y="2014850"/>
            <a:ext cx="6121494" cy="381127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451734" y="4282710"/>
            <a:ext cx="187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Ω</a:t>
            </a:r>
            <a:r>
              <a:rPr lang="hu-HU" sz="2400" b="1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 </a:t>
            </a:r>
            <a:r>
              <a:rPr lang="hu-H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l-G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ω</a:t>
            </a:r>
            <a:r>
              <a:rPr lang="hu-HU" sz="2400" b="1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92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Forgó mágneses mező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6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Fordulatszám-nyomaték jelleggörbe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 gépek (=indukciós gépek)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179-02B2-40B9-BEE5-1B5BCC398181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53" y="1907079"/>
            <a:ext cx="3571875" cy="265747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96653" y="1868442"/>
            <a:ext cx="357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áramdiagram = kördiagram</a:t>
            </a:r>
            <a:endParaRPr lang="hu-HU" b="1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06649" y="1868442"/>
            <a:ext cx="449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s=0 </a:t>
            </a:r>
            <a:r>
              <a:rPr lang="hu-H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 szinkronpont (segédgéppel)</a:t>
            </a:r>
          </a:p>
          <a:p>
            <a:r>
              <a:rPr lang="hu-H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s=1  forgórész áll, rövidzárási pont</a:t>
            </a:r>
          </a:p>
          <a:p>
            <a:r>
              <a:rPr lang="hu-H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Üzemmódok bejelölve </a:t>
            </a:r>
          </a:p>
          <a:p>
            <a:endParaRPr lang="hu-H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42957"/>
            <a:ext cx="4122496" cy="1614998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20</a:t>
            </a:fld>
            <a:endParaRPr lang="hu-HU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F9C6AE39-61E4-49B4-8490-4C32E4DD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02" y="4506044"/>
            <a:ext cx="2280283" cy="1512432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26B9F654-F1EF-48F5-8148-601885D70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96" y="4553784"/>
            <a:ext cx="2170722" cy="1674151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55426070-2EAA-4D96-8163-5DB979952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811" y="4555599"/>
            <a:ext cx="1569838" cy="1655227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A124B89A-79CB-4070-8A5E-A11D2BC3D616}"/>
              </a:ext>
            </a:extLst>
          </p:cNvPr>
          <p:cNvSpPr txBox="1"/>
          <p:nvPr/>
        </p:nvSpPr>
        <p:spPr>
          <a:xfrm>
            <a:off x="6983307" y="4564554"/>
            <a:ext cx="1903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Kicsi de gyorsan vált a nyomaték az elején mert induktív az áram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Mágnesező áram-&gt; meddő</a:t>
            </a:r>
          </a:p>
        </p:txBody>
      </p:sp>
    </p:spTree>
    <p:extLst>
      <p:ext uri="{BB962C8B-B14F-4D97-AF65-F5344CB8AC3E}">
        <p14:creationId xmlns:p14="http://schemas.microsoft.com/office/powerpoint/2010/main" val="4027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A043923-2584-4A84-8111-24C7D551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/>
              <a:t>VIK wiki 2018/2019 </a:t>
            </a:r>
            <a:r>
              <a:rPr lang="hu-HU" u="sng" dirty="0" err="1"/>
              <a:t>zh</a:t>
            </a:r>
            <a:r>
              <a:rPr lang="hu-HU" u="sng" dirty="0"/>
              <a:t> nagy nagyfeladatai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https://vik.wiki/images/9/97/Eltech_zh1s_2018%C5%91sz.pdf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Vet-es minta </a:t>
            </a:r>
            <a:r>
              <a:rPr lang="hu-HU" dirty="0" err="1"/>
              <a:t>zh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https://vet.bme.hu/sites/default/files/tantargyi_fajlok/v%2C%202018/09/30%20-%2019%3A03/Mintazh_eltech_honlapra.pdf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E66B960-D31D-4301-B0F1-5D3CAB55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461050-A0B7-44A9-98EC-97ED15AB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24DA-9E12-4223-B50D-24D6EE54A619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318D3A9-F236-47A4-8E81-97C4DB68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7628368-F93E-4B4F-8F3B-ADC470B5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916" y="0"/>
            <a:ext cx="4918819" cy="872269"/>
          </a:xfrm>
        </p:spPr>
        <p:txBody>
          <a:bodyPr anchor="b">
            <a:normAutofit/>
          </a:bodyPr>
          <a:lstStyle/>
          <a:p>
            <a:r>
              <a:rPr lang="hu-HU" sz="2800" dirty="0"/>
              <a:t>Három tekercs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5C4E7CA-3F95-4C15-8880-B1AD1E967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411" y="1495272"/>
            <a:ext cx="2949178" cy="4653858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Amper törvény: </a:t>
            </a:r>
            <a:r>
              <a:rPr lang="hu-HU" dirty="0">
                <a:solidFill>
                  <a:schemeClr val="tx1"/>
                </a:solidFill>
              </a:rPr>
              <a:t>vezetőben folyó áram mágneses teret hoz létre maga körül.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Faraday féle indukciós törvény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r>
              <a:rPr lang="hu-HU" dirty="0">
                <a:solidFill>
                  <a:schemeClr val="tx1"/>
                </a:solidFill>
              </a:rPr>
              <a:t>vezetőben vagy egy tekercsben feszültség </a:t>
            </a:r>
            <a:r>
              <a:rPr lang="hu-HU" dirty="0" err="1">
                <a:solidFill>
                  <a:schemeClr val="tx1"/>
                </a:solidFill>
              </a:rPr>
              <a:t>indukálódik</a:t>
            </a:r>
            <a:r>
              <a:rPr lang="hu-HU" dirty="0">
                <a:solidFill>
                  <a:schemeClr val="tx1"/>
                </a:solidFill>
              </a:rPr>
              <a:t> ha a vezetőt felületét körülvevő mágneses tér, illetve a tekercset metsző fluxus megváltozik.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Önindukció:</a:t>
            </a:r>
          </a:p>
          <a:p>
            <a:r>
              <a:rPr lang="hu-HU" dirty="0">
                <a:solidFill>
                  <a:schemeClr val="tx1"/>
                </a:solidFill>
              </a:rPr>
              <a:t>tekercs saját fluxusának a változása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E232307-C0AF-4381-A00C-69C7A8DA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0100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DCD2A19-CEA6-4E5C-B97B-CA2C893AFA06}" type="slidenum">
              <a:rPr lang="hu-HU" smtClean="0"/>
              <a:pPr>
                <a:spcAft>
                  <a:spcPts val="600"/>
                </a:spcAft>
              </a:pPr>
              <a:t>3</a:t>
            </a:fld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F8B486-985D-497E-97C2-DDDE5B07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DD24DA-9E12-4223-B50D-24D6EE54A619}" type="datetime1">
              <a:rPr lang="hu-HU" smtClean="0"/>
              <a:pPr>
                <a:spcAft>
                  <a:spcPts val="600"/>
                </a:spcAft>
              </a:pPr>
              <a:t>2020. 10. 08.</a:t>
            </a:fld>
            <a:endParaRPr lang="hu-HU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83AC04A3-662B-47CE-B65C-515818686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1" y="3581852"/>
            <a:ext cx="1162212" cy="581106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A3003C95-3ADA-436B-8512-F55D0112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56" y="1916112"/>
            <a:ext cx="1562318" cy="676369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8954E88B-2F5A-44B1-B451-72A7EE9E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01" y="5040715"/>
            <a:ext cx="1210797" cy="45653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301947A8-A10B-4A8E-8C10-0AC91FEF167C}"/>
              </a:ext>
            </a:extLst>
          </p:cNvPr>
          <p:cNvSpPr txBox="1"/>
          <p:nvPr/>
        </p:nvSpPr>
        <p:spPr>
          <a:xfrm>
            <a:off x="4116346" y="1708249"/>
            <a:ext cx="45803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Lorenz erő:</a:t>
            </a:r>
          </a:p>
          <a:p>
            <a:endParaRPr lang="hu-HU" sz="1200" dirty="0"/>
          </a:p>
          <a:p>
            <a:endParaRPr lang="hu-HU" sz="1200" dirty="0"/>
          </a:p>
          <a:p>
            <a:endParaRPr lang="hu-HU" sz="1200" dirty="0"/>
          </a:p>
          <a:p>
            <a:endParaRPr lang="hu-HU" sz="1200" dirty="0"/>
          </a:p>
          <a:p>
            <a:r>
              <a:rPr lang="hu-HU" sz="1200" dirty="0"/>
              <a:t>A vezetőszálra ható erő irányát jobbkéz-szabály segítségével határozhatjuk meg: ha jobb kezünk három ujját merőlegesen kifeszítjük úgy, hogy hüvelykujjunk az áram irányába, mutatóujjunk a mágneses indukció irányába mutat, akkor középső ujjunk jelzi az áramvezetőre ható erő irányát</a:t>
            </a:r>
            <a:r>
              <a:rPr lang="hu-HU" dirty="0"/>
              <a:t>.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F739F757-322F-46B8-A9C7-9387E7E87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83" y="1963743"/>
            <a:ext cx="1533739" cy="628738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AD99D1C6-0EC8-4EE0-834A-8BF40D057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779" y="4265518"/>
            <a:ext cx="1712915" cy="1661009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6AF6818F-7555-4142-B112-F1AEB4D81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0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42939DA-CF22-4C8E-AAA5-76E63C66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2" y="5"/>
            <a:ext cx="5838825" cy="972457"/>
          </a:xfrm>
        </p:spPr>
        <p:txBody>
          <a:bodyPr anchor="b">
            <a:normAutofit/>
          </a:bodyPr>
          <a:lstStyle/>
          <a:p>
            <a:r>
              <a:rPr lang="hu-HU" dirty="0"/>
              <a:t>Forgó mágneses mező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B67334E-6A53-4064-8ABA-67B5EF96A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458" y="1494971"/>
            <a:ext cx="3415392" cy="4681992"/>
          </a:xfrm>
        </p:spPr>
        <p:txBody>
          <a:bodyPr>
            <a:normAutofit/>
          </a:bodyPr>
          <a:lstStyle/>
          <a:p>
            <a:r>
              <a:rPr lang="hu-HU" dirty="0" err="1"/>
              <a:t>Fazor</a:t>
            </a:r>
            <a:r>
              <a:rPr lang="hu-HU" dirty="0"/>
              <a:t>: ami leírja a áram „mozgását”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Mező tulajdonságai: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/>
              <a:t>Kerület mentén áll. Szögsebesség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/>
              <a:t>Szinkron szögsebesség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7" name="Tartalom helye 16">
            <a:extLst>
              <a:ext uri="{FF2B5EF4-FFF2-40B4-BE49-F238E27FC236}">
                <a16:creationId xmlns:a16="http://schemas.microsoft.com/office/drawing/2014/main" id="{22AC2EA1-58B6-4181-B137-232519DD0B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12" y="1494971"/>
            <a:ext cx="2368630" cy="4681992"/>
          </a:xfrm>
          <a:prstGeom prst="rect">
            <a:avLst/>
          </a:prstGeom>
          <a:noFill/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621E421-B72C-41A4-BD53-4E2C4415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0100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DCD2A19-CEA6-4E5C-B97B-CA2C893AFA06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397E0A-90B6-47C2-9E94-9F32DEB6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" y="630100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DD24DA-9E12-4223-B50D-24D6EE54A619}" type="datetime1">
              <a:rPr lang="hu-HU" smtClean="0"/>
              <a:pPr>
                <a:spcAft>
                  <a:spcPts val="600"/>
                </a:spcAft>
              </a:pPr>
              <a:t>2020. 10. 08.</a:t>
            </a:fld>
            <a:endParaRPr lang="hu-HU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4D212E4C-0844-4702-8CAC-EDD6B565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8" y="2378109"/>
            <a:ext cx="3601772" cy="3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8898A4-A46E-4C9E-96CF-2F7B1C34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16931"/>
            <a:ext cx="4089559" cy="432015"/>
          </a:xfrm>
        </p:spPr>
        <p:txBody>
          <a:bodyPr/>
          <a:lstStyle/>
          <a:p>
            <a:r>
              <a:rPr lang="hu-HU" dirty="0"/>
              <a:t>Forgó mágneses mező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0ED5AA8-A6DF-428F-AF7C-22F2FA38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t>5</a:t>
            </a:fld>
            <a:endParaRPr lang="hu-HU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6C2E2451-A35F-4BEA-A23D-65DB46FB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2D9-C6A5-446C-86C0-62EAE53BFEF9}" type="datetime1">
              <a:rPr lang="hu-HU" smtClean="0"/>
              <a:t>2020. 10. 08.</a:t>
            </a:fld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348830F-CBB1-4800-AFCA-51048993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20" y="1463040"/>
            <a:ext cx="4529756" cy="2844175"/>
          </a:xfrm>
          <a:prstGeom prst="rect">
            <a:avLst/>
          </a:prstGeom>
        </p:spPr>
      </p:pic>
      <p:pic>
        <p:nvPicPr>
          <p:cNvPr id="8" name="Tartalom helye 6">
            <a:extLst>
              <a:ext uri="{FF2B5EF4-FFF2-40B4-BE49-F238E27FC236}">
                <a16:creationId xmlns:a16="http://schemas.microsoft.com/office/drawing/2014/main" id="{789FF7E9-D416-4242-962C-6E8C815D5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2466" y="3097916"/>
            <a:ext cx="2581534" cy="2418597"/>
          </a:xfrm>
          <a:prstGeom prst="rect">
            <a:avLst/>
          </a:prstGeom>
          <a:noFill/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6462C35A-6583-4BAA-8E4D-BCECE3718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79" y="2221177"/>
            <a:ext cx="3225879" cy="3401279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/>
              <a:t>A mágnes két pólusa északi (N) déli(S)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/>
              <a:t>Vonzzák egymást az a nem azonos pólusok ha pedig egy mágneses térbe helyezzük a pólusok taszítása vonzása miatt beáll az erővonalakkal párhuzamosan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/>
              <a:t>Ha pedig 3 tekercset egymással térben 120 fokkal elforgatjuk és 3F szinuszos 120 fokkal eltolt gerjesztést adunk rá megkapjuk a forgó mágneses mezőt.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/>
              <a:t>Ez a mező leírható vektorokkal azon belül a Park- vektorral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/>
              <a:t>Vektorok erdője 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666D77F-C8F6-4E58-A83C-633F4B46E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38" y="4404360"/>
            <a:ext cx="2196929" cy="18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75C8201-4738-4BF8-BEB7-64FE606B3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Lenz törvény értelmében olyan feszültség </a:t>
            </a:r>
            <a:r>
              <a:rPr lang="hu-HU" dirty="0" err="1"/>
              <a:t>indukálódik</a:t>
            </a:r>
            <a:r>
              <a:rPr lang="hu-HU" dirty="0"/>
              <a:t> ami akadályozza az őt létrehozó hatást(Világoskék és sötétkék nyilak)</a:t>
            </a:r>
          </a:p>
          <a:p>
            <a:endParaRPr lang="hu-HU" dirty="0"/>
          </a:p>
          <a:p>
            <a:r>
              <a:rPr lang="hu-HU" dirty="0"/>
              <a:t>Ezáltal a F= (</a:t>
            </a:r>
            <a:r>
              <a:rPr lang="hu-HU" dirty="0" err="1"/>
              <a:t>IxB</a:t>
            </a:r>
            <a:r>
              <a:rPr lang="hu-HU" dirty="0"/>
              <a:t>)*L fellépő erő</a:t>
            </a:r>
          </a:p>
          <a:p>
            <a:pPr marL="0" indent="0">
              <a:buNone/>
            </a:pPr>
            <a:r>
              <a:rPr lang="hu-HU" dirty="0"/>
              <a:t>(Lorenz erő) miatt elkezd forogni a </a:t>
            </a:r>
          </a:p>
          <a:p>
            <a:pPr marL="0" indent="0">
              <a:buNone/>
            </a:pPr>
            <a:r>
              <a:rPr lang="hu-HU" dirty="0"/>
              <a:t>belső „zárt hurok”.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Létrejön a forgómozgás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766F0A3-E48D-4E67-8352-4BE114C4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0C3513-6AAF-4EDD-9A31-6240A46B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24DA-9E12-4223-B50D-24D6EE54A619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64A9CFC-9B4D-4F84-8738-D50ECD7F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FB146A4-D09C-4726-8A98-9B43674D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6" y="2545715"/>
            <a:ext cx="446598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C9D9C2-8F6B-41BA-B1A7-4F5A360F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Tekercs+ AC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5394D1-BA4A-4B6F-A2A0-B1EF2B91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24DA-9E12-4223-B50D-24D6EE54A619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CDA3741-6E51-4004-A76E-870234A5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57" name="Tartalom helye 56">
            <a:extLst>
              <a:ext uri="{FF2B5EF4-FFF2-40B4-BE49-F238E27FC236}">
                <a16:creationId xmlns:a16="http://schemas.microsoft.com/office/drawing/2014/main" id="{EB622E9F-4EAB-46D6-AA47-60A2B7783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62" y="3138488"/>
            <a:ext cx="952500" cy="952500"/>
          </a:xfrm>
        </p:spPr>
      </p:pic>
      <p:pic>
        <p:nvPicPr>
          <p:cNvPr id="59" name="Kép 58">
            <a:extLst>
              <a:ext uri="{FF2B5EF4-FFF2-40B4-BE49-F238E27FC236}">
                <a16:creationId xmlns:a16="http://schemas.microsoft.com/office/drawing/2014/main" id="{46F4A66F-D798-4015-92DC-A29B14FFE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52" y="2030136"/>
            <a:ext cx="5721292" cy="3051355"/>
          </a:xfrm>
          <a:prstGeom prst="rect">
            <a:avLst/>
          </a:prstGeom>
        </p:spPr>
      </p:pic>
      <p:sp>
        <p:nvSpPr>
          <p:cNvPr id="62" name="Szövegdoboz 61">
            <a:extLst>
              <a:ext uri="{FF2B5EF4-FFF2-40B4-BE49-F238E27FC236}">
                <a16:creationId xmlns:a16="http://schemas.microsoft.com/office/drawing/2014/main" id="{3A658CF7-4A04-4E5C-A5CA-2F41E5AFA5CD}"/>
              </a:ext>
            </a:extLst>
          </p:cNvPr>
          <p:cNvSpPr txBox="1"/>
          <p:nvPr/>
        </p:nvSpPr>
        <p:spPr>
          <a:xfrm>
            <a:off x="251670" y="1669423"/>
            <a:ext cx="25418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A térben kialakuló 3F vektorok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Megfigyelhető a „maximum” illetve „minimum” pont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Tekercsekben kialakuló indukált áram iránya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Park-vektor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szinuszos eloszlás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  <a:p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48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F1DE237-CBC8-4910-A314-B31A03EF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Szinuszos eloszlás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0F8BB0-FFD6-4413-9D1E-F1B86EFF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24DA-9E12-4223-B50D-24D6EE54A619}" type="datetime1">
              <a:rPr lang="hu-HU" smtClean="0"/>
              <a:t>2020. 10. 08.</a:t>
            </a:fld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008FA1C-F667-45D2-A022-7886133E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2A19-CEA6-4E5C-B97B-CA2C893AFA06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771645F5-312A-44A5-9DC3-ACBA70A6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Törekszünk az </a:t>
            </a:r>
            <a:r>
              <a:rPr lang="hu-HU" b="1" dirty="0"/>
              <a:t>indukció térbeli </a:t>
            </a:r>
            <a:r>
              <a:rPr lang="hu-HU" dirty="0"/>
              <a:t>eloszlása ezáltal u/i </a:t>
            </a:r>
            <a:r>
              <a:rPr lang="hu-HU" b="1" dirty="0"/>
              <a:t>szinuszos</a:t>
            </a:r>
            <a:r>
              <a:rPr lang="hu-HU" dirty="0"/>
              <a:t> formájára</a:t>
            </a:r>
          </a:p>
          <a:p>
            <a:r>
              <a:rPr lang="hu-HU" dirty="0"/>
              <a:t>Ezeknek a rendszereknek teljesítménye állandó</a:t>
            </a:r>
          </a:p>
          <a:p>
            <a:r>
              <a:rPr lang="hu-HU" dirty="0"/>
              <a:t>Létrejöhet ha a </a:t>
            </a:r>
            <a:r>
              <a:rPr lang="hu-HU" b="1" dirty="0"/>
              <a:t>légrés</a:t>
            </a:r>
            <a:r>
              <a:rPr lang="hu-HU" dirty="0"/>
              <a:t> a </a:t>
            </a:r>
            <a:r>
              <a:rPr lang="hu-HU" b="1" dirty="0"/>
              <a:t>gerjesztés(120 fokos eltolás) </a:t>
            </a:r>
            <a:r>
              <a:rPr lang="hu-HU" dirty="0"/>
              <a:t>és a tekercsek </a:t>
            </a:r>
            <a:r>
              <a:rPr lang="hu-HU" b="1" dirty="0"/>
              <a:t>menetszám eloszlása szinuszos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2A08572-6D13-4417-816B-92C65DCC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62" y="3902816"/>
            <a:ext cx="3601618" cy="22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Aszinkrongép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7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ESZK">
      <a:dk1>
        <a:srgbClr val="03818E"/>
      </a:dk1>
      <a:lt1>
        <a:sysClr val="window" lastClr="FFFFFF"/>
      </a:lt1>
      <a:dk2>
        <a:srgbClr val="00A0D2"/>
      </a:dk2>
      <a:lt2>
        <a:srgbClr val="E7E6E6"/>
      </a:lt2>
      <a:accent1>
        <a:srgbClr val="03818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zk_0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A7DA32F8-0927-4101-B7B3-63FEFAC57606}" vid="{B167453B-A74B-4FF6-8AB8-698FF0194AC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836</Words>
  <Application>Microsoft Office PowerPoint</Application>
  <PresentationFormat>Diavetítés a képernyőre (4:3 oldalarány)</PresentationFormat>
  <Paragraphs>169</Paragraphs>
  <Slides>21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Times New Roman</vt:lpstr>
      <vt:lpstr>Wingdings</vt:lpstr>
      <vt:lpstr>Office-téma</vt:lpstr>
      <vt:lpstr>Egyenlet</vt:lpstr>
      <vt:lpstr>Equation</vt:lpstr>
      <vt:lpstr>1. Zh konzultáció</vt:lpstr>
      <vt:lpstr>Forgó mágneses mező</vt:lpstr>
      <vt:lpstr>Három tekercs</vt:lpstr>
      <vt:lpstr>Forgó mágneses mező</vt:lpstr>
      <vt:lpstr>Forgó mágneses mező</vt:lpstr>
      <vt:lpstr>PowerPoint-bemutató</vt:lpstr>
      <vt:lpstr>Tekercs+ AC</vt:lpstr>
      <vt:lpstr>Szinuszos eloszlás</vt:lpstr>
      <vt:lpstr>Aszinkrongép</vt:lpstr>
      <vt:lpstr>Szögsebességek</vt:lpstr>
      <vt:lpstr>Aszinkron gépek (=indukciós gépek)</vt:lpstr>
      <vt:lpstr>Aszinkron gépek (=indukciós gépek)</vt:lpstr>
      <vt:lpstr>Aszinkron gépek (=indukciós gépek)</vt:lpstr>
      <vt:lpstr>Aszinkron gépek (=indukciós gépek)</vt:lpstr>
      <vt:lpstr>Aszinkron gépek (=indukciós gépek)</vt:lpstr>
      <vt:lpstr>Aszinkron gépek (=indukciós gépek)</vt:lpstr>
      <vt:lpstr>Aszinkron gépek (=indukciós gépek)</vt:lpstr>
      <vt:lpstr>Aszinkron gépek (=indukciós gépek)</vt:lpstr>
      <vt:lpstr>Aszinkron gépek (=indukciós gépek)</vt:lpstr>
      <vt:lpstr>Aszinkron gépek (=indukciós gépek)</vt:lpstr>
      <vt:lpstr>Feladatok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Elérhetőségek</dc:title>
  <dc:creator>Ádám</dc:creator>
  <cp:lastModifiedBy>Ádám</cp:lastModifiedBy>
  <cp:revision>32</cp:revision>
  <dcterms:created xsi:type="dcterms:W3CDTF">2020-10-07T17:08:27Z</dcterms:created>
  <dcterms:modified xsi:type="dcterms:W3CDTF">2020-10-08T13:10:46Z</dcterms:modified>
</cp:coreProperties>
</file>