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8"/>
  </p:notesMasterIdLst>
  <p:sldIdLst>
    <p:sldId id="260" r:id="rId2"/>
    <p:sldId id="340" r:id="rId3"/>
    <p:sldId id="336" r:id="rId4"/>
    <p:sldId id="319" r:id="rId5"/>
    <p:sldId id="374" r:id="rId6"/>
    <p:sldId id="375" r:id="rId7"/>
    <p:sldId id="363" r:id="rId8"/>
    <p:sldId id="361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4" r:id="rId27"/>
    <p:sldId id="365" r:id="rId28"/>
    <p:sldId id="366" r:id="rId29"/>
    <p:sldId id="367" r:id="rId30"/>
    <p:sldId id="368" r:id="rId31"/>
    <p:sldId id="369" r:id="rId32"/>
    <p:sldId id="370" r:id="rId33"/>
    <p:sldId id="371" r:id="rId34"/>
    <p:sldId id="372" r:id="rId35"/>
    <p:sldId id="373" r:id="rId36"/>
    <p:sldId id="360" r:id="rId3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FF"/>
    <a:srgbClr val="FF7C80"/>
    <a:srgbClr val="99FF66"/>
    <a:srgbClr val="FFFF00"/>
    <a:srgbClr val="656565"/>
    <a:srgbClr val="CCCC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6" y="5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/>
              <a:t>Mintaszöveg szerkesztése 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55CD248-9D28-2343-B73F-1D84A715347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0409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DF9F754-92DD-0F4D-9AD6-0C4753C3A652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941333-70CA-A443-ABC9-16C82A944842}" type="slidenum">
              <a:rPr lang="hu-HU"/>
              <a:pPr/>
              <a:t>24</a:t>
            </a:fld>
            <a:endParaRPr lang="hu-HU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6A099-9C85-0A49-8568-C1EA804B707F}" type="slidenum">
              <a:rPr lang="hu-HU"/>
              <a:pPr/>
              <a:t>25</a:t>
            </a:fld>
            <a:endParaRPr lang="hu-HU"/>
          </a:p>
        </p:txBody>
      </p:sp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C5FF4-52A9-F142-83D4-C5719D8D05C9}" type="slidenum">
              <a:rPr lang="hu-HU"/>
              <a:pPr/>
              <a:t>16</a:t>
            </a:fld>
            <a:endParaRPr lang="hu-HU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2B9CA8-8430-764F-8B25-7A90AB30A383}" type="slidenum">
              <a:rPr lang="hu-HU"/>
              <a:pPr/>
              <a:t>17</a:t>
            </a:fld>
            <a:endParaRPr lang="hu-HU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6B646-16C8-7841-9A50-46E2CE303A69}" type="slidenum">
              <a:rPr lang="hu-HU"/>
              <a:pPr/>
              <a:t>18</a:t>
            </a:fld>
            <a:endParaRPr lang="hu-HU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9930C9-69BA-6E40-8EED-12DCC7940FE0}" type="slidenum">
              <a:rPr lang="hu-HU"/>
              <a:pPr/>
              <a:t>19</a:t>
            </a:fld>
            <a:endParaRPr lang="hu-HU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87C88-CD13-5C47-905C-64078DEDD992}" type="slidenum">
              <a:rPr lang="hu-HU"/>
              <a:pPr/>
              <a:t>20</a:t>
            </a:fld>
            <a:endParaRPr lang="hu-HU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50F05-85AF-8540-9D23-BA96AD5FC3BD}" type="slidenum">
              <a:rPr lang="hu-HU"/>
              <a:pPr/>
              <a:t>21</a:t>
            </a:fld>
            <a:endParaRPr lang="hu-HU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DD5D8-989E-7B4F-B9CE-A2120E13196E}" type="slidenum">
              <a:rPr lang="hu-HU"/>
              <a:pPr/>
              <a:t>22</a:t>
            </a:fld>
            <a:endParaRPr lang="hu-HU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30EA85-7C58-F740-842E-A49056437FDC}" type="slidenum">
              <a:rPr lang="hu-HU"/>
              <a:pPr/>
              <a:t>23</a:t>
            </a:fld>
            <a:endParaRPr lang="hu-HU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Click to edit Master subtitle style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1D86-424C-1540-94B4-ABE557DED137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87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99A7-9241-B04E-AE2C-4051262AE4A9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83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990F4-B68D-B44E-8337-03D8D2C88037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261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BB04E-4722-FB4D-BE5C-1F4D2C362164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966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5BBB9-D22F-E14E-A22C-ECEEA0680613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7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A4EE-43D4-6B4D-B607-98539BE7ADAB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654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AB1C7-E577-7044-987A-C087224B8BF1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64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88428-9389-D747-8053-E29359DE5905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9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C66BB-4951-5442-A82F-EB2B1D5EE572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20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912F9-75A8-5342-B60D-874C6608F2E5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18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 smtClean="0"/>
              <a:t>Drag picture to placeholder or click icon to add</a:t>
            </a:r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5942-8244-094A-BCA8-FE889811C131}" type="slidenum">
              <a:rPr lang="hu-HU"/>
              <a:pPr>
                <a:defRPr/>
              </a:pPr>
              <a:t>‹#›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15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/>
              <a:t>Mintaszöveg szerkesztése 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defRPr>
            </a:lvl1pPr>
          </a:lstStyle>
          <a:p>
            <a:pPr>
              <a:defRPr/>
            </a:pPr>
            <a:fld id="{6A7A632B-67B0-924A-9DC7-09AEC3B7384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pic>
        <p:nvPicPr>
          <p:cNvPr id="1029" name="Picture 18" descr="v1cimer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963" y="6230938"/>
            <a:ext cx="935037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9" descr="muegyr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35713"/>
            <a:ext cx="1755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›"/>
        <a:defRPr sz="24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file://localhost/D/%5CUsers%5CTamus%5CVillk%C3%B6rny%5C2003I%5C11.ea%5Cbrain-neuron.gif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file://localhost/D/%5CUsers%5CTamus%5CVillk%C3%B6rny%5C2003I%5C11.ea%5Caction-potential.jpe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7200"/>
            <a:ext cx="9144000" cy="2286000"/>
          </a:xfrm>
        </p:spPr>
        <p:txBody>
          <a:bodyPr/>
          <a:lstStyle/>
          <a:p>
            <a:pPr>
              <a:defRPr/>
            </a:pPr>
            <a:r>
              <a:rPr lang="hu-HU" dirty="0">
                <a:latin typeface="Tahoma" charset="0"/>
                <a:cs typeface="+mj-cs"/>
              </a:rPr>
              <a:t>Villamosság élettani hatásai</a:t>
            </a:r>
            <a:r>
              <a:rPr lang="hu-HU" sz="4000" dirty="0">
                <a:latin typeface="Tahoma" charset="0"/>
                <a:cs typeface="+mj-cs"/>
              </a:rPr>
              <a:t/>
            </a:r>
            <a:br>
              <a:rPr lang="hu-HU" sz="4000" dirty="0">
                <a:latin typeface="Tahoma" charset="0"/>
                <a:cs typeface="+mj-cs"/>
              </a:rPr>
            </a:br>
            <a:r>
              <a:rPr lang="hu-HU" sz="4000" dirty="0">
                <a:latin typeface="Tahoma" charset="0"/>
                <a:cs typeface="+mj-cs"/>
              </a:rPr>
              <a:t/>
            </a:r>
            <a:br>
              <a:rPr lang="hu-HU" sz="4000" dirty="0">
                <a:latin typeface="Tahoma" charset="0"/>
                <a:cs typeface="+mj-cs"/>
              </a:rPr>
            </a:br>
            <a:r>
              <a:rPr lang="hu-HU" sz="3200" dirty="0" smtClean="0">
                <a:latin typeface="Tahoma" charset="0"/>
                <a:cs typeface="+mj-cs"/>
              </a:rPr>
              <a:t>Villamos jelek és információátvitel az élő szervezetben</a:t>
            </a:r>
            <a:r>
              <a:rPr lang="hu-HU" sz="2400" dirty="0">
                <a:latin typeface="Tahoma" charset="0"/>
                <a:cs typeface="+mj-cs"/>
              </a:rPr>
              <a:t/>
            </a:r>
            <a:br>
              <a:rPr lang="hu-HU" sz="2400" dirty="0">
                <a:latin typeface="Tahoma" charset="0"/>
                <a:cs typeface="+mj-cs"/>
              </a:rPr>
            </a:br>
            <a:endParaRPr lang="hu-HU" sz="2400" dirty="0">
              <a:latin typeface="Tahoma" charset="0"/>
              <a:cs typeface="+mj-cs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5876925"/>
            <a:ext cx="91440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hu-HU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+mn-cs"/>
              </a:rPr>
              <a:t>Tamus Zoltán Ádám </a:t>
            </a:r>
            <a:endParaRPr lang="hu-HU" b="1" baseline="30000" smtClean="0">
              <a:effectLst>
                <a:outerShdw blurRad="38100" dist="38100" dir="2700000" algn="tl">
                  <a:srgbClr val="FFFFFF"/>
                </a:outerShdw>
              </a:effectLst>
              <a:latin typeface="Tahoma" charset="0"/>
              <a:cs typeface="+mn-cs"/>
            </a:endParaRPr>
          </a:p>
          <a:p>
            <a:pPr algn="ctr">
              <a:defRPr/>
            </a:pPr>
            <a:r>
              <a:rPr lang="hu-HU" sz="1800" smtClean="0">
                <a:latin typeface="Tahoma" charset="0"/>
                <a:cs typeface="+mn-cs"/>
              </a:rPr>
              <a:t>tamus.adam@vet.bme.hu</a:t>
            </a:r>
            <a:endParaRPr lang="hu-HU" smtClean="0">
              <a:cs typeface="+mn-cs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3400" y="1371600"/>
            <a:ext cx="830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hu-H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+mn-cs"/>
              </a:rPr>
              <a:t>Budapesti Műszaki és Gazdaságtudományi Egyetem</a:t>
            </a:r>
          </a:p>
          <a:p>
            <a:pPr algn="ctr">
              <a:defRPr/>
            </a:pPr>
            <a:r>
              <a:rPr lang="hu-H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+mn-cs"/>
              </a:rPr>
              <a:t>Villamos Energetika Tanszék</a:t>
            </a:r>
          </a:p>
          <a:p>
            <a:pPr algn="ctr">
              <a:defRPr/>
            </a:pPr>
            <a:r>
              <a:rPr lang="hu-HU" sz="2000" b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ahoma" charset="0"/>
                <a:cs typeface="+mn-cs"/>
              </a:rPr>
              <a:t>Nagyfeszültségű Technika és Berendezések Csoport </a:t>
            </a:r>
            <a:endParaRPr lang="en-US" smtClean="0">
              <a:cs typeface="+mn-cs"/>
            </a:endParaRPr>
          </a:p>
        </p:txBody>
      </p:sp>
      <p:pic>
        <p:nvPicPr>
          <p:cNvPr id="14340" name="Picture 10"/>
          <p:cNvPicPr>
            <a:picLocks noChangeAspect="1" noChangeArrowheads="1"/>
          </p:cNvPicPr>
          <p:nvPr/>
        </p:nvPicPr>
        <p:blipFill>
          <a:blip r:embed="rId3">
            <a:lum bright="52000" contrast="94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0"/>
            <a:ext cx="65532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8D935-9D7E-C64F-AC8E-A0F7026A152E}" type="slidenum">
              <a:rPr lang="hu-HU"/>
              <a:pPr/>
              <a:t>10</a:t>
            </a:fld>
            <a:endParaRPr lang="hu-HU">
              <a:latin typeface="Times New Roman" charset="0"/>
            </a:endParaRP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Simaizom</a:t>
            </a:r>
            <a:endParaRPr lang="en-U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Orsó alakú 15-500 </a:t>
            </a:r>
            <a:r>
              <a:rPr lang="el-GR" sz="2800">
                <a:cs typeface="Tahoma" charset="0"/>
              </a:rPr>
              <a:t>μ</a:t>
            </a:r>
            <a:r>
              <a:rPr lang="hu-HU" sz="2800">
                <a:cs typeface="Tahoma" charset="0"/>
              </a:rPr>
              <a:t>m hosszúságú sejtekből áll.</a:t>
            </a:r>
          </a:p>
          <a:p>
            <a:pPr>
              <a:lnSpc>
                <a:spcPct val="90000"/>
              </a:lnSpc>
            </a:pPr>
            <a:r>
              <a:rPr lang="hu-HU" sz="2800">
                <a:cs typeface="Tahoma" charset="0"/>
              </a:rPr>
              <a:t>A sejtek közötti kötőszövetben futnak az erei és az idegei</a:t>
            </a:r>
          </a:p>
          <a:p>
            <a:pPr>
              <a:lnSpc>
                <a:spcPct val="90000"/>
              </a:lnSpc>
            </a:pPr>
            <a:r>
              <a:rPr lang="hu-HU" sz="2800">
                <a:cs typeface="Tahoma" charset="0"/>
              </a:rPr>
              <a:t>A tápcsatornában, az érfalban, a bőrben stb. találhatóak</a:t>
            </a:r>
          </a:p>
          <a:p>
            <a:pPr>
              <a:lnSpc>
                <a:spcPct val="90000"/>
              </a:lnSpc>
            </a:pPr>
            <a:r>
              <a:rPr lang="hu-HU" sz="2800">
                <a:cs typeface="Tahoma" charset="0"/>
              </a:rPr>
              <a:t>A vegetatív idegrendszer hatására működik</a:t>
            </a:r>
          </a:p>
          <a:p>
            <a:pPr>
              <a:lnSpc>
                <a:spcPct val="90000"/>
              </a:lnSpc>
            </a:pPr>
            <a:r>
              <a:rPr lang="hu-HU" sz="2800">
                <a:cs typeface="Tahoma" charset="0"/>
              </a:rPr>
              <a:t>Lassú összehúzódású, viszonylag nagy erőkifejtésre képes, nem fárad</a:t>
            </a:r>
            <a:endParaRPr lang="el-GR" sz="2800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813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4480E8-DEA3-F44F-A52D-B5D52758706A}" type="slidenum">
              <a:rPr lang="hu-HU"/>
              <a:pPr/>
              <a:t>11</a:t>
            </a:fld>
            <a:endParaRPr lang="hu-HU">
              <a:latin typeface="Times New Roman" charset="0"/>
            </a:endParaRP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Harántcsíkolt izom I.</a:t>
            </a:r>
            <a:endParaRPr lang="en-US"/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Vázizomzat, akaratunktól függően összehúzódó</a:t>
            </a:r>
          </a:p>
          <a:p>
            <a:r>
              <a:rPr lang="hu-HU"/>
              <a:t>Rostokból áll hosszúk néhány cm, vastagságuk 30-80 </a:t>
            </a:r>
            <a:r>
              <a:rPr lang="el-GR">
                <a:cs typeface="Tahoma" charset="0"/>
              </a:rPr>
              <a:t>μ</a:t>
            </a:r>
            <a:r>
              <a:rPr lang="hu-HU">
                <a:cs typeface="Tahoma" charset="0"/>
              </a:rPr>
              <a:t>m.</a:t>
            </a:r>
          </a:p>
          <a:p>
            <a:r>
              <a:rPr lang="hu-HU">
                <a:cs typeface="Tahoma" charset="0"/>
              </a:rPr>
              <a:t>Nagy erőkifejtés, hamar fárad</a:t>
            </a:r>
            <a:endParaRPr lang="el-GR"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28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44F691-DAB6-F943-9233-C91F76C681F6}" type="slidenum">
              <a:rPr lang="hu-HU"/>
              <a:pPr/>
              <a:t>12</a:t>
            </a:fld>
            <a:endParaRPr lang="hu-HU">
              <a:latin typeface="Times New Roman" charset="0"/>
            </a:endParaRP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Harántcsíkolt izom II.</a:t>
            </a:r>
            <a:endParaRPr lang="en-US"/>
          </a:p>
        </p:txBody>
      </p:sp>
      <p:pic>
        <p:nvPicPr>
          <p:cNvPr id="394244" name="Picture 4" descr="vaziz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8467725" cy="414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63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0DCEB-B21D-4C40-A307-552AA5ECB3EC}" type="slidenum">
              <a:rPr lang="hu-HU"/>
              <a:pPr/>
              <a:t>13</a:t>
            </a:fld>
            <a:endParaRPr lang="hu-HU">
              <a:latin typeface="Times New Roman" charset="0"/>
            </a:endParaRP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Szívizom</a:t>
            </a:r>
            <a:endParaRPr lang="en-U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Különleges felépítésű harántcsíkolt izom</a:t>
            </a:r>
          </a:p>
          <a:p>
            <a:r>
              <a:rPr lang="hu-HU"/>
              <a:t>Rostokból áll, amik összeköttetésben állnak egymással</a:t>
            </a:r>
          </a:p>
          <a:p>
            <a:r>
              <a:rPr lang="hu-HU"/>
              <a:t>Akaratunktól függetlenül működik, nagy erőkifejtésre képes, nem fárad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60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5F29DE-F27F-C54B-85C4-A457F4FB3886}" type="slidenum">
              <a:rPr lang="hu-HU"/>
              <a:pPr/>
              <a:t>14</a:t>
            </a:fld>
            <a:endParaRPr lang="hu-HU">
              <a:latin typeface="Times New Roman" charset="0"/>
            </a:endParaRPr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Izomműködés I.</a:t>
            </a:r>
            <a:endParaRPr lang="en-US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683125"/>
          </a:xfrm>
        </p:spPr>
        <p:txBody>
          <a:bodyPr/>
          <a:lstStyle/>
          <a:p>
            <a:r>
              <a:rPr lang="hu-HU"/>
              <a:t>Inger hatására összehúzódik, majd elernyed: izomrángás (tized mp)</a:t>
            </a:r>
          </a:p>
          <a:p>
            <a:r>
              <a:rPr lang="hu-HU"/>
              <a:t>Inger -&gt; latencia -&gt; összehúzódás -&gt; relaxáció</a:t>
            </a:r>
          </a:p>
          <a:p>
            <a:r>
              <a:rPr lang="hu-HU"/>
              <a:t>Izotóniás összehúzódás</a:t>
            </a:r>
          </a:p>
          <a:p>
            <a:pPr lvl="1"/>
            <a:r>
              <a:rPr lang="hu-HU"/>
              <a:t>Állandó erő, rövidülés</a:t>
            </a:r>
          </a:p>
          <a:p>
            <a:r>
              <a:rPr lang="hu-HU"/>
              <a:t>Izometriás összehúzódás</a:t>
            </a:r>
          </a:p>
          <a:p>
            <a:pPr lvl="1"/>
            <a:r>
              <a:rPr lang="hu-HU"/>
              <a:t>Állandó hossz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47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CC76F-79F4-AA43-AFF6-DBC12E531494}" type="slidenum">
              <a:rPr lang="hu-HU"/>
              <a:pPr/>
              <a:t>15</a:t>
            </a:fld>
            <a:endParaRPr lang="hu-HU">
              <a:latin typeface="Times New Roman" charset="0"/>
            </a:endParaRP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/>
              <a:t>Ingerküszöb</a:t>
            </a:r>
          </a:p>
          <a:p>
            <a:r>
              <a:rPr lang="hu-HU"/>
              <a:t>Szummáció: több küszöb alatti inger -&gt; összehúzódás</a:t>
            </a:r>
          </a:p>
          <a:p>
            <a:r>
              <a:rPr lang="hu-HU"/>
              <a:t>Küszöbinger</a:t>
            </a:r>
          </a:p>
          <a:p>
            <a:r>
              <a:rPr lang="hu-HU"/>
              <a:t>Maximális inger</a:t>
            </a:r>
          </a:p>
          <a:p>
            <a:r>
              <a:rPr lang="hu-HU"/>
              <a:t>Refrakter fázis</a:t>
            </a:r>
            <a:endParaRPr lang="en-US"/>
          </a:p>
        </p:txBody>
      </p:sp>
      <p:sp>
        <p:nvSpPr>
          <p:cNvPr id="392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hu-HU"/>
              <a:t>Izomműködés II.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11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B89E8-0CC1-AE43-B889-7717A5F9BFDB}" type="slidenum">
              <a:rPr lang="hu-HU"/>
              <a:pPr/>
              <a:t>16</a:t>
            </a:fld>
            <a:endParaRPr lang="hu-HU">
              <a:latin typeface="Times New Roman" charset="0"/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496300" cy="4321175"/>
          </a:xfrm>
        </p:spPr>
        <p:txBody>
          <a:bodyPr/>
          <a:lstStyle/>
          <a:p>
            <a:r>
              <a:rPr lang="hu-HU" altLang="ko-KR"/>
              <a:t>A szív elektromos aktivitása</a:t>
            </a:r>
            <a:endParaRPr lang="en-US" altLang="ko-KR">
              <a:ea typeface="굴림" charset="0"/>
              <a:cs typeface="굴림" charset="0"/>
            </a:endParaRPr>
          </a:p>
          <a:p>
            <a:r>
              <a:rPr lang="hu-HU" altLang="ko-KR"/>
              <a:t>Az EKG jel könnyen rögzíthető a mellkasra vagy a végtagokra (Einthoven háromszög) helyezett elektródákkal</a:t>
            </a:r>
            <a:endParaRPr lang="en-US" altLang="ko-KR">
              <a:ea typeface="굴림" charset="0"/>
              <a:cs typeface="굴림" charset="0"/>
            </a:endParaRPr>
          </a:p>
          <a:p>
            <a:r>
              <a:rPr lang="hu-HU" altLang="ko-KR"/>
              <a:t>A hullám megváltozik különféle kardiovaszkuláris elváltozások esetén</a:t>
            </a:r>
            <a:endParaRPr lang="en-US" altLang="ko-KR">
              <a:ea typeface="굴림" charset="0"/>
              <a:cs typeface="굴림" charset="0"/>
            </a:endParaRP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Elektrokardiogram (EKG)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94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4DB59-5DF2-E648-8DD0-13CC902DAF4B}" type="slidenum">
              <a:rPr lang="hu-HU"/>
              <a:pPr/>
              <a:t>17</a:t>
            </a:fld>
            <a:endParaRPr lang="hu-HU">
              <a:latin typeface="Times New Roman" charset="0"/>
            </a:endParaRPr>
          </a:p>
        </p:txBody>
      </p:sp>
      <p:pic>
        <p:nvPicPr>
          <p:cNvPr id="368642" name="Picture 2" descr="IMAGE0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844675"/>
            <a:ext cx="5903913" cy="413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Einthoven háromszög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5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B5F6DE-6127-1F4E-8B35-5D769CE36CED}" type="slidenum">
              <a:rPr lang="hu-HU"/>
              <a:pPr/>
              <a:t>18</a:t>
            </a:fld>
            <a:endParaRPr lang="hu-HU">
              <a:latin typeface="Times New Roman" charset="0"/>
            </a:endParaRPr>
          </a:p>
        </p:txBody>
      </p:sp>
      <p:pic>
        <p:nvPicPr>
          <p:cNvPr id="370690" name="Picture 2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84313"/>
            <a:ext cx="6551613" cy="4875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4114800"/>
          </a:xfrm>
          <a:noFill/>
          <a:ln/>
        </p:spPr>
        <p:txBody>
          <a:bodyPr/>
          <a:lstStyle/>
          <a:p>
            <a:endParaRPr lang="en-US"/>
          </a:p>
          <a:p>
            <a:pPr lvl="1">
              <a:buFontTx/>
              <a:buNone/>
            </a:pPr>
            <a:endParaRPr lang="en-US"/>
          </a:p>
          <a:p>
            <a:pPr lvl="1"/>
            <a:endParaRPr lang="en-US"/>
          </a:p>
        </p:txBody>
      </p:sp>
      <p:sp>
        <p:nvSpPr>
          <p:cNvPr id="3706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Az EKG időfüggvénye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AFE8D-F075-6546-B6F3-2141D0DEC7B4}" type="slidenum">
              <a:rPr lang="hu-HU"/>
              <a:pPr/>
              <a:t>19</a:t>
            </a:fld>
            <a:endParaRPr lang="hu-HU">
              <a:latin typeface="Times New Roman" charset="0"/>
            </a:endParaRPr>
          </a:p>
        </p:txBody>
      </p:sp>
      <p:sp>
        <p:nvSpPr>
          <p:cNvPr id="3727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3995738" cy="4114800"/>
          </a:xfrm>
        </p:spPr>
        <p:txBody>
          <a:bodyPr/>
          <a:lstStyle/>
          <a:p>
            <a:r>
              <a:rPr lang="hu-HU"/>
              <a:t>A sinus csomóban ingerület keletkezik</a:t>
            </a:r>
            <a:endParaRPr lang="en-US"/>
          </a:p>
        </p:txBody>
      </p:sp>
      <p:pic>
        <p:nvPicPr>
          <p:cNvPr id="372739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981075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2740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581525"/>
            <a:ext cx="5614988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2741" name="Oval 5"/>
          <p:cNvSpPr>
            <a:spLocks noChangeArrowheads="1"/>
          </p:cNvSpPr>
          <p:nvPr/>
        </p:nvSpPr>
        <p:spPr bwMode="auto">
          <a:xfrm>
            <a:off x="1979613" y="4797425"/>
            <a:ext cx="647700" cy="6477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2742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Sinus csomó szerepe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833562E8-3204-6B4F-A383-5D3A5184071D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2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Az idegsejt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Dendrit: 5-7 rövid nyúlvány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Axon: hosszú nyúlvány, több szinaptikus bunkócskában végződik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Velőhüvely (mielinhüvely): Schwann-sejtek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Ranvier-féle befűződések</a:t>
            </a:r>
            <a:endParaRPr lang="en-US">
              <a:latin typeface="Tahoma" charset="0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336CD1-899A-7B47-A1D3-D287FAF1BE8D}" type="slidenum">
              <a:rPr lang="hu-HU"/>
              <a:pPr/>
              <a:t>20</a:t>
            </a:fld>
            <a:endParaRPr lang="hu-HU">
              <a:latin typeface="Times New Roman" charset="0"/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3851275" cy="4321175"/>
          </a:xfrm>
        </p:spPr>
        <p:txBody>
          <a:bodyPr/>
          <a:lstStyle/>
          <a:p>
            <a:r>
              <a:rPr lang="hu-HU"/>
              <a:t>A pitvar depolarizációja (összehúzódás)</a:t>
            </a:r>
            <a:endParaRPr lang="en-US"/>
          </a:p>
          <a:p>
            <a:r>
              <a:rPr lang="en-US"/>
              <a:t>P </a:t>
            </a:r>
            <a:r>
              <a:rPr lang="hu-HU"/>
              <a:t>hullám</a:t>
            </a:r>
            <a:endParaRPr lang="en-US"/>
          </a:p>
          <a:p>
            <a:pPr lvl="1"/>
            <a:r>
              <a:rPr lang="en-US"/>
              <a:t>0.1-0.2 mV</a:t>
            </a:r>
          </a:p>
          <a:p>
            <a:pPr lvl="1"/>
            <a:r>
              <a:rPr lang="en-US"/>
              <a:t>60-80 ms</a:t>
            </a:r>
          </a:p>
        </p:txBody>
      </p:sp>
      <p:pic>
        <p:nvPicPr>
          <p:cNvPr id="374787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4788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97425"/>
            <a:ext cx="5614988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4789" name="Oval 5"/>
          <p:cNvSpPr>
            <a:spLocks noChangeArrowheads="1"/>
          </p:cNvSpPr>
          <p:nvPr/>
        </p:nvSpPr>
        <p:spPr bwMode="auto">
          <a:xfrm>
            <a:off x="6011863" y="3716338"/>
            <a:ext cx="503237" cy="503237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0" name="Oval 6"/>
          <p:cNvSpPr>
            <a:spLocks noChangeArrowheads="1"/>
          </p:cNvSpPr>
          <p:nvPr/>
        </p:nvSpPr>
        <p:spPr bwMode="auto">
          <a:xfrm>
            <a:off x="4716463" y="4581525"/>
            <a:ext cx="1439862" cy="14414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4791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A P hullám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540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FF3B6-5611-9A40-805C-F65817986A25}" type="slidenum">
              <a:rPr lang="hu-HU"/>
              <a:pPr/>
              <a:t>21</a:t>
            </a:fld>
            <a:endParaRPr lang="hu-HU">
              <a:latin typeface="Times New Roman" charset="0"/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3671887" cy="4321175"/>
          </a:xfrm>
        </p:spPr>
        <p:txBody>
          <a:bodyPr/>
          <a:lstStyle/>
          <a:p>
            <a:r>
              <a:rPr lang="hu-HU"/>
              <a:t>Késleltetés az AV csomóban</a:t>
            </a:r>
            <a:endParaRPr lang="en-US"/>
          </a:p>
          <a:p>
            <a:r>
              <a:rPr lang="hu-HU"/>
              <a:t>Normál esetben</a:t>
            </a:r>
            <a:r>
              <a:rPr lang="en-US"/>
              <a:t> i</a:t>
            </a:r>
            <a:r>
              <a:rPr lang="hu-HU"/>
              <a:t>zoelektromos szakasz</a:t>
            </a:r>
            <a:endParaRPr lang="en-US"/>
          </a:p>
          <a:p>
            <a:r>
              <a:rPr lang="en-US"/>
              <a:t>PQ </a:t>
            </a:r>
            <a:r>
              <a:rPr lang="hu-HU"/>
              <a:t>szakasz</a:t>
            </a:r>
            <a:endParaRPr lang="en-US"/>
          </a:p>
          <a:p>
            <a:pPr lvl="1"/>
            <a:r>
              <a:rPr lang="en-US"/>
              <a:t>60-80 ms</a:t>
            </a:r>
          </a:p>
        </p:txBody>
      </p:sp>
      <p:pic>
        <p:nvPicPr>
          <p:cNvPr id="376835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052736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6836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4724400"/>
            <a:ext cx="5111750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6837" name="Oval 5"/>
          <p:cNvSpPr>
            <a:spLocks noChangeArrowheads="1"/>
          </p:cNvSpPr>
          <p:nvPr/>
        </p:nvSpPr>
        <p:spPr bwMode="auto">
          <a:xfrm>
            <a:off x="6227763" y="4005263"/>
            <a:ext cx="287337" cy="2857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8" name="Oval 6"/>
          <p:cNvSpPr>
            <a:spLocks noChangeArrowheads="1"/>
          </p:cNvSpPr>
          <p:nvPr/>
        </p:nvSpPr>
        <p:spPr bwMode="auto">
          <a:xfrm>
            <a:off x="4140200" y="4508500"/>
            <a:ext cx="1439863" cy="14414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6839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A PQ szaksz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9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2F113-C7D5-6047-91D3-6C5F00A0B39E}" type="slidenum">
              <a:rPr lang="hu-HU"/>
              <a:pPr/>
              <a:t>22</a:t>
            </a:fld>
            <a:endParaRPr lang="hu-HU">
              <a:latin typeface="Times New Roman" charset="0"/>
            </a:endParaRPr>
          </a:p>
        </p:txBody>
      </p:sp>
      <p:sp>
        <p:nvSpPr>
          <p:cNvPr id="378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3419475" cy="5400675"/>
          </a:xfrm>
        </p:spPr>
        <p:txBody>
          <a:bodyPr/>
          <a:lstStyle/>
          <a:p>
            <a:r>
              <a:rPr lang="en-US"/>
              <a:t>His</a:t>
            </a:r>
            <a:r>
              <a:rPr lang="hu-HU"/>
              <a:t>-köteg</a:t>
            </a:r>
            <a:r>
              <a:rPr lang="en-US"/>
              <a:t>,</a:t>
            </a:r>
            <a:r>
              <a:rPr lang="hu-HU"/>
              <a:t> Tawara-szárak és</a:t>
            </a:r>
            <a:r>
              <a:rPr lang="en-US"/>
              <a:t> Purkinje</a:t>
            </a:r>
            <a:r>
              <a:rPr lang="hu-HU"/>
              <a:t>-rostokon vezetik az ingerületet a kamrákba</a:t>
            </a:r>
            <a:endParaRPr lang="en-US"/>
          </a:p>
          <a:p>
            <a:endParaRPr lang="en-US"/>
          </a:p>
        </p:txBody>
      </p:sp>
      <p:pic>
        <p:nvPicPr>
          <p:cNvPr id="378883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884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797425"/>
            <a:ext cx="4751388" cy="159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885" name="Oval 5"/>
          <p:cNvSpPr>
            <a:spLocks noChangeArrowheads="1"/>
          </p:cNvSpPr>
          <p:nvPr/>
        </p:nvSpPr>
        <p:spPr bwMode="auto">
          <a:xfrm>
            <a:off x="5292725" y="5157788"/>
            <a:ext cx="1439863" cy="14414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886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Az ingerület terjedése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6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755B27-34E7-4848-AC3E-FB33269F2F1D}" type="slidenum">
              <a:rPr lang="hu-HU"/>
              <a:pPr/>
              <a:t>23</a:t>
            </a:fld>
            <a:endParaRPr lang="hu-HU">
              <a:latin typeface="Times New Roman" charset="0"/>
            </a:endParaRPr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3671888" cy="5400675"/>
          </a:xfrm>
        </p:spPr>
        <p:txBody>
          <a:bodyPr/>
          <a:lstStyle/>
          <a:p>
            <a:r>
              <a:rPr lang="hu-HU"/>
              <a:t>Az ingerület a szív csúcsából terjed tova a kamrákban</a:t>
            </a:r>
            <a:endParaRPr lang="en-US"/>
          </a:p>
          <a:p>
            <a:r>
              <a:rPr lang="hu-HU"/>
              <a:t>Gyors kamrai depolarizáció</a:t>
            </a:r>
            <a:endParaRPr lang="en-US"/>
          </a:p>
          <a:p>
            <a:r>
              <a:rPr lang="en-US"/>
              <a:t>QRS </a:t>
            </a:r>
            <a:r>
              <a:rPr lang="hu-HU"/>
              <a:t>hullám</a:t>
            </a:r>
            <a:endParaRPr lang="en-US"/>
          </a:p>
          <a:p>
            <a:pPr lvl="1"/>
            <a:r>
              <a:rPr lang="en-US"/>
              <a:t>1 mV</a:t>
            </a:r>
          </a:p>
          <a:p>
            <a:pPr lvl="1"/>
            <a:r>
              <a:rPr lang="en-US"/>
              <a:t>80 ms</a:t>
            </a:r>
          </a:p>
          <a:p>
            <a:endParaRPr lang="en-US"/>
          </a:p>
        </p:txBody>
      </p:sp>
      <p:pic>
        <p:nvPicPr>
          <p:cNvPr id="380931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0932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97425"/>
            <a:ext cx="4895850" cy="164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0933" name="Oval 5"/>
          <p:cNvSpPr>
            <a:spLocks noChangeArrowheads="1"/>
          </p:cNvSpPr>
          <p:nvPr/>
        </p:nvSpPr>
        <p:spPr bwMode="auto">
          <a:xfrm>
            <a:off x="6877050" y="5157788"/>
            <a:ext cx="1439863" cy="14414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4" name="Oval 6"/>
          <p:cNvSpPr>
            <a:spLocks noChangeArrowheads="1"/>
          </p:cNvSpPr>
          <p:nvPr/>
        </p:nvSpPr>
        <p:spPr bwMode="auto">
          <a:xfrm>
            <a:off x="6227763" y="1125538"/>
            <a:ext cx="504825" cy="3311525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0935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QRS hullám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7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96EBD-BEB6-7F44-A6CD-65A2A09BD3D7}" type="slidenum">
              <a:rPr lang="hu-HU"/>
              <a:pPr/>
              <a:t>24</a:t>
            </a:fld>
            <a:endParaRPr lang="hu-HU">
              <a:latin typeface="Times New Roman" charset="0"/>
            </a:endParaRPr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3419872" cy="5400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A kamrai izomsejtekben reltíve hosszú az akciós potenciál:</a:t>
            </a:r>
            <a:r>
              <a:rPr lang="en-US" sz="2800" dirty="0"/>
              <a:t> 300-350 </a:t>
            </a:r>
            <a:r>
              <a:rPr lang="en-US" sz="2800" dirty="0" err="1"/>
              <a:t>ms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hu-HU" sz="2800" dirty="0" smtClean="0"/>
          </a:p>
          <a:p>
            <a:pPr>
              <a:lnSpc>
                <a:spcPct val="90000"/>
              </a:lnSpc>
            </a:pPr>
            <a:r>
              <a:rPr lang="hu-HU" sz="2800" dirty="0" smtClean="0"/>
              <a:t>Izoelektromos </a:t>
            </a:r>
            <a:r>
              <a:rPr lang="hu-HU" sz="2800" dirty="0"/>
              <a:t>szakasz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ST </a:t>
            </a:r>
            <a:r>
              <a:rPr lang="en-US" sz="2800" dirty="0"/>
              <a:t>s</a:t>
            </a:r>
            <a:r>
              <a:rPr lang="hu-HU" sz="2800" dirty="0"/>
              <a:t>zakasz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100-120 </a:t>
            </a:r>
            <a:r>
              <a:rPr lang="en-US" sz="2400" dirty="0" err="1"/>
              <a:t>ms</a:t>
            </a:r>
            <a:endParaRPr lang="en-US" sz="2400" dirty="0"/>
          </a:p>
        </p:txBody>
      </p:sp>
      <p:pic>
        <p:nvPicPr>
          <p:cNvPr id="382979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980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014913"/>
            <a:ext cx="4967288" cy="166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2981" name="Oval 5"/>
          <p:cNvSpPr>
            <a:spLocks noChangeArrowheads="1"/>
          </p:cNvSpPr>
          <p:nvPr/>
        </p:nvSpPr>
        <p:spPr bwMode="auto">
          <a:xfrm>
            <a:off x="6877050" y="5416550"/>
            <a:ext cx="1439863" cy="14414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982" name="Oval 6"/>
          <p:cNvSpPr>
            <a:spLocks noChangeArrowheads="1"/>
          </p:cNvSpPr>
          <p:nvPr/>
        </p:nvSpPr>
        <p:spPr bwMode="auto">
          <a:xfrm>
            <a:off x="6516688" y="3933825"/>
            <a:ext cx="287337" cy="29051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2983" name="Rectangle 7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ST szakasz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43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AF21CE-63C6-3340-A200-2B9B4E0BED52}" type="slidenum">
              <a:rPr lang="hu-HU"/>
              <a:pPr/>
              <a:t>25</a:t>
            </a:fld>
            <a:endParaRPr lang="hu-HU">
              <a:latin typeface="Times New Roman" charset="0"/>
            </a:endParaRPr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3851275" cy="4114800"/>
          </a:xfrm>
        </p:spPr>
        <p:txBody>
          <a:bodyPr/>
          <a:lstStyle/>
          <a:p>
            <a:r>
              <a:rPr lang="hu-HU"/>
              <a:t>Kamrai repolarizáció:</a:t>
            </a:r>
            <a:r>
              <a:rPr lang="en-US"/>
              <a:t> T </a:t>
            </a:r>
            <a:r>
              <a:rPr lang="hu-HU"/>
              <a:t>hullám</a:t>
            </a:r>
            <a:endParaRPr lang="en-US"/>
          </a:p>
          <a:p>
            <a:pPr lvl="1"/>
            <a:r>
              <a:rPr lang="en-US"/>
              <a:t>0.1-0.3 mV</a:t>
            </a:r>
          </a:p>
          <a:p>
            <a:pPr lvl="1"/>
            <a:r>
              <a:rPr lang="en-US"/>
              <a:t>120-160 ms</a:t>
            </a:r>
          </a:p>
        </p:txBody>
      </p:sp>
      <p:pic>
        <p:nvPicPr>
          <p:cNvPr id="385027" name="Picture 3" descr="IMAGE0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052513"/>
            <a:ext cx="4932362" cy="367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28" name="Picture 4" descr="HE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97425"/>
            <a:ext cx="4608513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5029" name="Oval 5"/>
          <p:cNvSpPr>
            <a:spLocks noChangeArrowheads="1"/>
          </p:cNvSpPr>
          <p:nvPr/>
        </p:nvSpPr>
        <p:spPr bwMode="auto">
          <a:xfrm>
            <a:off x="6588125" y="3860800"/>
            <a:ext cx="433388" cy="43338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503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  <a:noFill/>
          <a:ln/>
        </p:spPr>
        <p:txBody>
          <a:bodyPr/>
          <a:lstStyle/>
          <a:p>
            <a:r>
              <a:rPr lang="hu-HU"/>
              <a:t>T hullám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8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Villamos</a:t>
            </a:r>
            <a:r>
              <a:rPr lang="en-US" dirty="0" smtClean="0"/>
              <a:t> </a:t>
            </a:r>
            <a:r>
              <a:rPr lang="en-US" dirty="0" err="1" smtClean="0"/>
              <a:t>Jelek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>
                <a:latin typeface="Tahoma" charset="0"/>
              </a:rPr>
              <a:t>Villamos jelek és </a:t>
            </a:r>
            <a:r>
              <a:rPr lang="hu-HU" dirty="0" smtClean="0">
                <a:latin typeface="Tahoma" charset="0"/>
              </a:rPr>
              <a:t>információátvitel </a:t>
            </a:r>
            <a:r>
              <a:rPr lang="hu-HU" dirty="0">
                <a:latin typeface="Tahoma" charset="0"/>
              </a:rPr>
              <a:t>az élő </a:t>
            </a:r>
            <a:r>
              <a:rPr lang="hu-HU" dirty="0" smtClean="0">
                <a:latin typeface="Tahoma" charset="0"/>
              </a:rPr>
              <a:t>szervezetben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5BBB9-D22F-E14E-A22C-ECEEA0680613}" type="slidenum">
              <a:rPr lang="hu-HU" smtClean="0"/>
              <a:pPr>
                <a:defRPr/>
              </a:pPr>
              <a:t>26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2199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E82FC56F-F012-2E4D-8961-980B50DE004B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27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>
              <a:defRPr/>
            </a:pPr>
            <a:r>
              <a:rPr lang="hu-HU" sz="4000">
                <a:latin typeface="Tahoma" charset="0"/>
                <a:cs typeface="+mj-cs"/>
              </a:rPr>
              <a:t>Villamos jelek a diagnosztikában</a:t>
            </a:r>
            <a:endParaRPr lang="en-US" sz="4000">
              <a:latin typeface="Tahoma" charset="0"/>
              <a:cs typeface="+mj-cs"/>
            </a:endParaRPr>
          </a:p>
        </p:txBody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n-ea"/>
                <a:cs typeface="+mn-cs"/>
              </a:rPr>
              <a:t>Elektroneurogram</a:t>
            </a:r>
          </a:p>
          <a:p>
            <a:pPr>
              <a:defRPr/>
            </a:pPr>
            <a:r>
              <a:rPr lang="hu-HU" smtClean="0">
                <a:ea typeface="+mn-ea"/>
                <a:cs typeface="+mn-cs"/>
              </a:rPr>
              <a:t>Elektromiogram</a:t>
            </a:r>
          </a:p>
          <a:p>
            <a:pPr>
              <a:defRPr/>
            </a:pPr>
            <a:r>
              <a:rPr lang="hu-HU" smtClean="0">
                <a:ea typeface="+mn-ea"/>
                <a:cs typeface="+mn-cs"/>
              </a:rPr>
              <a:t>Elektroenkefalogram</a:t>
            </a:r>
          </a:p>
          <a:p>
            <a:pPr>
              <a:defRPr/>
            </a:pPr>
            <a:r>
              <a:rPr lang="hu-HU" smtClean="0">
                <a:ea typeface="+mn-ea"/>
                <a:cs typeface="+mn-cs"/>
              </a:rPr>
              <a:t>Elektrokardiogram</a:t>
            </a:r>
            <a:endParaRPr lang="en-US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192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5C00A783-4439-3945-B7AB-F318001FE51C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28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Elektroneurogram (ENG)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54342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hu-HU" dirty="0">
                <a:latin typeface="Tahoma" charset="0"/>
                <a:cs typeface="+mn-cs"/>
              </a:rPr>
              <a:t>Az akciós potenciál terjedési sebességét méri egy adott idegen.</a:t>
            </a:r>
          </a:p>
          <a:p>
            <a:pPr>
              <a:defRPr/>
            </a:pPr>
            <a:r>
              <a:rPr lang="hu-HU" dirty="0">
                <a:latin typeface="Tahoma" charset="0"/>
                <a:cs typeface="+mn-cs"/>
              </a:rPr>
              <a:t>Mérhető tű elektródákkal vagy a Ag-AgCl elektródákkal a testfelszínen</a:t>
            </a:r>
          </a:p>
          <a:p>
            <a:pPr>
              <a:defRPr/>
            </a:pPr>
            <a:r>
              <a:rPr lang="hu-HU" dirty="0">
                <a:latin typeface="Tahoma" charset="0"/>
                <a:cs typeface="+mn-cs"/>
              </a:rPr>
              <a:t>Az izomösszehúzódások csökkentésére 100 V feszültségű 100-300 </a:t>
            </a:r>
            <a:r>
              <a:rPr lang="el-GR" dirty="0">
                <a:latin typeface="Tahoma" charset="0"/>
                <a:cs typeface="Tahoma" charset="0"/>
              </a:rPr>
              <a:t>μ</a:t>
            </a:r>
            <a:r>
              <a:rPr lang="hu-HU" dirty="0">
                <a:latin typeface="Tahoma" charset="0"/>
                <a:cs typeface="Tahoma" charset="0"/>
              </a:rPr>
              <a:t>s időtartamú impulzust használnak ingerlésre</a:t>
            </a:r>
          </a:p>
          <a:p>
            <a:pPr>
              <a:defRPr/>
            </a:pPr>
            <a:r>
              <a:rPr lang="hu-HU" dirty="0">
                <a:latin typeface="Tahoma" charset="0"/>
                <a:cs typeface="Tahoma" charset="0"/>
              </a:rPr>
              <a:t>Az ENG jel 10 </a:t>
            </a:r>
            <a:r>
              <a:rPr lang="el-GR" dirty="0">
                <a:latin typeface="Tahoma" charset="0"/>
                <a:cs typeface="Tahoma" charset="0"/>
              </a:rPr>
              <a:t>μ</a:t>
            </a:r>
            <a:r>
              <a:rPr lang="hu-HU" dirty="0">
                <a:latin typeface="Tahoma" charset="0"/>
                <a:cs typeface="Tahoma" charset="0"/>
              </a:rPr>
              <a:t>V nagyságrendbe esik</a:t>
            </a:r>
            <a:endParaRPr lang="el-GR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14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87F6979B-355A-5C48-8104-DC1E2E6EB215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29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461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133600"/>
            <a:ext cx="3970337" cy="4114800"/>
          </a:xfrm>
        </p:spPr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Wrist – csukló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BElbow – könyök alatt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AElbow – könyök felett</a:t>
            </a:r>
          </a:p>
          <a:p>
            <a:pPr>
              <a:buFontTx/>
              <a:buNone/>
              <a:defRPr/>
            </a:pPr>
            <a:endParaRPr lang="en-US">
              <a:latin typeface="Tahoma" charset="0"/>
              <a:cs typeface="+mn-cs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Elektroneurogram (ENG)</a:t>
            </a:r>
            <a:endParaRPr lang="en-US" smtClean="0">
              <a:ea typeface="+mj-ea"/>
              <a:cs typeface="+mj-cs"/>
            </a:endParaRPr>
          </a:p>
        </p:txBody>
      </p:sp>
      <p:pic>
        <p:nvPicPr>
          <p:cNvPr id="33796" name="Picture 4" descr="IMAGE00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57338"/>
            <a:ext cx="326707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68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F93F3450-50B7-0546-AC8C-8F62C65FAF86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</a:t>
            </a:fld>
            <a:endParaRPr lang="hu-HU" sz="1400" smtClean="0">
              <a:solidFill>
                <a:schemeClr val="tx2"/>
              </a:solidFill>
            </a:endParaRPr>
          </a:p>
        </p:txBody>
      </p:sp>
      <p:pic>
        <p:nvPicPr>
          <p:cNvPr id="21506" name="Picture 2" descr="D:\Users\Tamus\Villkörny\2003I\11.ea\brain-neuron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3950"/>
            <a:ext cx="7010400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1475" name="Rectangle 3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Az idegsejt felépítése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6F38C7B-31B8-6848-B9B1-D8A001F27DBD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30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Terjedési sebességek: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Idegeken: 45-70 m/s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Szívizomban: 0,2-0,4 m/s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A pitvar-kamrai késleltetés: 0,03-0,05 m/s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Idegi megbetegedések hatására csökkenhetnek a vezetési sebességek</a:t>
            </a:r>
            <a:endParaRPr lang="en-US">
              <a:latin typeface="Tahoma" charset="0"/>
              <a:cs typeface="+mn-cs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Elektroneurogram (ENG)</a:t>
            </a:r>
            <a:endParaRPr lang="en-US" smtClean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1867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147D7C29-A509-9A44-A0DA-088D49805CF9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31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Elektromiogram (EMG)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4043362" cy="2374900"/>
          </a:xfrm>
        </p:spPr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Motoros egység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Single Motor Unit Action Potential (SMUAP)</a:t>
            </a:r>
          </a:p>
        </p:txBody>
      </p:sp>
      <p:pic>
        <p:nvPicPr>
          <p:cNvPr id="35844" name="Picture 4" descr="IMAGE0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8213" y="1052513"/>
            <a:ext cx="4395787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0231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4E3E4EDC-9645-D547-98FA-2BD38C4A7830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32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9144000" cy="1728787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sz="2800">
                <a:latin typeface="Tahoma" charset="0"/>
                <a:cs typeface="+mn-cs"/>
              </a:rPr>
              <a:t>SMUAP 2 v. 3 fázisú</a:t>
            </a:r>
          </a:p>
          <a:p>
            <a:pPr>
              <a:lnSpc>
                <a:spcPct val="80000"/>
              </a:lnSpc>
              <a:defRPr/>
            </a:pPr>
            <a:r>
              <a:rPr lang="hu-HU" sz="2800">
                <a:latin typeface="Tahoma" charset="0"/>
                <a:cs typeface="+mn-cs"/>
              </a:rPr>
              <a:t>100-300 </a:t>
            </a:r>
            <a:r>
              <a:rPr lang="el-GR" sz="2800">
                <a:latin typeface="Tahoma" charset="0"/>
                <a:cs typeface="Tahoma" charset="0"/>
              </a:rPr>
              <a:t>μ</a:t>
            </a:r>
            <a:r>
              <a:rPr lang="hu-HU" sz="2800">
                <a:latin typeface="Tahoma" charset="0"/>
                <a:cs typeface="Tahoma" charset="0"/>
              </a:rPr>
              <a:t>V, 6-30 Hz, időtartam 3-15 ms</a:t>
            </a:r>
          </a:p>
          <a:p>
            <a:pPr>
              <a:lnSpc>
                <a:spcPct val="80000"/>
              </a:lnSpc>
              <a:defRPr/>
            </a:pPr>
            <a:r>
              <a:rPr lang="hu-HU" sz="2800">
                <a:latin typeface="Tahoma" charset="0"/>
                <a:cs typeface="Tahoma" charset="0"/>
              </a:rPr>
              <a:t>Rendellenességek esetén változik a frekvenciája és az amplitudója.</a:t>
            </a:r>
            <a:endParaRPr lang="en-US" sz="2800">
              <a:latin typeface="Tahoma" charset="0"/>
              <a:cs typeface="Tahoma" charset="0"/>
            </a:endParaRPr>
          </a:p>
          <a:p>
            <a:pPr>
              <a:lnSpc>
                <a:spcPct val="80000"/>
              </a:lnSpc>
              <a:defRPr/>
            </a:pPr>
            <a:endParaRPr lang="en-US" sz="2800">
              <a:latin typeface="Tahoma" charset="0"/>
              <a:cs typeface="+mn-cs"/>
            </a:endParaRPr>
          </a:p>
        </p:txBody>
      </p:sp>
      <p:pic>
        <p:nvPicPr>
          <p:cNvPr id="36867" name="Picture 3" descr="IMAGE0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49538"/>
            <a:ext cx="5184775" cy="420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918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Elektromiogram (EMG)</a:t>
            </a:r>
            <a:endParaRPr lang="en-US" smtClean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2442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17728330-B3FA-B741-AF06-E0A6AD669754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33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10-20 elektróda rendszer</a:t>
            </a:r>
            <a:endParaRPr lang="en-US">
              <a:latin typeface="Tahoma" charset="0"/>
              <a:cs typeface="+mn-cs"/>
            </a:endParaRP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Elektroenkefalogram (EEG)</a:t>
            </a:r>
            <a:endParaRPr lang="en-US" smtClean="0">
              <a:ea typeface="+mj-ea"/>
              <a:cs typeface="+mj-cs"/>
            </a:endParaRPr>
          </a:p>
        </p:txBody>
      </p:sp>
      <p:pic>
        <p:nvPicPr>
          <p:cNvPr id="37892" name="Picture 4" descr="IMAGE00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2636838"/>
            <a:ext cx="3590925" cy="380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5835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FBC9D7FB-0B5E-E443-BBCC-2236DAC86B57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34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Alapvető ritmusok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Delta (0,5-4 Hz): mély alvás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Theta (4-8 Hz): alvás kezdeti fázisában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Alfa (8-13 Hz): ébren pihenés közben</a:t>
            </a:r>
          </a:p>
          <a:p>
            <a:pPr lvl="1">
              <a:defRPr/>
            </a:pPr>
            <a:r>
              <a:rPr lang="hu-HU">
                <a:latin typeface="Tahoma" charset="0"/>
              </a:rPr>
              <a:t>Béta (&gt;13 Hz): ideges feszült alanyokon</a:t>
            </a:r>
            <a:endParaRPr lang="en-US">
              <a:latin typeface="Tahoma" charset="0"/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Elektroenkefalogram (EEG)</a:t>
            </a:r>
            <a:endParaRPr lang="en-US" smtClean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197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BF288432-9C6E-F24C-BF02-214F3D2A0F4D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35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661025"/>
            <a:ext cx="9144000" cy="720725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hu-HU" sz="2400">
                <a:latin typeface="Tahoma" charset="0"/>
                <a:cs typeface="+mn-cs"/>
              </a:rPr>
              <a:t>a: delta, b: theta, c: alfa, d: béta, e: alfa blokk, f: marker 50 </a:t>
            </a:r>
            <a:r>
              <a:rPr lang="el-GR" sz="2400">
                <a:latin typeface="Tahoma" charset="0"/>
                <a:cs typeface="Tahoma" charset="0"/>
              </a:rPr>
              <a:t>μ</a:t>
            </a:r>
            <a:r>
              <a:rPr lang="hu-HU" sz="2400">
                <a:latin typeface="Tahoma" charset="0"/>
                <a:cs typeface="Tahoma" charset="0"/>
              </a:rPr>
              <a:t>V, 1 sec</a:t>
            </a:r>
            <a:endParaRPr lang="en-US" sz="2400">
              <a:latin typeface="Tahoma" charset="0"/>
              <a:cs typeface="Tahoma" charset="0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smtClean="0">
                <a:ea typeface="+mj-ea"/>
                <a:cs typeface="+mj-cs"/>
              </a:rPr>
              <a:t>Elektroenkefalogram (EEG)</a:t>
            </a:r>
            <a:endParaRPr lang="en-US" smtClean="0">
              <a:ea typeface="+mj-ea"/>
              <a:cs typeface="+mj-cs"/>
            </a:endParaRPr>
          </a:p>
        </p:txBody>
      </p:sp>
      <p:pic>
        <p:nvPicPr>
          <p:cNvPr id="39940" name="Picture 4" descr="IMAGE00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628775"/>
            <a:ext cx="6480175" cy="386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044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D0DBB-B5C0-F841-99C9-38B56B9E2123}" type="slidenum">
              <a:rPr lang="hu-HU"/>
              <a:pPr/>
              <a:t>36</a:t>
            </a:fld>
            <a:endParaRPr lang="hu-HU">
              <a:latin typeface="Times New Roman" charset="0"/>
            </a:endParaRPr>
          </a:p>
        </p:txBody>
      </p:sp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Irodalom</a:t>
            </a:r>
            <a:endParaRPr lang="en-US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Donáth T.: Anatómia élettan, Medicina, 1999.</a:t>
            </a:r>
          </a:p>
          <a:p>
            <a:pPr>
              <a:lnSpc>
                <a:spcPct val="90000"/>
              </a:lnSpc>
            </a:pPr>
            <a:r>
              <a:rPr lang="hu-HU"/>
              <a:t>R</a:t>
            </a:r>
            <a:r>
              <a:rPr lang="en-US"/>
              <a:t>angaraj M. Rangayyan: Biomedical Signal Analysis, IEEE Press/Wiley, New York, NY, 2002.</a:t>
            </a:r>
            <a:endParaRPr lang="hu-HU"/>
          </a:p>
          <a:p>
            <a:pPr>
              <a:lnSpc>
                <a:spcPct val="90000"/>
              </a:lnSpc>
            </a:pPr>
            <a:r>
              <a:rPr lang="hu-HU"/>
              <a:t>Baggaley A. ed.:Human body, Dorling Kindersley Ltd., London,2001</a:t>
            </a:r>
            <a:r>
              <a:rPr lang="en-US"/>
              <a:t>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1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fld id="{64B2D863-0E35-804B-9161-DCA2D2455A3D}" type="slidenum">
              <a:rPr lang="hu-HU" sz="1400" smtClean="0">
                <a:solidFill>
                  <a:schemeClr val="tx2"/>
                </a:solidFill>
                <a:latin typeface="Tahoma" charset="0"/>
              </a:rPr>
              <a:pPr>
                <a:defRPr/>
              </a:pPr>
              <a:t>4</a:t>
            </a:fld>
            <a:endParaRPr lang="hu-HU" sz="1400" smtClean="0">
              <a:solidFill>
                <a:schemeClr val="tx2"/>
              </a:solidFill>
            </a:endParaRP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j-cs"/>
              </a:rPr>
              <a:t>Akciós potenciál</a:t>
            </a:r>
            <a:endParaRPr lang="en-US">
              <a:latin typeface="Tahoma" charset="0"/>
              <a:cs typeface="+mj-cs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4067175" cy="4968875"/>
          </a:xfrm>
        </p:spPr>
        <p:txBody>
          <a:bodyPr/>
          <a:lstStyle/>
          <a:p>
            <a:pPr>
              <a:defRPr/>
            </a:pPr>
            <a:r>
              <a:rPr lang="hu-HU">
                <a:latin typeface="Tahoma" charset="0"/>
                <a:cs typeface="+mn-cs"/>
              </a:rPr>
              <a:t>Mindent vagy semmit elv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Abszolút refrakter fázis 1 ms körül idegsejtekben</a:t>
            </a:r>
          </a:p>
          <a:p>
            <a:pPr>
              <a:defRPr/>
            </a:pPr>
            <a:r>
              <a:rPr lang="hu-HU">
                <a:latin typeface="Tahoma" charset="0"/>
                <a:cs typeface="+mn-cs"/>
              </a:rPr>
              <a:t>Relatív refrakter fázis néhány ms idegsejtek esetén</a:t>
            </a:r>
            <a:endParaRPr lang="en-US">
              <a:latin typeface="Tahoma" charset="0"/>
              <a:cs typeface="+mn-cs"/>
            </a:endParaRPr>
          </a:p>
        </p:txBody>
      </p:sp>
      <p:pic>
        <p:nvPicPr>
          <p:cNvPr id="28676" name="Picture 4" descr="D:\Users\Tamus\Villkörny\2003I\11.ea\action-potential.jpe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338" y="1700213"/>
            <a:ext cx="50466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Szinaptikus</a:t>
            </a:r>
            <a:r>
              <a:rPr lang="en-US" dirty="0" smtClean="0"/>
              <a:t> </a:t>
            </a:r>
            <a:r>
              <a:rPr lang="en-US" dirty="0" err="1" smtClean="0"/>
              <a:t>áttevődés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Felépítés</a:t>
            </a:r>
            <a:endParaRPr lang="en-US" dirty="0" smtClean="0"/>
          </a:p>
          <a:p>
            <a:pPr lvl="1"/>
            <a:r>
              <a:rPr lang="en-US" dirty="0" err="1" smtClean="0"/>
              <a:t>Kémiai</a:t>
            </a:r>
            <a:r>
              <a:rPr lang="en-US" dirty="0" smtClean="0"/>
              <a:t> </a:t>
            </a:r>
            <a:r>
              <a:rPr lang="en-US" dirty="0" err="1" smtClean="0"/>
              <a:t>mediátor</a:t>
            </a:r>
            <a:endParaRPr lang="en-US" dirty="0" smtClean="0"/>
          </a:p>
          <a:p>
            <a:pPr lvl="1"/>
            <a:r>
              <a:rPr lang="en-US" dirty="0" err="1" smtClean="0"/>
              <a:t>Elektromos</a:t>
            </a:r>
            <a:endParaRPr lang="en-US" dirty="0" smtClean="0"/>
          </a:p>
          <a:p>
            <a:pPr lvl="2"/>
            <a:r>
              <a:rPr lang="en-US" dirty="0" err="1" smtClean="0"/>
              <a:t>sejtkapcsolatok</a:t>
            </a:r>
            <a:endParaRPr lang="en-US" dirty="0" smtClean="0"/>
          </a:p>
          <a:p>
            <a:pPr lvl="1"/>
            <a:r>
              <a:rPr lang="en-US" dirty="0" err="1" smtClean="0"/>
              <a:t>Vegyes</a:t>
            </a:r>
            <a:r>
              <a:rPr lang="en-US" dirty="0" smtClean="0"/>
              <a:t> </a:t>
            </a:r>
            <a:r>
              <a:rPr lang="en-US" dirty="0" err="1" smtClean="0"/>
              <a:t>szinapszis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9BB04E-4722-FB4D-BE5C-1F4D2C362164}" type="slidenum">
              <a:rPr lang="hu-HU" smtClean="0"/>
              <a:pPr>
                <a:defRPr/>
              </a:pPr>
              <a:t>5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914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Szinapszisok</a:t>
            </a:r>
            <a:r>
              <a:rPr lang="en-US" dirty="0" smtClean="0"/>
              <a:t> </a:t>
            </a:r>
            <a:r>
              <a:rPr lang="en-US" dirty="0" err="1" smtClean="0"/>
              <a:t>jellemzői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Egyirányú</a:t>
            </a:r>
            <a:r>
              <a:rPr lang="en-US" dirty="0" smtClean="0"/>
              <a:t> </a:t>
            </a:r>
            <a:r>
              <a:rPr lang="en-US" dirty="0" err="1" smtClean="0"/>
              <a:t>vezetés</a:t>
            </a:r>
            <a:endParaRPr lang="en-US" dirty="0" smtClean="0"/>
          </a:p>
          <a:p>
            <a:r>
              <a:rPr lang="en-US" dirty="0" err="1" smtClean="0"/>
              <a:t>Posztszinaptikus</a:t>
            </a:r>
            <a:r>
              <a:rPr lang="en-US" dirty="0" smtClean="0"/>
              <a:t> </a:t>
            </a:r>
            <a:r>
              <a:rPr lang="en-US" dirty="0" err="1" smtClean="0"/>
              <a:t>potenciálok</a:t>
            </a:r>
            <a:endParaRPr lang="en-US" dirty="0" smtClean="0"/>
          </a:p>
          <a:p>
            <a:pPr lvl="1"/>
            <a:r>
              <a:rPr lang="en-US" dirty="0" err="1" smtClean="0"/>
              <a:t>Serkentő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Gátló</a:t>
            </a:r>
            <a:endParaRPr lang="en-US" dirty="0" smtClean="0"/>
          </a:p>
          <a:p>
            <a:r>
              <a:rPr lang="en-US" dirty="0" err="1" smtClean="0"/>
              <a:t>Szummáció</a:t>
            </a:r>
            <a:endParaRPr lang="en-US" dirty="0" smtClean="0"/>
          </a:p>
          <a:p>
            <a:pPr lvl="1"/>
            <a:r>
              <a:rPr lang="en-US" dirty="0" err="1" smtClean="0"/>
              <a:t>Térbeli</a:t>
            </a:r>
            <a:endParaRPr lang="en-US" dirty="0" smtClean="0"/>
          </a:p>
          <a:p>
            <a:pPr lvl="1"/>
            <a:r>
              <a:rPr lang="en-US" dirty="0" err="1" smtClean="0"/>
              <a:t>Időbeli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9BB04E-4722-FB4D-BE5C-1F4D2C362164}" type="slidenum">
              <a:rPr lang="hu-HU" smtClean="0"/>
              <a:pPr>
                <a:defRPr/>
              </a:pPr>
              <a:t>6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95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Izomműködés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>
                <a:latin typeface="Tahoma" charset="0"/>
              </a:rPr>
              <a:t>Villamos jelek és információátvitel az élő </a:t>
            </a:r>
            <a:r>
              <a:rPr lang="hu-HU" dirty="0" smtClean="0">
                <a:latin typeface="Tahoma" charset="0"/>
              </a:rPr>
              <a:t>szervezetben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B5BBB9-D22F-E14E-A22C-ECEEA0680613}" type="slidenum">
              <a:rPr lang="hu-HU" smtClean="0"/>
              <a:pPr>
                <a:defRPr/>
              </a:pPr>
              <a:t>7</a:t>
            </a:fld>
            <a:endParaRPr lang="hu-HU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141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76200"/>
            <a:ext cx="6012160" cy="2992760"/>
          </a:xfrm>
        </p:spPr>
        <p:txBody>
          <a:bodyPr/>
          <a:lstStyle/>
          <a:p>
            <a:r>
              <a:rPr lang="hu-HU" dirty="0"/>
              <a:t>Jan </a:t>
            </a:r>
            <a:r>
              <a:rPr lang="hu-HU" dirty="0" err="1"/>
              <a:t>Swammerdam</a:t>
            </a:r>
            <a:r>
              <a:rPr lang="hu-HU" dirty="0"/>
              <a:t> </a:t>
            </a:r>
            <a:r>
              <a:rPr lang="hu-HU" dirty="0" smtClean="0"/>
              <a:t>(1637-80)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2420888"/>
            <a:ext cx="4499992" cy="367240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Az izomszövet térfogatváltozását vizsgálta – 1664</a:t>
            </a:r>
          </a:p>
          <a:p>
            <a:r>
              <a:rPr lang="hu-HU" dirty="0" smtClean="0"/>
              <a:t>Folyadék áramlás az idegeken</a:t>
            </a:r>
          </a:p>
          <a:p>
            <a:r>
              <a:rPr lang="hu-HU" dirty="0" smtClean="0"/>
              <a:t>Az eredményeket csak 1738-ban publikálják</a:t>
            </a:r>
            <a:endParaRPr lang="hu-HU" dirty="0"/>
          </a:p>
        </p:txBody>
      </p:sp>
      <p:pic>
        <p:nvPicPr>
          <p:cNvPr id="84994" name="Picture 2" descr="F:\Munka\Oktatas\Vill_élet2009\Bembook\01\fi\01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672" y="-21454"/>
            <a:ext cx="2952328" cy="685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690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AC200-98E0-2840-9676-44C748DF9F2D}" type="slidenum">
              <a:rPr lang="hu-HU"/>
              <a:pPr/>
              <a:t>9</a:t>
            </a:fld>
            <a:endParaRPr lang="hu-HU">
              <a:latin typeface="Times New Roman" charset="0"/>
            </a:endParaRP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Izomszövet</a:t>
            </a:r>
            <a:endParaRPr lang="en-US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r>
              <a:rPr lang="hu-HU"/>
              <a:t>Különböző ingerek (fizikai, kémiai, idegi) hatására megrövidülnek</a:t>
            </a:r>
          </a:p>
          <a:p>
            <a:r>
              <a:rPr lang="hu-HU"/>
              <a:t>Az összehúzódás elemei a miofibrillumok</a:t>
            </a:r>
          </a:p>
          <a:p>
            <a:r>
              <a:rPr lang="hu-HU"/>
              <a:t>Fajtái:</a:t>
            </a:r>
          </a:p>
          <a:p>
            <a:pPr lvl="1"/>
            <a:r>
              <a:rPr lang="hu-HU"/>
              <a:t>Simaizom</a:t>
            </a:r>
          </a:p>
          <a:p>
            <a:pPr lvl="1"/>
            <a:r>
              <a:rPr lang="hu-HU"/>
              <a:t>Harántcsíkolt izom</a:t>
            </a:r>
          </a:p>
          <a:p>
            <a:pPr lvl="1"/>
            <a:r>
              <a:rPr lang="hu-HU"/>
              <a:t>Szívizom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74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Villelet4_informacio_atv">
  <a:themeElements>
    <a:clrScheme name="">
      <a:dk1>
        <a:srgbClr val="000000"/>
      </a:dk1>
      <a:lt1>
        <a:srgbClr val="FFFFFF"/>
      </a:lt1>
      <a:dk2>
        <a:srgbClr val="0033CC"/>
      </a:dk2>
      <a:lt2>
        <a:srgbClr val="808080"/>
      </a:lt2>
      <a:accent1>
        <a:srgbClr val="FFCC99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E2CA"/>
      </a:accent5>
      <a:accent6>
        <a:srgbClr val="2DB92D"/>
      </a:accent6>
      <a:hlink>
        <a:srgbClr val="66FFFF"/>
      </a:hlink>
      <a:folHlink>
        <a:srgbClr val="FF00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Villelet4_informacio_atv.potx</Template>
  <TotalTime>5076</TotalTime>
  <Words>812</Words>
  <Application>Microsoft Macintosh PowerPoint</Application>
  <PresentationFormat>On-screen Show (4:3)</PresentationFormat>
  <Paragraphs>197</Paragraphs>
  <Slides>36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Villelet4_informacio_atv</vt:lpstr>
      <vt:lpstr>Villamosság élettani hatásai  Villamos jelek és információátvitel az élő szervezetben </vt:lpstr>
      <vt:lpstr>Az idegsejt</vt:lpstr>
      <vt:lpstr>PowerPoint Presentation</vt:lpstr>
      <vt:lpstr>Akciós potenciál</vt:lpstr>
      <vt:lpstr>Szinaptikus áttevődés</vt:lpstr>
      <vt:lpstr>Szinapszisok jellemzői</vt:lpstr>
      <vt:lpstr>Izomműködés</vt:lpstr>
      <vt:lpstr>Jan Swammerdam (1637-80)</vt:lpstr>
      <vt:lpstr>Izomszövet</vt:lpstr>
      <vt:lpstr>Simaizom</vt:lpstr>
      <vt:lpstr>Harántcsíkolt izom I.</vt:lpstr>
      <vt:lpstr>Harántcsíkolt izom II.</vt:lpstr>
      <vt:lpstr>Szívizom</vt:lpstr>
      <vt:lpstr>Izomműködés I.</vt:lpstr>
      <vt:lpstr>Izomműködés II.</vt:lpstr>
      <vt:lpstr>Elektrokardiogram (EKG)</vt:lpstr>
      <vt:lpstr>Einthoven háromszög</vt:lpstr>
      <vt:lpstr>Az EKG időfüggvénye</vt:lpstr>
      <vt:lpstr>Sinus csomó szerepe</vt:lpstr>
      <vt:lpstr>A P hullám</vt:lpstr>
      <vt:lpstr>A PQ szaksz</vt:lpstr>
      <vt:lpstr>Az ingerület terjedése</vt:lpstr>
      <vt:lpstr>QRS hullám</vt:lpstr>
      <vt:lpstr>ST szakasz</vt:lpstr>
      <vt:lpstr>T hullám</vt:lpstr>
      <vt:lpstr>Villamos Jelek</vt:lpstr>
      <vt:lpstr>Villamos jelek a diagnosztikában</vt:lpstr>
      <vt:lpstr>Elektroneurogram (ENG)</vt:lpstr>
      <vt:lpstr>Elektroneurogram (ENG)</vt:lpstr>
      <vt:lpstr>Elektroneurogram (ENG)</vt:lpstr>
      <vt:lpstr>Elektromiogram (EMG)</vt:lpstr>
      <vt:lpstr>Elektromiogram (EMG)</vt:lpstr>
      <vt:lpstr>Elektroenkefalogram (EEG)</vt:lpstr>
      <vt:lpstr>Elektroenkefalogram (EEG)</vt:lpstr>
      <vt:lpstr>Elektroenkefalogram (EEG)</vt:lpstr>
      <vt:lpstr>Irodalom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Kiss István</dc:creator>
  <cp:lastModifiedBy>Zoltán Ádám Tamus</cp:lastModifiedBy>
  <cp:revision>176</cp:revision>
  <dcterms:created xsi:type="dcterms:W3CDTF">2002-04-01T20:24:32Z</dcterms:created>
  <dcterms:modified xsi:type="dcterms:W3CDTF">2011-02-22T14:52:07Z</dcterms:modified>
</cp:coreProperties>
</file>