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1"/>
  </p:notesMasterIdLst>
  <p:sldIdLst>
    <p:sldId id="260" r:id="rId2"/>
    <p:sldId id="321" r:id="rId3"/>
    <p:sldId id="311" r:id="rId4"/>
    <p:sldId id="312" r:id="rId5"/>
    <p:sldId id="313" r:id="rId6"/>
    <p:sldId id="322" r:id="rId7"/>
    <p:sldId id="323" r:id="rId8"/>
    <p:sldId id="314" r:id="rId9"/>
    <p:sldId id="315" r:id="rId10"/>
    <p:sldId id="324" r:id="rId11"/>
    <p:sldId id="325" r:id="rId12"/>
    <p:sldId id="316" r:id="rId13"/>
    <p:sldId id="326" r:id="rId14"/>
    <p:sldId id="317" r:id="rId15"/>
    <p:sldId id="318" r:id="rId16"/>
    <p:sldId id="297" r:id="rId17"/>
    <p:sldId id="320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10" r:id="rId30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FFFF"/>
    <a:srgbClr val="FF7C80"/>
    <a:srgbClr val="99FF66"/>
    <a:srgbClr val="FFFF00"/>
    <a:srgbClr val="656565"/>
    <a:srgbClr val="CCCC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7" autoAdjust="0"/>
    <p:restoredTop sz="73150" autoAdjust="0"/>
  </p:normalViewPr>
  <p:slideViewPr>
    <p:cSldViewPr>
      <p:cViewPr varScale="1">
        <p:scale>
          <a:sx n="61" d="100"/>
          <a:sy n="61" d="100"/>
        </p:scale>
        <p:origin x="-13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48"/>
    </p:cViewPr>
  </p:sorterViewPr>
  <p:notesViewPr>
    <p:cSldViewPr>
      <p:cViewPr>
        <p:scale>
          <a:sx n="100" d="100"/>
          <a:sy n="100" d="100"/>
        </p:scale>
        <p:origin x="-846" y="58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u-H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 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F12196-839E-4044-AFD6-0A29D4C60972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74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FA8F63-99CE-436C-BB04-B0D82BFA32E9}" type="slidenum">
              <a:rPr lang="hu-HU"/>
              <a:pPr/>
              <a:t>18</a:t>
            </a:fld>
            <a:endParaRPr lang="hu-HU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hu-HU" sz="1000" b="1" i="1"/>
              <a:t>Epidemiológiai vizsgálatok</a:t>
            </a:r>
          </a:p>
          <a:p>
            <a:pPr>
              <a:lnSpc>
                <a:spcPct val="75000"/>
              </a:lnSpc>
            </a:pPr>
            <a:r>
              <a:rPr lang="hu-HU" sz="1000"/>
              <a:t>Az epidemiológiai vizsgálatok egyik eszköze az un. eset-kontroll (case-control) vizsgálat, melynek lényege, hogy egy adott betegségben szenvedő csoport mellé választanak egy egészséges kontrollcsoportot, majd a betegség feltételezett okának előfordulási gyakoriságát vizsgálják mindkét csoport esetében, és ebből következtetnek a feltételezett ok és a betegség közötti kapcsolat erősségére. A kontrollcsoport kiválasztásnál a legfontosabb – egyben legnehezebben teljesíthető – szempont, hogy a két csoport a betegséget leszámítva minél jobban hasonlítson egymásra. A vizsgálatok másik csoportja az un. kohort vizsgálat, mely során a kezdetben egészséges populációt a rizikófaktornak kitett egyének és kontroll egyének csoportjára bontják, majd a követési idő lejárta után a betegség kialakulásának gyakoriságát hasonlítják össze a két csoport között.</a:t>
            </a:r>
          </a:p>
          <a:p>
            <a:pPr>
              <a:lnSpc>
                <a:spcPct val="75000"/>
              </a:lnSpc>
            </a:pPr>
            <a:endParaRPr lang="en-US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CCBEBE-8C00-47C7-AC4D-13C194AA621A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5CFA27-3EAF-4513-A1F6-55B061A49BCB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BCE2D4-FEB4-4BFD-8CF2-77D96432ADAB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156325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7AD2F96-DC65-46FD-86BF-8632E54E0E03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53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F0AE4B-0E29-4E05-B1E6-7A341CEB069B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9549B7-C39A-4E42-B492-EA526CDD66C7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A487A1-5FE5-4836-82A3-16C7107958D4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B1F402-7A3B-4507-BF57-894A8270B922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8C0C03-F093-4A87-8107-16761477ABB3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959B6F-B1EE-4D55-B49A-EEE3CAB7F817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23D15B-8254-433A-8600-93BDBB6B626F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947A3D-370A-4598-9EE8-3889F35B17A9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 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56325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C3E9D3A6-BA4B-4828-BC51-ECAA8C287DCD}" type="slidenum">
              <a:rPr lang="hu-HU"/>
              <a:pPr/>
              <a:t>‹#›</a:t>
            </a:fld>
            <a:endParaRPr lang="hu-HU"/>
          </a:p>
        </p:txBody>
      </p:sp>
      <p:pic>
        <p:nvPicPr>
          <p:cNvPr id="1042" name="Picture 18" descr="v1cimer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08963" y="6230938"/>
            <a:ext cx="935037" cy="627062"/>
          </a:xfrm>
          <a:prstGeom prst="rect">
            <a:avLst/>
          </a:prstGeom>
          <a:noFill/>
        </p:spPr>
      </p:pic>
      <p:pic>
        <p:nvPicPr>
          <p:cNvPr id="1043" name="Picture 19" descr="muegyred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335713"/>
            <a:ext cx="1755775" cy="5222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›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file:///D:\Users\Tamus\Villk&#246;rny\10.ea\large_nerve.gif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997200"/>
            <a:ext cx="9144000" cy="2286000"/>
          </a:xfrm>
        </p:spPr>
        <p:txBody>
          <a:bodyPr/>
          <a:lstStyle/>
          <a:p>
            <a:r>
              <a:rPr lang="hu-HU" dirty="0"/>
              <a:t>Villamosság élettani hatásai</a:t>
            </a:r>
            <a:r>
              <a:rPr lang="hu-HU" sz="4000" dirty="0"/>
              <a:t/>
            </a:r>
            <a:br>
              <a:rPr lang="hu-HU" sz="4000" dirty="0"/>
            </a:br>
            <a:r>
              <a:rPr lang="hu-HU" sz="4000" dirty="0"/>
              <a:t/>
            </a:r>
            <a:br>
              <a:rPr lang="hu-HU" sz="4000" dirty="0"/>
            </a:br>
            <a:r>
              <a:rPr lang="hu-HU" sz="3200" dirty="0"/>
              <a:t>A rádiófrekvenciás sugárzás biológiai </a:t>
            </a:r>
            <a:r>
              <a:rPr lang="hu-HU" sz="3200" dirty="0" smtClean="0"/>
              <a:t>hatásai</a:t>
            </a:r>
            <a:r>
              <a:rPr lang="hu-HU" sz="3200" dirty="0"/>
              <a:t/>
            </a:r>
            <a:br>
              <a:rPr lang="hu-HU" sz="3200" dirty="0"/>
            </a:br>
            <a:r>
              <a:rPr lang="hu-HU" sz="2000" dirty="0"/>
              <a:t/>
            </a:r>
            <a:br>
              <a:rPr lang="hu-HU" sz="2000" dirty="0"/>
            </a:br>
            <a:endParaRPr lang="hu-HU" sz="2400" dirty="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5876925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u-HU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Tamus Zoltán Ádám </a:t>
            </a:r>
            <a:endParaRPr lang="hu-HU" b="1" baseline="3000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  <a:p>
            <a:pPr algn="ctr"/>
            <a:r>
              <a:rPr lang="hu-HU" sz="1800">
                <a:latin typeface="Tahoma" pitchFamily="34" charset="0"/>
              </a:rPr>
              <a:t>tamus.adam@vet.bme.hu</a:t>
            </a:r>
            <a:endParaRPr lang="hu-HU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33400" y="1371600"/>
            <a:ext cx="830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u-H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Budapesti Műszaki és Gazdaságtudományi Egyetem</a:t>
            </a:r>
          </a:p>
          <a:p>
            <a:pPr algn="ctr"/>
            <a:r>
              <a:rPr lang="hu-H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Villamos Energetika Tanszék</a:t>
            </a:r>
          </a:p>
          <a:p>
            <a:pPr algn="ctr"/>
            <a:r>
              <a:rPr lang="hu-H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Nagyfeszültségű Technika és Berendezések Csoport </a:t>
            </a:r>
            <a:endParaRPr lang="en-US"/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2" cstate="print">
            <a:lum bright="52000" contrast="94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1331913" y="0"/>
            <a:ext cx="6553200" cy="1393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81430-4653-4E3D-AE45-FCBFDF4367C3}" type="slidenum">
              <a:rPr lang="hu-HU"/>
              <a:pPr/>
              <a:t>10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hu-HU"/>
              <a:t>Endokrin rendszer</a:t>
            </a:r>
            <a:endParaRPr lang="en-US"/>
          </a:p>
        </p:txBody>
      </p:sp>
      <p:pic>
        <p:nvPicPr>
          <p:cNvPr id="369668" name="Picture 4" descr="horm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96938"/>
            <a:ext cx="9144000" cy="5961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E44C3-298B-4F69-B5BC-84B948E6D74D}" type="slidenum">
              <a:rPr lang="hu-HU"/>
              <a:pPr/>
              <a:t>11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Hormon elválasztás I.</a:t>
            </a:r>
            <a:endParaRPr lang="en-US"/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2400" cy="5040312"/>
          </a:xfrm>
        </p:spPr>
        <p:txBody>
          <a:bodyPr/>
          <a:lstStyle/>
          <a:p>
            <a:r>
              <a:rPr lang="hu-HU" sz="2800"/>
              <a:t>Pajzsmirigy</a:t>
            </a:r>
          </a:p>
          <a:p>
            <a:pPr lvl="1"/>
            <a:r>
              <a:rPr lang="hu-HU" sz="2400"/>
              <a:t>Nagy RF besugárzás (10-100 mW/cm</a:t>
            </a:r>
            <a:r>
              <a:rPr lang="hu-HU" sz="2400" baseline="30000"/>
              <a:t>2</a:t>
            </a:r>
            <a:r>
              <a:rPr lang="hu-HU" sz="2400"/>
              <a:t>) esetén megnövekedett pajzsmirigy aktivitás (nyúl, kutyák)</a:t>
            </a:r>
          </a:p>
          <a:p>
            <a:pPr lvl="1"/>
            <a:r>
              <a:rPr lang="hu-HU" sz="2400"/>
              <a:t>Kisebb teljesítmény (&lt;10 mW/cm</a:t>
            </a:r>
            <a:r>
              <a:rPr lang="hu-HU" sz="2400" baseline="30000"/>
              <a:t>2</a:t>
            </a:r>
            <a:r>
              <a:rPr lang="hu-HU" sz="2400"/>
              <a:t>) esetén nem egyértelmű hatások</a:t>
            </a:r>
          </a:p>
          <a:p>
            <a:r>
              <a:rPr lang="hu-HU" sz="2800"/>
              <a:t>Mellékvese-kéreg</a:t>
            </a:r>
          </a:p>
          <a:p>
            <a:pPr lvl="1"/>
            <a:r>
              <a:rPr lang="hu-HU" sz="2400"/>
              <a:t>Kis teljesítményű besugárzásoknál megnövekedett aktivitás (&lt;10 mW/cm</a:t>
            </a:r>
            <a:r>
              <a:rPr lang="hu-HU" sz="2400" baseline="30000"/>
              <a:t>2</a:t>
            </a:r>
            <a:r>
              <a:rPr lang="hu-HU" sz="2400"/>
              <a:t>) Nagyobb teljesítményeknél nem egyértelmű hatások (&gt;25 mW/cm</a:t>
            </a:r>
            <a:r>
              <a:rPr lang="hu-HU" sz="2400" baseline="30000"/>
              <a:t>2</a:t>
            </a:r>
            <a:r>
              <a:rPr lang="hu-HU" sz="2400"/>
              <a:t>)</a:t>
            </a:r>
          </a:p>
          <a:p>
            <a:pPr lvl="1"/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4C574-A358-44F9-9477-EFD0DE9991FC}" type="slidenum">
              <a:rPr lang="hu-HU"/>
              <a:pPr/>
              <a:t>12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Hormon-elválasztás II.</a:t>
            </a:r>
            <a:endParaRPr lang="en-US"/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4754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/>
              <a:t>Növekedési hormonok</a:t>
            </a:r>
          </a:p>
          <a:p>
            <a:pPr lvl="1">
              <a:lnSpc>
                <a:spcPct val="90000"/>
              </a:lnSpc>
            </a:pPr>
            <a:r>
              <a:rPr lang="hu-HU"/>
              <a:t>Rágcsálóknál csökkenés</a:t>
            </a:r>
          </a:p>
          <a:p>
            <a:pPr lvl="1">
              <a:lnSpc>
                <a:spcPct val="90000"/>
              </a:lnSpc>
            </a:pPr>
            <a:r>
              <a:rPr lang="hu-HU"/>
              <a:t>Kutyák, főemlősök növekedés</a:t>
            </a:r>
          </a:p>
          <a:p>
            <a:pPr lvl="1">
              <a:lnSpc>
                <a:spcPct val="90000"/>
              </a:lnSpc>
            </a:pPr>
            <a:r>
              <a:rPr lang="hu-HU"/>
              <a:t>Függ a besugárzás erősségétől</a:t>
            </a:r>
          </a:p>
          <a:p>
            <a:pPr>
              <a:lnSpc>
                <a:spcPct val="90000"/>
              </a:lnSpc>
            </a:pPr>
            <a:r>
              <a:rPr lang="hu-HU"/>
              <a:t>Melatonin</a:t>
            </a:r>
          </a:p>
          <a:p>
            <a:pPr lvl="1">
              <a:lnSpc>
                <a:spcPct val="90000"/>
              </a:lnSpc>
            </a:pPr>
            <a:r>
              <a:rPr lang="hu-HU"/>
              <a:t>0,3 W/kg nincs hatással a melatonin elválasztásra</a:t>
            </a:r>
          </a:p>
          <a:p>
            <a:pPr lvl="1">
              <a:lnSpc>
                <a:spcPct val="90000"/>
              </a:lnSpc>
            </a:pPr>
            <a:r>
              <a:rPr lang="hu-HU"/>
              <a:t>Tehenészeteket összehasonlítva az RF sugárzásnak kitett tehenek melatonin szintjében változások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34A50-7AA4-4B58-94AD-B27A722B7775}" type="slidenum">
              <a:rPr lang="hu-HU"/>
              <a:pPr/>
              <a:t>13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Hőszabályozás</a:t>
            </a:r>
            <a:endParaRPr lang="en-US"/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A szervezet képes kompenzálni a RF sugárzás hőhatását, de vannak korlátai</a:t>
            </a:r>
          </a:p>
          <a:p>
            <a:r>
              <a:rPr lang="hu-HU"/>
              <a:t>Környezeti paraméterek hatása: hőmérséklet, páratartalom, légáramlás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5B9D0-F247-42A5-A0D4-6E43D3A13416}" type="slidenum">
              <a:rPr lang="hu-HU"/>
              <a:pPr/>
              <a:t>14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Rákkísérletek</a:t>
            </a:r>
            <a:endParaRPr lang="en-US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7775575" cy="5183187"/>
          </a:xfrm>
        </p:spPr>
        <p:txBody>
          <a:bodyPr/>
          <a:lstStyle/>
          <a:p>
            <a:r>
              <a:rPr lang="hu-HU"/>
              <a:t>Nincs egyértelmű bizonyíték, hogy az RF sugárzás rákkeltő hatására</a:t>
            </a:r>
          </a:p>
          <a:p>
            <a:r>
              <a:rPr lang="hu-HU">
                <a:cs typeface="Tahoma" pitchFamily="34" charset="0"/>
              </a:rPr>
              <a:t>Néhány tanulmány mutat valamilyen összefüggést:</a:t>
            </a:r>
          </a:p>
          <a:p>
            <a:pPr lvl="1"/>
            <a:r>
              <a:rPr lang="hu-HU">
                <a:cs typeface="Tahoma" pitchFamily="34" charset="0"/>
              </a:rPr>
              <a:t>Egereken nyirokcsomó daganat</a:t>
            </a:r>
            <a:endParaRPr lang="el-GR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82DA2-0DFF-40A2-8F26-682D2822FC8B}" type="slidenum">
              <a:rPr lang="hu-HU"/>
              <a:pPr/>
              <a:t>15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Egyéb megbetegedések</a:t>
            </a:r>
            <a:endParaRPr lang="en-US"/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772400" cy="4683125"/>
          </a:xfrm>
        </p:spPr>
        <p:txBody>
          <a:bodyPr/>
          <a:lstStyle/>
          <a:p>
            <a:r>
              <a:rPr lang="hu-HU"/>
              <a:t>Katarakta</a:t>
            </a:r>
          </a:p>
          <a:p>
            <a:r>
              <a:rPr lang="hu-HU"/>
              <a:t>Égési sérülések</a:t>
            </a:r>
          </a:p>
          <a:p>
            <a:r>
              <a:rPr lang="hu-HU"/>
              <a:t>Herefunkció</a:t>
            </a:r>
          </a:p>
          <a:p>
            <a:pPr lvl="1"/>
            <a:r>
              <a:rPr lang="hu-HU"/>
              <a:t>MH besugárzás esetén kisebb hőmérséklet elegendő a változásokhoz</a:t>
            </a:r>
          </a:p>
          <a:p>
            <a:pPr lvl="1"/>
            <a:r>
              <a:rPr lang="hu-HU"/>
              <a:t>Reverzibilis hatások</a:t>
            </a:r>
          </a:p>
          <a:p>
            <a:r>
              <a:rPr lang="hu-HU"/>
              <a:t>Viselkedésre gyakorolt hatások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BAE84-2800-480B-8370-64CF35156076}" type="slidenum">
              <a:rPr lang="hu-HU"/>
              <a:pPr/>
              <a:t>16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484313"/>
            <a:ext cx="2806700" cy="3424237"/>
          </a:xfrm>
        </p:spPr>
        <p:txBody>
          <a:bodyPr/>
          <a:lstStyle/>
          <a:p>
            <a:r>
              <a:rPr lang="hu-HU"/>
              <a:t>Vér-agy gát</a:t>
            </a:r>
          </a:p>
        </p:txBody>
      </p:sp>
      <p:pic>
        <p:nvPicPr>
          <p:cNvPr id="304132" name="Picture 4" descr="barr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08400" y="0"/>
            <a:ext cx="3992563" cy="6858000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38BF4-1004-4937-ACFD-894D12060098}" type="slidenum">
              <a:rPr lang="hu-HU"/>
              <a:pPr/>
              <a:t>17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Biológiai hatások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4038600" cy="4114800"/>
          </a:xfrm>
        </p:spPr>
        <p:txBody>
          <a:bodyPr/>
          <a:lstStyle/>
          <a:p>
            <a:r>
              <a:rPr lang="hu-HU"/>
              <a:t>Kölcsönhatás modelljei</a:t>
            </a:r>
          </a:p>
          <a:p>
            <a:pPr lvl="1"/>
            <a:r>
              <a:rPr lang="hu-HU"/>
              <a:t>Jel/Zaj viszony</a:t>
            </a:r>
          </a:p>
          <a:p>
            <a:pPr lvl="2"/>
            <a:r>
              <a:rPr lang="hu-HU"/>
              <a:t>rezonancia</a:t>
            </a:r>
          </a:p>
          <a:p>
            <a:pPr lvl="2"/>
            <a:r>
              <a:rPr lang="hu-HU"/>
              <a:t>sejtkapcsolatok</a:t>
            </a:r>
          </a:p>
          <a:p>
            <a:pPr lvl="1"/>
            <a:r>
              <a:rPr lang="hu-HU"/>
              <a:t>Magnetit (Fe</a:t>
            </a:r>
            <a:r>
              <a:rPr lang="hu-HU" baseline="-25000"/>
              <a:t>3</a:t>
            </a:r>
            <a:r>
              <a:rPr lang="hu-HU"/>
              <a:t>O</a:t>
            </a:r>
            <a:r>
              <a:rPr lang="hu-HU" baseline="-25000"/>
              <a:t>4</a:t>
            </a:r>
            <a:r>
              <a:rPr lang="hu-HU"/>
              <a:t>)</a:t>
            </a:r>
          </a:p>
          <a:p>
            <a:pPr lvl="2"/>
            <a:endParaRPr lang="hu-HU"/>
          </a:p>
        </p:txBody>
      </p:sp>
      <p:pic>
        <p:nvPicPr>
          <p:cNvPr id="365572" name="Picture 4" descr="D:\Users\Tamus\Villkörny\10.ea\large_nerve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953000" y="1752600"/>
            <a:ext cx="3881438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B6DCC-3DF8-44B6-88B3-FC0B7B4CA910}" type="slidenum">
              <a:rPr lang="hu-HU"/>
              <a:pPr/>
              <a:t>18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484313"/>
            <a:ext cx="7777163" cy="4537075"/>
          </a:xfrm>
        </p:spPr>
        <p:txBody>
          <a:bodyPr/>
          <a:lstStyle/>
          <a:p>
            <a:r>
              <a:rPr lang="hu-HU" sz="2800"/>
              <a:t>Foglalkozási kör</a:t>
            </a:r>
          </a:p>
          <a:p>
            <a:pPr lvl="1"/>
            <a:r>
              <a:rPr lang="hu-HU" sz="2400"/>
              <a:t>Haditengerészeti és katonai alkalmazottak</a:t>
            </a:r>
          </a:p>
          <a:p>
            <a:pPr lvl="1"/>
            <a:r>
              <a:rPr lang="hu-HU" sz="2400"/>
              <a:t>Közlekedési radarok</a:t>
            </a:r>
          </a:p>
          <a:p>
            <a:pPr lvl="1"/>
            <a:r>
              <a:rPr lang="hu-HU" sz="2400"/>
              <a:t>RF műanyag forrasztók</a:t>
            </a:r>
          </a:p>
          <a:p>
            <a:pPr lvl="1"/>
            <a:r>
              <a:rPr lang="hu-HU" sz="2400"/>
              <a:t>Telekom operátorok</a:t>
            </a:r>
          </a:p>
          <a:p>
            <a:r>
              <a:rPr lang="hu-HU" sz="2800"/>
              <a:t>Lakosság</a:t>
            </a:r>
          </a:p>
          <a:p>
            <a:pPr lvl="1"/>
            <a:r>
              <a:rPr lang="hu-HU" sz="2400"/>
              <a:t>Rádió és TV adóállomások</a:t>
            </a:r>
          </a:p>
          <a:p>
            <a:pPr lvl="1"/>
            <a:r>
              <a:rPr lang="hu-HU" sz="2400"/>
              <a:t>Mobil és vezetéknélküli telefonok</a:t>
            </a:r>
            <a:endParaRPr lang="en-US" sz="2400"/>
          </a:p>
        </p:txBody>
      </p:sp>
      <p:sp>
        <p:nvSpPr>
          <p:cNvPr id="353285" name="Rectangle 5"/>
          <p:cNvSpPr>
            <a:spLocks noChangeArrowheads="1"/>
          </p:cNvSpPr>
          <p:nvPr/>
        </p:nvSpPr>
        <p:spPr bwMode="auto">
          <a:xfrm>
            <a:off x="8382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u-HU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Epidemiológiai vizsgálatok</a:t>
            </a:r>
          </a:p>
        </p:txBody>
      </p:sp>
    </p:spTree>
    <p:extLst>
      <p:ext uri="{BB962C8B-B14F-4D97-AF65-F5344CB8AC3E}">
        <p14:creationId xmlns:p14="http://schemas.microsoft.com/office/powerpoint/2010/main" val="1120407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390C3-56A5-4466-843B-5F92DC6CFDCD}" type="slidenum">
              <a:rPr lang="hu-HU"/>
              <a:pPr/>
              <a:t>19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Haditengerészeti és katonai alkalmazottak</a:t>
            </a:r>
            <a:endParaRPr lang="en-US" sz="4000"/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5040312"/>
          </a:xfrm>
        </p:spPr>
        <p:txBody>
          <a:bodyPr/>
          <a:lstStyle/>
          <a:p>
            <a:r>
              <a:rPr lang="hu-HU" sz="2800" dirty="0"/>
              <a:t>U.S. </a:t>
            </a:r>
            <a:r>
              <a:rPr lang="hu-HU" sz="2800" dirty="0" err="1"/>
              <a:t>Navy</a:t>
            </a:r>
            <a:r>
              <a:rPr lang="hu-HU" sz="2800" dirty="0"/>
              <a:t>:</a:t>
            </a:r>
          </a:p>
          <a:p>
            <a:pPr lvl="1"/>
            <a:r>
              <a:rPr lang="hu-HU" sz="2400" dirty="0"/>
              <a:t>19 965 karbantartó és 20 726 operátor, 1 </a:t>
            </a:r>
            <a:r>
              <a:rPr lang="hu-HU" sz="2400" dirty="0" err="1"/>
              <a:t>mW</a:t>
            </a:r>
            <a:r>
              <a:rPr lang="hu-HU" sz="2400" dirty="0"/>
              <a:t>/cm</a:t>
            </a:r>
            <a:r>
              <a:rPr lang="hu-HU" sz="2400" baseline="30000" dirty="0"/>
              <a:t>2</a:t>
            </a:r>
            <a:r>
              <a:rPr lang="hu-HU" sz="2400" dirty="0"/>
              <a:t>, 3,1 %-os halálozási arány, szemben a 2,8 %-kal. Nincs változás rákos morbiditási és mortalitási arányokban.</a:t>
            </a:r>
          </a:p>
          <a:p>
            <a:pPr lvl="1"/>
            <a:r>
              <a:rPr lang="hu-HU" sz="2400" dirty="0"/>
              <a:t>Más tanulmányok is hasonló eredményre jutottak.</a:t>
            </a:r>
          </a:p>
          <a:p>
            <a:r>
              <a:rPr lang="hu-HU" sz="2800" dirty="0"/>
              <a:t>Lengyelország</a:t>
            </a:r>
          </a:p>
          <a:p>
            <a:pPr lvl="1"/>
            <a:r>
              <a:rPr lang="hu-HU" sz="2400" dirty="0"/>
              <a:t>120 000 katona 3 </a:t>
            </a:r>
            <a:r>
              <a:rPr lang="hu-HU" sz="2400" dirty="0" smtClean="0"/>
              <a:t>% dolgozik nagyobb RF expozíciónak kitéve</a:t>
            </a:r>
            <a:endParaRPr lang="hu-HU" sz="2400" dirty="0"/>
          </a:p>
          <a:p>
            <a:pPr lvl="1"/>
            <a:r>
              <a:rPr lang="hu-HU" sz="2400" dirty="0"/>
              <a:t>Gyenge korreláció néhány rákos megbetegedés esetén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1105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72D1A-9175-4422-8AF3-0F56FDD5B9CA}" type="slidenum">
              <a:rPr lang="hu-HU"/>
              <a:pPr/>
              <a:t>2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Mikroorganizmusok</a:t>
            </a:r>
            <a:endParaRPr lang="en-US"/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RF besugárzás és hőhatás összehasonlítása</a:t>
            </a:r>
          </a:p>
          <a:p>
            <a:pPr lvl="1"/>
            <a:r>
              <a:rPr lang="hu-HU"/>
              <a:t>Coli baktériumok</a:t>
            </a:r>
          </a:p>
          <a:p>
            <a:pPr lvl="1"/>
            <a:r>
              <a:rPr lang="hu-HU"/>
              <a:t>Sörélesztő gomba</a:t>
            </a:r>
          </a:p>
          <a:p>
            <a:pPr lvl="1"/>
            <a:r>
              <a:rPr lang="hu-HU"/>
              <a:t>Penészgomba</a:t>
            </a:r>
          </a:p>
          <a:p>
            <a:pPr lvl="1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CF6AA-EB96-4076-9C68-2035F6B412C3}" type="slidenum">
              <a:rPr lang="hu-HU"/>
              <a:pPr/>
              <a:t>20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Közlekedési radarok</a:t>
            </a:r>
            <a:endParaRPr lang="en-US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Alacsony gyakoriság növekedést figyeltek meg hererák (1,3) és melanoma (1,45)</a:t>
            </a:r>
          </a:p>
          <a:p>
            <a:r>
              <a:rPr lang="hu-HU"/>
              <a:t>Hasonló növekedést mutatott más tanulmány is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99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F2121-C1E0-4B81-B00A-CE0DE51F26C2}" type="slidenum">
              <a:rPr lang="hu-HU"/>
              <a:pPr/>
              <a:t>21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Műanyag RF forrasztógépek</a:t>
            </a:r>
            <a:endParaRPr lang="en-US" sz="4000"/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Olaszország</a:t>
            </a:r>
          </a:p>
          <a:p>
            <a:pPr lvl="1"/>
            <a:r>
              <a:rPr lang="hu-HU"/>
              <a:t>RF sugárzás 1mW/cm</a:t>
            </a:r>
            <a:r>
              <a:rPr lang="hu-HU" baseline="30000"/>
              <a:t>2</a:t>
            </a:r>
            <a:endParaRPr lang="hu-HU"/>
          </a:p>
          <a:p>
            <a:pPr lvl="1"/>
            <a:r>
              <a:rPr lang="hu-HU"/>
              <a:t>481 női dolgozó</a:t>
            </a:r>
          </a:p>
          <a:p>
            <a:pPr lvl="1"/>
            <a:r>
              <a:rPr lang="hu-HU"/>
              <a:t>Leukémia nagyobb gyakorisággal alakult ki</a:t>
            </a:r>
          </a:p>
          <a:p>
            <a:pPr lvl="1"/>
            <a:r>
              <a:rPr lang="hu-HU"/>
              <a:t>Vegyi anyagok hatása??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72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E1FA2-F2CA-4B39-A46B-7B76351B978C}" type="slidenum">
              <a:rPr lang="hu-HU"/>
              <a:pPr/>
              <a:t>22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Telekom operátorok</a:t>
            </a:r>
            <a:endParaRPr lang="en-US"/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Norvégia </a:t>
            </a:r>
            <a:endParaRPr lang="hu-HU" dirty="0"/>
          </a:p>
          <a:p>
            <a:pPr lvl="1"/>
            <a:r>
              <a:rPr lang="hu-HU" dirty="0"/>
              <a:t>2619 női dolgozó, </a:t>
            </a:r>
            <a:r>
              <a:rPr lang="hu-HU" dirty="0" err="1"/>
              <a:t>cohort</a:t>
            </a:r>
            <a:r>
              <a:rPr lang="hu-HU" dirty="0"/>
              <a:t> vizsgálat</a:t>
            </a:r>
          </a:p>
          <a:p>
            <a:pPr lvl="1"/>
            <a:r>
              <a:rPr lang="hu-HU" dirty="0"/>
              <a:t>Mellrák előfordulás növekedése</a:t>
            </a:r>
          </a:p>
          <a:p>
            <a:pPr lvl="1"/>
            <a:r>
              <a:rPr lang="hu-HU" dirty="0" smtClean="0"/>
              <a:t>Éjszakai </a:t>
            </a:r>
            <a:r>
              <a:rPr lang="hu-HU" dirty="0"/>
              <a:t>műszak világítás-&gt;melatonin?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15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08452-295A-499A-B111-A1C9D91C8D37}" type="slidenum">
              <a:rPr lang="hu-HU"/>
              <a:pPr/>
              <a:t>23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Rádió és TV adóállomások</a:t>
            </a:r>
            <a:endParaRPr lang="en-US"/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513"/>
            <a:ext cx="7772400" cy="5043487"/>
          </a:xfrm>
        </p:spPr>
        <p:txBody>
          <a:bodyPr/>
          <a:lstStyle/>
          <a:p>
            <a:r>
              <a:rPr lang="hu-HU" sz="2800" dirty="0"/>
              <a:t>Ausztrál tanulmányok</a:t>
            </a:r>
          </a:p>
          <a:p>
            <a:pPr lvl="1"/>
            <a:r>
              <a:rPr lang="hu-HU" sz="2400" dirty="0"/>
              <a:t>A regisztrált rákbetegek lakcímei és az adóállomások helyét vetették össze, pozitív eredménnyel</a:t>
            </a:r>
          </a:p>
          <a:p>
            <a:pPr lvl="1"/>
            <a:r>
              <a:rPr lang="hu-HU" sz="2400" dirty="0"/>
              <a:t>Pontosabb címadatokkal megismételve, csak egy adóállomás esetén pozitív eredmény</a:t>
            </a:r>
          </a:p>
          <a:p>
            <a:r>
              <a:rPr lang="hu-HU" sz="2800" dirty="0"/>
              <a:t>Olaszország</a:t>
            </a:r>
          </a:p>
          <a:p>
            <a:pPr lvl="1"/>
            <a:r>
              <a:rPr lang="hu-HU" sz="2400" dirty="0"/>
              <a:t>A rádióállomás 3,5 km-es körzetében (5863) nagyobb mortalitás (7 eset</a:t>
            </a:r>
            <a:r>
              <a:rPr lang="hu-HU" sz="2400" dirty="0" smtClean="0"/>
              <a:t>), férfiaknál</a:t>
            </a:r>
            <a:endParaRPr lang="hu-HU" sz="2400" dirty="0"/>
          </a:p>
          <a:p>
            <a:pPr lvl="1"/>
            <a:r>
              <a:rPr lang="hu-HU" sz="2400" dirty="0"/>
              <a:t>Gyermekkori leukémia gyakoriságának csökkenése a távolsággal (8 eset)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0348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53A9E-A1DC-404B-8899-56D5EAC201E0}" type="slidenum">
              <a:rPr lang="hu-HU"/>
              <a:pPr/>
              <a:t>24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Mobil és vezetéknélküli telefonok</a:t>
            </a:r>
            <a:endParaRPr lang="en-US" sz="4000"/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Összefoglalás: lásd fénymásolt papír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44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F9417-6F33-4239-B4C0-17CC1471ADFB}" type="slidenum">
              <a:rPr lang="hu-HU"/>
              <a:pPr/>
              <a:t>25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Klinikai vizsgálatok</a:t>
            </a:r>
            <a:endParaRPr lang="en-US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772400" cy="4827587"/>
          </a:xfrm>
        </p:spPr>
        <p:txBody>
          <a:bodyPr/>
          <a:lstStyle/>
          <a:p>
            <a:r>
              <a:rPr lang="hu-HU"/>
              <a:t>Hangérzet</a:t>
            </a:r>
          </a:p>
          <a:p>
            <a:pPr lvl="1"/>
            <a:r>
              <a:rPr lang="hu-HU"/>
              <a:t>„erős” és „gyenge” kölcsönhatás</a:t>
            </a:r>
          </a:p>
          <a:p>
            <a:pPr lvl="1"/>
            <a:r>
              <a:rPr lang="hu-HU"/>
              <a:t>„Mikrohullámú hallás” gyenge termikus kölcsönhatás</a:t>
            </a:r>
          </a:p>
          <a:p>
            <a:pPr lvl="2"/>
            <a:r>
              <a:rPr lang="hu-HU"/>
              <a:t>5*10</a:t>
            </a:r>
            <a:r>
              <a:rPr lang="hu-HU" baseline="30000"/>
              <a:t>-6</a:t>
            </a:r>
            <a:r>
              <a:rPr lang="hu-HU"/>
              <a:t> °C hőmérséklet emelkedés</a:t>
            </a:r>
          </a:p>
          <a:p>
            <a:r>
              <a:rPr lang="hu-HU"/>
              <a:t>Termoreguláció</a:t>
            </a:r>
          </a:p>
          <a:p>
            <a:r>
              <a:rPr lang="hu-HU"/>
              <a:t>Szemre gyakorolt hatások</a:t>
            </a:r>
          </a:p>
          <a:p>
            <a:pPr lvl="1"/>
            <a:r>
              <a:rPr lang="hu-HU"/>
              <a:t>Kis energiájú, hosszú idejű besugárzásoknál nem figyelhető meg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57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635E4-5877-498A-9BB1-F4E93633EAFE}" type="slidenum">
              <a:rPr lang="hu-HU"/>
              <a:pPr/>
              <a:t>26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Agyfunkciókra gyakorolt hatás</a:t>
            </a:r>
            <a:endParaRPr lang="en-US" sz="400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Változatos tanulmányok:</a:t>
            </a:r>
          </a:p>
          <a:p>
            <a:pPr lvl="1"/>
            <a:r>
              <a:rPr lang="hu-HU"/>
              <a:t>EEG: éber, alvó állapot</a:t>
            </a:r>
          </a:p>
          <a:p>
            <a:pPr lvl="1"/>
            <a:r>
              <a:rPr lang="hu-HU"/>
              <a:t>Feladatmegoldó képesség</a:t>
            </a:r>
          </a:p>
          <a:p>
            <a:pPr lvl="1"/>
            <a:r>
              <a:rPr lang="hu-HU"/>
              <a:t>Koncentrációs képesség</a:t>
            </a:r>
          </a:p>
          <a:p>
            <a:pPr lvl="1"/>
            <a:r>
              <a:rPr lang="hu-HU"/>
              <a:t>Tanulási képesség</a:t>
            </a:r>
          </a:p>
          <a:p>
            <a:r>
              <a:rPr lang="hu-HU"/>
              <a:t>Elektromágneses hiperérzékenység</a:t>
            </a:r>
          </a:p>
          <a:p>
            <a:pPr lvl="1"/>
            <a:r>
              <a:rPr lang="hu-HU"/>
              <a:t>SAR &gt;0,5 W/kg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88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705AA-3D16-4808-98E6-EDD0754195BB}" type="slidenum">
              <a:rPr lang="hu-HU"/>
              <a:pPr/>
              <a:t>27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Kardiovaszkulásis hatások</a:t>
            </a:r>
            <a:endParaRPr lang="en-US"/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Vérnyomás</a:t>
            </a:r>
          </a:p>
          <a:p>
            <a:pPr lvl="1"/>
            <a:r>
              <a:rPr lang="hu-HU"/>
              <a:t>GSM: vérnyomás emelkedés: 5-10 Hgmm</a:t>
            </a:r>
          </a:p>
          <a:p>
            <a:r>
              <a:rPr lang="hu-HU"/>
              <a:t>Pulzusszám</a:t>
            </a:r>
          </a:p>
          <a:p>
            <a:pPr lvl="1"/>
            <a:r>
              <a:rPr lang="hu-HU"/>
              <a:t>Pozitív és negatív tanulmányok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38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5DEAE-24B3-4652-8411-9BC7C592E096}" type="slidenum">
              <a:rPr lang="hu-HU"/>
              <a:pPr/>
              <a:t>28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Melatonin</a:t>
            </a:r>
            <a:endParaRPr lang="en-US"/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Pozitív tanulmány</a:t>
            </a:r>
          </a:p>
          <a:p>
            <a:pPr lvl="1"/>
            <a:r>
              <a:rPr lang="hu-HU" dirty="0"/>
              <a:t>&lt;25 perces </a:t>
            </a:r>
            <a:r>
              <a:rPr lang="hu-HU" dirty="0" err="1"/>
              <a:t>mobilozás</a:t>
            </a:r>
            <a:r>
              <a:rPr lang="hu-HU" dirty="0"/>
              <a:t> csökkenti a </a:t>
            </a:r>
            <a:r>
              <a:rPr lang="hu-HU" dirty="0" err="1"/>
              <a:t>melatonin</a:t>
            </a:r>
            <a:r>
              <a:rPr lang="hu-HU" dirty="0"/>
              <a:t> szekréciót</a:t>
            </a:r>
          </a:p>
          <a:p>
            <a:r>
              <a:rPr lang="hu-HU" dirty="0" smtClean="0"/>
              <a:t>Több negatív </a:t>
            </a:r>
            <a:r>
              <a:rPr lang="hu-HU" dirty="0"/>
              <a:t>tanulmányok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2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A1C32-72C7-4545-A7EA-73F9225DDBA3}" type="slidenum">
              <a:rPr lang="hu-HU"/>
              <a:pPr/>
              <a:t>29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Irodalom</a:t>
            </a:r>
            <a:endParaRPr lang="en-US"/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679825"/>
          </a:xfrm>
        </p:spPr>
        <p:txBody>
          <a:bodyPr/>
          <a:lstStyle/>
          <a:p>
            <a:r>
              <a:rPr lang="hu-HU" sz="2800"/>
              <a:t>Riadh W. Y. Habash: Bioeffects and Therapeutic Applications of Electromagnetic Energy, CRC Press, 2008. pp. 94-99.</a:t>
            </a:r>
          </a:p>
          <a:p>
            <a:r>
              <a:rPr lang="hu-HU" sz="2800"/>
              <a:t>Mátay G. – Zombory L.: A rádiófrekvenciás sugárzás élettani hatásai és orvosbiológiai hatásai, Műegyetemi Kiadó, 2000., 31.-52.</a:t>
            </a:r>
            <a:endParaRPr lang="en-US" sz="2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B3F16-282D-41F8-B40E-F912F137C307}" type="slidenum">
              <a:rPr lang="hu-HU"/>
              <a:pPr/>
              <a:t>3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Genetikus hatások I.</a:t>
            </a:r>
            <a:endParaRPr lang="en-US"/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Sok tanulmány foglalkozik a RF sugárzások örökítőanyagra gyakorolt hatásával</a:t>
            </a:r>
          </a:p>
          <a:p>
            <a:r>
              <a:rPr lang="hu-HU"/>
              <a:t>A legtöbbjük nem mutat ki génmutációt vagy egyéb genetikus hatást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21D82-8BCA-4178-BA47-4621AF6F14A1}" type="slidenum">
              <a:rPr lang="hu-HU"/>
              <a:pPr/>
              <a:t>4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Genetikus hatások II.</a:t>
            </a:r>
            <a:endParaRPr lang="en-US"/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7772400" cy="4752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2800"/>
              <a:t>Pozitív tanulmányok:</a:t>
            </a:r>
          </a:p>
          <a:p>
            <a:pPr lvl="1">
              <a:lnSpc>
                <a:spcPct val="90000"/>
              </a:lnSpc>
            </a:pPr>
            <a:r>
              <a:rPr lang="hu-HU" sz="2400"/>
              <a:t>Univ. Of Washington, Seattle 0,6-1,2 W/kg SAR értékeknél a száltörések növekedése -&gt; ??? </a:t>
            </a:r>
          </a:p>
          <a:p>
            <a:pPr lvl="1">
              <a:lnSpc>
                <a:spcPct val="90000"/>
              </a:lnSpc>
            </a:pPr>
            <a:r>
              <a:rPr lang="hu-HU" sz="2400"/>
              <a:t>Mobiltelefonok RF sugárzása &gt;5 W/kg esetén kromoszóma sérülést okozhatnak lymphocitákon</a:t>
            </a:r>
          </a:p>
          <a:p>
            <a:pPr lvl="1">
              <a:lnSpc>
                <a:spcPct val="90000"/>
              </a:lnSpc>
            </a:pPr>
            <a:r>
              <a:rPr lang="hu-HU" sz="2400"/>
              <a:t>1748 MHz 5 W/kg és 830 MHz 1,6-8,8 W/kg genotoxikus hatása lehet</a:t>
            </a:r>
          </a:p>
          <a:p>
            <a:pPr>
              <a:lnSpc>
                <a:spcPct val="90000"/>
              </a:lnSpc>
            </a:pPr>
            <a:r>
              <a:rPr lang="hu-HU" sz="2800"/>
              <a:t>Nem termikus körülmények esetén az RF sugárzások karcinogén hatása nem valószínűsíthető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C157C-5A34-4B33-9E96-D94FFB272ABE}" type="slidenum">
              <a:rPr lang="hu-HU"/>
              <a:pPr/>
              <a:t>5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Sejtburjánzás</a:t>
            </a:r>
            <a:endParaRPr lang="en-US"/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800"/>
              <a:t>2,45 GHz 1 W/kg -&gt;sejtburjánzást okoz, ha a sugárzás energiája elegendő a sejt hőmérsékletének növeléséhez</a:t>
            </a:r>
          </a:p>
          <a:p>
            <a:r>
              <a:rPr lang="hu-HU" sz="2800"/>
              <a:t>Megfigyelték a sejtburjánzás növekedését és csökkenését is RF sugárzás esetén</a:t>
            </a:r>
          </a:p>
          <a:p>
            <a:r>
              <a:rPr lang="hu-HU" sz="2800"/>
              <a:t>Nem tapasztaltak szignifikáns változást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F7E45-5F78-464F-A218-87D76FF240FE}" type="slidenum">
              <a:rPr lang="hu-HU"/>
              <a:pPr/>
              <a:t>6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Vér</a:t>
            </a:r>
            <a:endParaRPr lang="en-US"/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772400" cy="4683125"/>
          </a:xfrm>
        </p:spPr>
        <p:txBody>
          <a:bodyPr/>
          <a:lstStyle/>
          <a:p>
            <a:r>
              <a:rPr lang="hu-HU" dirty="0"/>
              <a:t>Termikus hatások</a:t>
            </a:r>
          </a:p>
          <a:p>
            <a:pPr lvl="1"/>
            <a:r>
              <a:rPr lang="hu-HU" dirty="0"/>
              <a:t>Ionkoncentráció változás</a:t>
            </a:r>
          </a:p>
          <a:p>
            <a:pPr lvl="1"/>
            <a:r>
              <a:rPr lang="hu-HU" dirty="0"/>
              <a:t>Trigliceridek és a vércukorszint változása</a:t>
            </a:r>
          </a:p>
          <a:p>
            <a:pPr lvl="1"/>
            <a:r>
              <a:rPr lang="hu-HU" dirty="0" err="1" smtClean="0"/>
              <a:t>Kolineszteráz</a:t>
            </a:r>
            <a:r>
              <a:rPr lang="hu-HU" dirty="0" smtClean="0"/>
              <a:t> </a:t>
            </a:r>
            <a:r>
              <a:rPr lang="hu-HU" dirty="0"/>
              <a:t>enzim koncentrációjának csökkenése</a:t>
            </a:r>
          </a:p>
          <a:p>
            <a:r>
              <a:rPr lang="hu-HU" dirty="0" err="1"/>
              <a:t>Atermikus</a:t>
            </a:r>
            <a:r>
              <a:rPr lang="hu-HU" dirty="0"/>
              <a:t> hatások</a:t>
            </a:r>
          </a:p>
          <a:p>
            <a:pPr lvl="1"/>
            <a:r>
              <a:rPr lang="hu-HU" dirty="0" err="1" smtClean="0"/>
              <a:t>Kolineszteráz</a:t>
            </a:r>
            <a:r>
              <a:rPr lang="hu-HU" dirty="0" smtClean="0"/>
              <a:t> </a:t>
            </a:r>
            <a:r>
              <a:rPr lang="hu-HU" dirty="0"/>
              <a:t>enzim koncentrációjának csökkenése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42C4C-7A77-4FD0-83CE-E897260C2636}" type="slidenum">
              <a:rPr lang="hu-HU"/>
              <a:pPr/>
              <a:t>7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Vérképző szervek</a:t>
            </a:r>
            <a:endParaRPr lang="en-US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4754562"/>
          </a:xfrm>
        </p:spPr>
        <p:txBody>
          <a:bodyPr/>
          <a:lstStyle/>
          <a:p>
            <a:r>
              <a:rPr lang="hu-HU"/>
              <a:t>A vérben található alakos elemek száma változik</a:t>
            </a:r>
          </a:p>
          <a:p>
            <a:pPr lvl="1"/>
            <a:r>
              <a:rPr lang="hu-HU"/>
              <a:t>Visszaáll-e a normál értékre a kísérlet után?</a:t>
            </a:r>
          </a:p>
          <a:p>
            <a:pPr lvl="1"/>
            <a:r>
              <a:rPr lang="hu-HU"/>
              <a:t>Pozitív és negatív tanulmányok</a:t>
            </a:r>
          </a:p>
          <a:p>
            <a:r>
              <a:rPr lang="hu-HU"/>
              <a:t>Vérképző szöveteken végzett vizsgálatok</a:t>
            </a:r>
          </a:p>
          <a:p>
            <a:pPr lvl="1"/>
            <a:r>
              <a:rPr lang="hu-HU"/>
              <a:t>Csontvelő sejtek mitózisában változás</a:t>
            </a:r>
          </a:p>
          <a:p>
            <a:pPr lvl="1"/>
            <a:r>
              <a:rPr lang="hu-HU"/>
              <a:t>Csontvelő és lép sejtek burjánzása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7D226-DB71-41A1-8AA8-12842400C162}" type="slidenum">
              <a:rPr lang="hu-HU"/>
              <a:pPr/>
              <a:t>8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Kalcium-ion háztartás</a:t>
            </a:r>
            <a:endParaRPr lang="en-US"/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7772400" cy="5184775"/>
          </a:xfrm>
        </p:spPr>
        <p:txBody>
          <a:bodyPr/>
          <a:lstStyle/>
          <a:p>
            <a:r>
              <a:rPr lang="hu-HU" sz="2800"/>
              <a:t>Nem tapasztaltak változást a lymphociták Ca</a:t>
            </a:r>
            <a:r>
              <a:rPr lang="hu-HU" sz="2800" baseline="30000"/>
              <a:t>2+</a:t>
            </a:r>
            <a:r>
              <a:rPr lang="hu-HU" sz="2800"/>
              <a:t> ion koncentrációjában</a:t>
            </a:r>
          </a:p>
          <a:p>
            <a:r>
              <a:rPr lang="hu-HU" sz="2800"/>
              <a:t>MRI hatását vizsgálva 64 MHz signifikáns Ca</a:t>
            </a:r>
            <a:r>
              <a:rPr lang="hu-HU" sz="2800" baseline="30000"/>
              <a:t>2+</a:t>
            </a:r>
            <a:r>
              <a:rPr lang="hu-HU" sz="2800"/>
              <a:t> ion koncentráció növekedést okozott embrió tüdősejtjeiben, az MRI egyéb terei nem okoztak változást</a:t>
            </a:r>
          </a:p>
          <a:p>
            <a:r>
              <a:rPr lang="hu-HU" sz="2800"/>
              <a:t>Ablakhatás, 1 GHz alatt mind, a vivő, mind a moduláló frekvenciára, valamint a teljesítménysűrűségre</a:t>
            </a:r>
            <a:endParaRPr lang="en-US" sz="2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33442-0A76-4802-A254-07CD3C696C78}" type="slidenum">
              <a:rPr lang="hu-HU"/>
              <a:pPr/>
              <a:t>9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Ornitin-dekarboxiláz</a:t>
            </a:r>
            <a:endParaRPr lang="en-US"/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450 MHz, 16 Hz moduláló frekv. 1 mW/cm</a:t>
            </a:r>
            <a:r>
              <a:rPr lang="hu-HU" baseline="30000"/>
              <a:t>2</a:t>
            </a:r>
            <a:r>
              <a:rPr lang="hu-HU"/>
              <a:t> </a:t>
            </a:r>
          </a:p>
          <a:p>
            <a:r>
              <a:rPr lang="hu-HU"/>
              <a:t>ODC aktivitás 835 MHz 2,5 W/kg</a:t>
            </a:r>
          </a:p>
          <a:p>
            <a:r>
              <a:rPr lang="hu-HU"/>
              <a:t>2,45 GHz 0,1 W/kg 2 h/nap 35 napon át növekvő ODC aktivitás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33CC"/>
      </a:dk2>
      <a:lt2>
        <a:srgbClr val="808080"/>
      </a:lt2>
      <a:accent1>
        <a:srgbClr val="FFCC99"/>
      </a:accent1>
      <a:accent2>
        <a:srgbClr val="33CC33"/>
      </a:accent2>
      <a:accent3>
        <a:srgbClr val="FFFFFF"/>
      </a:accent3>
      <a:accent4>
        <a:srgbClr val="000000"/>
      </a:accent4>
      <a:accent5>
        <a:srgbClr val="FFE2CA"/>
      </a:accent5>
      <a:accent6>
        <a:srgbClr val="2DB92D"/>
      </a:accent6>
      <a:hlink>
        <a:srgbClr val="66FFFF"/>
      </a:hlink>
      <a:folHlink>
        <a:srgbClr val="FF00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5266</TotalTime>
  <Words>1022</Words>
  <Application>Microsoft Macintosh PowerPoint</Application>
  <PresentationFormat>On-screen Show (4:3)</PresentationFormat>
  <Paragraphs>180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Villamosság élettani hatásai  A rádiófrekvenciás sugárzás biológiai hatásai  </vt:lpstr>
      <vt:lpstr>Mikroorganizmusok</vt:lpstr>
      <vt:lpstr>Genetikus hatások I.</vt:lpstr>
      <vt:lpstr>Genetikus hatások II.</vt:lpstr>
      <vt:lpstr>Sejtburjánzás</vt:lpstr>
      <vt:lpstr>Vér</vt:lpstr>
      <vt:lpstr>Vérképző szervek</vt:lpstr>
      <vt:lpstr>Kalcium-ion háztartás</vt:lpstr>
      <vt:lpstr>Ornitin-dekarboxiláz</vt:lpstr>
      <vt:lpstr>Endokrin rendszer</vt:lpstr>
      <vt:lpstr>Hormon elválasztás I.</vt:lpstr>
      <vt:lpstr>Hormon-elválasztás II.</vt:lpstr>
      <vt:lpstr>Hőszabályozás</vt:lpstr>
      <vt:lpstr>Rákkísérletek</vt:lpstr>
      <vt:lpstr>Egyéb megbetegedések</vt:lpstr>
      <vt:lpstr>Vér-agy gát</vt:lpstr>
      <vt:lpstr>Biológiai hatások</vt:lpstr>
      <vt:lpstr>PowerPoint Presentation</vt:lpstr>
      <vt:lpstr>Haditengerészeti és katonai alkalmazottak</vt:lpstr>
      <vt:lpstr>Közlekedési radarok</vt:lpstr>
      <vt:lpstr>Műanyag RF forrasztógépek</vt:lpstr>
      <vt:lpstr>Telekom operátorok</vt:lpstr>
      <vt:lpstr>Rádió és TV adóállomások</vt:lpstr>
      <vt:lpstr>Mobil és vezetéknélküli telefonok</vt:lpstr>
      <vt:lpstr>Klinikai vizsgálatok</vt:lpstr>
      <vt:lpstr>Agyfunkciókra gyakorolt hatás</vt:lpstr>
      <vt:lpstr>Kardiovaszkulásis hatások</vt:lpstr>
      <vt:lpstr>Melatonin</vt:lpstr>
      <vt:lpstr>Irodalom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Kiss István</dc:creator>
  <cp:lastModifiedBy>Zoltán Ádám Tamus</cp:lastModifiedBy>
  <cp:revision>172</cp:revision>
  <dcterms:created xsi:type="dcterms:W3CDTF">2002-04-01T20:24:32Z</dcterms:created>
  <dcterms:modified xsi:type="dcterms:W3CDTF">2011-03-24T16:32:17Z</dcterms:modified>
</cp:coreProperties>
</file>