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29"/>
  </p:notesMasterIdLst>
  <p:handoutMasterIdLst>
    <p:handoutMasterId r:id="rId30"/>
  </p:handoutMasterIdLst>
  <p:sldIdLst>
    <p:sldId id="256" r:id="rId2"/>
    <p:sldId id="265" r:id="rId3"/>
    <p:sldId id="266" r:id="rId4"/>
    <p:sldId id="267" r:id="rId5"/>
    <p:sldId id="276" r:id="rId6"/>
    <p:sldId id="257" r:id="rId7"/>
    <p:sldId id="258" r:id="rId8"/>
    <p:sldId id="275" r:id="rId9"/>
    <p:sldId id="277" r:id="rId10"/>
    <p:sldId id="261" r:id="rId11"/>
    <p:sldId id="268" r:id="rId12"/>
    <p:sldId id="269" r:id="rId13"/>
    <p:sldId id="270" r:id="rId14"/>
    <p:sldId id="279" r:id="rId15"/>
    <p:sldId id="272" r:id="rId16"/>
    <p:sldId id="273" r:id="rId17"/>
    <p:sldId id="274" r:id="rId18"/>
    <p:sldId id="278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678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hu-HU"/>
              <a:t>Gaál Balázs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B60BBB3-728B-4147-8A27-CB1CEDB10F20}" type="datetimeFigureOut">
              <a:rPr lang="hu-HU"/>
              <a:pPr>
                <a:defRPr/>
              </a:pPr>
              <a:t>2013.10.09.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DF54EDB-EA91-436D-95FB-BA0120F3D5D2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74432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hu-HU"/>
              <a:t>Gaál Balázs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CC7C63F-F268-402D-9FC6-48C97F886433}" type="datetimeFigureOut">
              <a:rPr lang="hu-HU"/>
              <a:pPr>
                <a:defRPr/>
              </a:pPr>
              <a:t>2013.10.09.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 smtClean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877026A-5DFB-4FF3-B10C-671A07570B40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771563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smtClean="0"/>
          </a:p>
        </p:txBody>
      </p:sp>
      <p:sp>
        <p:nvSpPr>
          <p:cNvPr id="36868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0F79299-287B-442C-8EF4-6A9CC2BC11CF}" type="slidenum">
              <a:rPr lang="hu-HU"/>
              <a:pPr eaLnBrk="1" hangingPunct="1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67718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smtClean="0"/>
          </a:p>
        </p:txBody>
      </p:sp>
      <p:sp>
        <p:nvSpPr>
          <p:cNvPr id="37892" name="Dia számának helye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1FBD400-5491-451E-8532-6BA9ADBB1016}" type="slidenum">
              <a:rPr lang="hu-HU"/>
              <a:pPr eaLnBrk="1" hangingPunct="1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63900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zis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Ellipszis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Cím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22" name="Alcím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  <p:sp>
        <p:nvSpPr>
          <p:cNvPr id="6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BB643C2-D2F8-4831-99C5-D88890AAC6B9}" type="datetime1">
              <a:rPr lang="hu-HU"/>
              <a:pPr>
                <a:defRPr/>
              </a:pPr>
              <a:t>2013.10.09.</a:t>
            </a:fld>
            <a:endParaRPr lang="hu-HU"/>
          </a:p>
        </p:txBody>
      </p:sp>
      <p:sp>
        <p:nvSpPr>
          <p:cNvPr id="7" name="Élőláb hely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/>
              <a:t>Nemes Csilla</a:t>
            </a:r>
          </a:p>
        </p:txBody>
      </p:sp>
      <p:sp>
        <p:nvSpPr>
          <p:cNvPr id="8" name="Dia számának hely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12E380-FC30-4B8E-B2EE-335B654D25AA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2754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700CE-55AC-4EFD-8731-0229FC3E265F}" type="datetime1">
              <a:rPr lang="hu-HU"/>
              <a:pPr>
                <a:defRPr/>
              </a:pPr>
              <a:t>2013.10.09.</a:t>
            </a:fld>
            <a:endParaRPr lang="hu-HU"/>
          </a:p>
        </p:txBody>
      </p:sp>
      <p:sp>
        <p:nvSpPr>
          <p:cNvPr id="5" name="Élőláb hely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Nemes Csilla</a:t>
            </a:r>
          </a:p>
        </p:txBody>
      </p:sp>
      <p:sp>
        <p:nvSpPr>
          <p:cNvPr id="6" name="Dia számának hely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BA45E3-B20C-4879-8C38-1AE3906209FE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84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FE2F2-93BD-4263-9F64-68535A0105C0}" type="datetime1">
              <a:rPr lang="hu-HU"/>
              <a:pPr>
                <a:defRPr/>
              </a:pPr>
              <a:t>2013.10.09.</a:t>
            </a:fld>
            <a:endParaRPr lang="hu-HU"/>
          </a:p>
        </p:txBody>
      </p:sp>
      <p:sp>
        <p:nvSpPr>
          <p:cNvPr id="5" name="Élőláb hely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Nemes Csilla</a:t>
            </a:r>
          </a:p>
        </p:txBody>
      </p:sp>
      <p:sp>
        <p:nvSpPr>
          <p:cNvPr id="6" name="Dia számának hely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8096DB-F5C0-4A1C-9370-C1E87415838B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1073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25F1B-5098-4CEA-AB80-E2A5D243B6D1}" type="datetime1">
              <a:rPr lang="hu-HU"/>
              <a:pPr>
                <a:defRPr/>
              </a:pPr>
              <a:t>2013.10.09.</a:t>
            </a:fld>
            <a:endParaRPr lang="hu-HU"/>
          </a:p>
        </p:txBody>
      </p:sp>
      <p:sp>
        <p:nvSpPr>
          <p:cNvPr id="5" name="Élőláb hely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Nemes Csilla</a:t>
            </a:r>
          </a:p>
        </p:txBody>
      </p:sp>
      <p:sp>
        <p:nvSpPr>
          <p:cNvPr id="6" name="Dia számának hely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B0CF96-48E9-4A01-99EC-0E6BDBF51F21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28324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églalap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Ellipszis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Ellipszis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C1EC33D-457E-4FB3-8CF4-CCE99D11F08A}" type="datetime1">
              <a:rPr lang="hu-HU"/>
              <a:pPr>
                <a:defRPr/>
              </a:pPr>
              <a:t>2013.10.09.</a:t>
            </a:fld>
            <a:endParaRPr lang="hu-HU"/>
          </a:p>
        </p:txBody>
      </p:sp>
      <p:sp>
        <p:nvSpPr>
          <p:cNvPr id="9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/>
              <a:t>Nemes Csilla</a:t>
            </a:r>
          </a:p>
        </p:txBody>
      </p:sp>
      <p:sp>
        <p:nvSpPr>
          <p:cNvPr id="10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6A5741-17D2-4DE9-BBE8-DA6F4B9F0C0A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3000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F7EB1-E845-4CEB-A018-C14EA14EF59A}" type="datetime1">
              <a:rPr lang="hu-HU"/>
              <a:pPr>
                <a:defRPr/>
              </a:pPr>
              <a:t>2013.10.09.</a:t>
            </a:fld>
            <a:endParaRPr lang="hu-HU"/>
          </a:p>
        </p:txBody>
      </p:sp>
      <p:sp>
        <p:nvSpPr>
          <p:cNvPr id="6" name="Élőláb hely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Nemes Csilla</a:t>
            </a:r>
          </a:p>
        </p:txBody>
      </p:sp>
      <p:sp>
        <p:nvSpPr>
          <p:cNvPr id="7" name="Dia számának hely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5E5557-9D76-49EF-A637-2B79C9C87AF0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89808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0EE6595-2AB4-4711-BBFD-55297D650693}" type="datetime1">
              <a:rPr lang="hu-HU"/>
              <a:pPr>
                <a:defRPr/>
              </a:pPr>
              <a:t>2013.10.09.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/>
              <a:t>Nemes Csilla</a:t>
            </a: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69C308-C6C8-4510-9EDD-5C90DD35AAA4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86342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átum hely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A1F66-9D2B-499C-A873-418F30B9C5F8}" type="datetime1">
              <a:rPr lang="hu-HU"/>
              <a:pPr>
                <a:defRPr/>
              </a:pPr>
              <a:t>2013.10.09.</a:t>
            </a:fld>
            <a:endParaRPr lang="hu-HU"/>
          </a:p>
        </p:txBody>
      </p:sp>
      <p:sp>
        <p:nvSpPr>
          <p:cNvPr id="4" name="Élőláb hely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Nemes Csilla</a:t>
            </a:r>
          </a:p>
        </p:txBody>
      </p:sp>
      <p:sp>
        <p:nvSpPr>
          <p:cNvPr id="5" name="Dia számának hely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444F60-61E9-494D-A7C5-C147CE65055B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63436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églalap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D62FC39-DD49-4EA1-97AE-F32382CB6E6F}" type="datetime1">
              <a:rPr lang="hu-HU"/>
              <a:pPr>
                <a:defRPr/>
              </a:pPr>
              <a:t>2013.10.09.</a:t>
            </a:fld>
            <a:endParaRPr lang="hu-HU"/>
          </a:p>
        </p:txBody>
      </p:sp>
      <p:sp>
        <p:nvSpPr>
          <p:cNvPr id="5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/>
              <a:t>Nemes Csilla</a:t>
            </a:r>
          </a:p>
        </p:txBody>
      </p:sp>
      <p:sp>
        <p:nvSpPr>
          <p:cNvPr id="6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833568-C938-4656-AE78-849A77AACEBA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95910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94C069-05E0-40FA-A60D-E876BA388065}" type="datetime1">
              <a:rPr lang="hu-HU"/>
              <a:pPr>
                <a:defRPr/>
              </a:pPr>
              <a:t>2013.10.09.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/>
              <a:t>Nemes Csilla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EDBCB4-2566-43C5-9B8A-118DB669AD59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5929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Folyamatábra: Feldolgozá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olyamatábra: Feldolgozá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hu-HU" noProof="0" smtClean="0"/>
              <a:t>Kép beszúrásához kattintson az ikonra</a:t>
            </a:r>
            <a:endParaRPr lang="en-US" noProof="0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1F7652B-4CF0-40D0-88B7-DACE915B5D97}" type="datetime1">
              <a:rPr lang="hu-HU"/>
              <a:pPr>
                <a:defRPr/>
              </a:pPr>
              <a:t>2013.10.09.</a:t>
            </a:fld>
            <a:endParaRPr lang="hu-HU"/>
          </a:p>
        </p:txBody>
      </p:sp>
      <p:sp>
        <p:nvSpPr>
          <p:cNvPr id="9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hu-HU"/>
              <a:t>Nemes Csilla</a:t>
            </a:r>
          </a:p>
        </p:txBody>
      </p:sp>
      <p:sp>
        <p:nvSpPr>
          <p:cNvPr id="10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6A0AC1-0114-477F-943C-1166AE8476A5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0212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ör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Ellipszis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Fánk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Téglalap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ím helye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033" name="Szöveg helye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smtClean="0"/>
          </a:p>
        </p:txBody>
      </p:sp>
      <p:sp>
        <p:nvSpPr>
          <p:cNvPr id="24" name="Dátum hely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1B47F2A-0C7B-4D2E-824F-0E41C994F458}" type="datetime1">
              <a:rPr lang="hu-HU"/>
              <a:pPr>
                <a:defRPr/>
              </a:pPr>
              <a:t>2013.10.09.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hu-HU"/>
              <a:t>Nemes Csilla</a:t>
            </a:r>
          </a:p>
        </p:txBody>
      </p:sp>
      <p:sp>
        <p:nvSpPr>
          <p:cNvPr id="22" name="Dia számának helye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B5A788"/>
                </a:solidFill>
                <a:latin typeface="Gill Sans MT" panose="020B0502020104020203" pitchFamily="34" charset="-18"/>
              </a:defRPr>
            </a:lvl1pPr>
          </a:lstStyle>
          <a:p>
            <a:fld id="{78EA9757-7EA4-4DC8-A616-ADBAEC341A30}" type="slidenum">
              <a:rPr lang="hu-HU"/>
              <a:pPr/>
              <a:t>‹#›</a:t>
            </a:fld>
            <a:endParaRPr lang="hu-HU"/>
          </a:p>
        </p:txBody>
      </p:sp>
      <p:sp>
        <p:nvSpPr>
          <p:cNvPr id="15" name="Téglalap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0" r:id="rId2"/>
    <p:sldLayoutId id="2147483786" r:id="rId3"/>
    <p:sldLayoutId id="2147483781" r:id="rId4"/>
    <p:sldLayoutId id="2147483787" r:id="rId5"/>
    <p:sldLayoutId id="2147483782" r:id="rId6"/>
    <p:sldLayoutId id="2147483788" r:id="rId7"/>
    <p:sldLayoutId id="2147483789" r:id="rId8"/>
    <p:sldLayoutId id="2147483790" r:id="rId9"/>
    <p:sldLayoutId id="2147483783" r:id="rId10"/>
    <p:sldLayoutId id="2147483784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714375" y="3886200"/>
            <a:ext cx="7715250" cy="1752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hu-HU" dirty="0" smtClean="0"/>
              <a:t>Project </a:t>
            </a:r>
            <a:r>
              <a:rPr lang="hu-HU" dirty="0" err="1" smtClean="0"/>
              <a:t>Planning</a:t>
            </a:r>
            <a:r>
              <a:rPr lang="hu-HU" dirty="0" smtClean="0"/>
              <a:t> (PP)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hu-HU" dirty="0" smtClean="0"/>
              <a:t>Projekt Tervezés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marL="342900" indent="-342900" eaLnBrk="1" hangingPunct="1">
              <a:defRPr/>
            </a:pPr>
            <a:r>
              <a:rPr lang="hu-HU" sz="4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SP 1.4 A ráfordítás és költség becslés elvégzése</a:t>
            </a:r>
            <a:endParaRPr lang="hu-HU" sz="39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7411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362950" cy="4781550"/>
          </a:xfrm>
        </p:spPr>
        <p:txBody>
          <a:bodyPr/>
          <a:lstStyle/>
          <a:p>
            <a:pPr eaLnBrk="1" hangingPunct="1"/>
            <a:r>
              <a:rPr lang="hu-HU" sz="2000" smtClean="0"/>
              <a:t>Alapja: a modelleket felhasználó elemzés, régi adatok (méret, tevékenység, egyéb tervezési paraméterek).</a:t>
            </a:r>
          </a:p>
          <a:p>
            <a:pPr eaLnBrk="1" hangingPunct="1"/>
            <a:r>
              <a:rPr lang="hu-HU" sz="2000" smtClean="0"/>
              <a:t>Precedens nélküli ráfordítás esetén: több kutatás és óvatosság</a:t>
            </a:r>
          </a:p>
          <a:p>
            <a:endParaRPr lang="hu-HU" sz="2000" smtClean="0"/>
          </a:p>
          <a:p>
            <a:r>
              <a:rPr lang="hu-HU" sz="2000" smtClean="0"/>
              <a:t>Becsülni: kritikus számítógépes erőforrások, mérnöki környezet és eszközök, képességek, berendezés, felszerelés</a:t>
            </a:r>
          </a:p>
          <a:p>
            <a:r>
              <a:rPr lang="hu-HU" sz="2000" smtClean="0"/>
              <a:t>Ráfordítás és költség becslés: Szakértői becslés, Kockázatok, Alkalmasság kritikussága, szerepek, Utazás, Tudás, tehetség, betanítás, biztonsági kérdések</a:t>
            </a:r>
          </a:p>
          <a:p>
            <a:pPr>
              <a:buFont typeface="Wingdings 2" panose="05020102010507070707" pitchFamily="18" charset="2"/>
              <a:buNone/>
            </a:pPr>
            <a:endParaRPr lang="hu-HU" sz="2000" smtClean="0"/>
          </a:p>
          <a:p>
            <a:r>
              <a:rPr lang="hu-HU" sz="2000" i="1" smtClean="0"/>
              <a:t>Elkészül:	Ésszerű becslés</a:t>
            </a:r>
            <a:br>
              <a:rPr lang="hu-HU" sz="2000" i="1" smtClean="0"/>
            </a:br>
            <a:r>
              <a:rPr lang="hu-HU" sz="2000" i="1" smtClean="0"/>
              <a:t>		Projekt ráfordítás becslés</a:t>
            </a:r>
            <a:br>
              <a:rPr lang="hu-HU" sz="2000" i="1" smtClean="0"/>
            </a:br>
            <a:r>
              <a:rPr lang="hu-HU" sz="2000" i="1" smtClean="0"/>
              <a:t>		Projekt költség becslés</a:t>
            </a:r>
          </a:p>
          <a:p>
            <a:pPr eaLnBrk="1" hangingPunct="1"/>
            <a:endParaRPr lang="hu-HU" sz="2000" i="1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8D644BF-1063-4065-996A-C0DB1092F3FF}" type="slidenum">
              <a:rPr lang="hu-HU">
                <a:solidFill>
                  <a:srgbClr val="B5A788"/>
                </a:solidFill>
                <a:latin typeface="Gill Sans MT" panose="020B0502020104020203" pitchFamily="34" charset="-18"/>
              </a:rPr>
              <a:pPr eaLnBrk="1" hangingPunct="1"/>
              <a:t>10</a:t>
            </a:fld>
            <a:endParaRPr lang="hu-HU">
              <a:solidFill>
                <a:srgbClr val="B5A788"/>
              </a:solidFill>
              <a:latin typeface="Gill Sans MT" panose="020B0502020104020203" pitchFamily="34" charset="-18"/>
            </a:endParaRPr>
          </a:p>
        </p:txBody>
      </p:sp>
      <p:sp>
        <p:nvSpPr>
          <p:cNvPr id="7" name="Élőláb hely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Nemes Csilla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hu-HU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SG 2 Projekt terv kialakítása</a:t>
            </a:r>
          </a:p>
        </p:txBody>
      </p:sp>
      <p:sp>
        <p:nvSpPr>
          <p:cNvPr id="18435" name="Tartalom helye 2"/>
          <p:cNvSpPr>
            <a:spLocks noGrp="1"/>
          </p:cNvSpPr>
          <p:nvPr>
            <p:ph sz="half" idx="1"/>
          </p:nvPr>
        </p:nvSpPr>
        <p:spPr>
          <a:xfrm>
            <a:off x="755650" y="1600200"/>
            <a:ext cx="7959725" cy="4525963"/>
          </a:xfrm>
        </p:spPr>
        <p:txBody>
          <a:bodyPr/>
          <a:lstStyle/>
          <a:p>
            <a:r>
              <a:rPr lang="hu-HU" sz="2300" smtClean="0"/>
              <a:t>formális, jóváhagyott dokumentum</a:t>
            </a:r>
            <a:endParaRPr lang="en-US" sz="2300" smtClean="0"/>
          </a:p>
          <a:p>
            <a:r>
              <a:rPr lang="hu-HU" sz="2300" smtClean="0"/>
              <a:t>a projekt irányítására és ellenőrzésére</a:t>
            </a:r>
            <a:endParaRPr lang="en-US" sz="2300" smtClean="0"/>
          </a:p>
          <a:p>
            <a:endParaRPr lang="hu-HU" sz="2300" smtClean="0"/>
          </a:p>
          <a:p>
            <a:r>
              <a:rPr lang="hu-HU" sz="2300" smtClean="0"/>
              <a:t>követelményeken és becsléseken alapszik</a:t>
            </a:r>
            <a:endParaRPr lang="en-US" sz="2300" smtClean="0"/>
          </a:p>
          <a:p>
            <a:endParaRPr lang="hu-HU" sz="2300" smtClean="0"/>
          </a:p>
          <a:p>
            <a:r>
              <a:rPr lang="hu-HU" sz="2300" smtClean="0"/>
              <a:t>figyelembe kell vegye a projekt életciklusának minden szakaszát</a:t>
            </a:r>
            <a:endParaRPr lang="en-US" sz="2300" smtClean="0"/>
          </a:p>
          <a:p>
            <a:endParaRPr lang="hu-HU" sz="2300" smtClean="0"/>
          </a:p>
          <a:p>
            <a:r>
              <a:rPr lang="hu-HU" sz="2300" smtClean="0"/>
              <a:t>biztosítania</a:t>
            </a:r>
            <a:r>
              <a:rPr lang="en-US" sz="2300" smtClean="0"/>
              <a:t> kell</a:t>
            </a:r>
            <a:r>
              <a:rPr lang="hu-HU" sz="2300" smtClean="0"/>
              <a:t>, hogy az összes terv ami hatással van a projektre konzisztens </a:t>
            </a:r>
            <a:r>
              <a:rPr lang="en-US" sz="2300" smtClean="0"/>
              <a:t>legyen </a:t>
            </a:r>
            <a:r>
              <a:rPr lang="hu-HU" sz="2300" smtClean="0"/>
              <a:t>az egész projekt tervvel.</a:t>
            </a:r>
          </a:p>
          <a:p>
            <a:pPr lvl="1"/>
            <a:endParaRPr lang="hu-HU" sz="230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D27AAD3-6018-4FDF-B983-28F933D2C370}" type="slidenum">
              <a:rPr lang="hu-HU">
                <a:solidFill>
                  <a:srgbClr val="B5A788"/>
                </a:solidFill>
                <a:latin typeface="Gill Sans MT" panose="020B0502020104020203" pitchFamily="34" charset="-18"/>
              </a:rPr>
              <a:pPr eaLnBrk="1" hangingPunct="1"/>
              <a:t>11</a:t>
            </a:fld>
            <a:endParaRPr lang="hu-HU">
              <a:solidFill>
                <a:srgbClr val="B5A788"/>
              </a:solidFill>
              <a:latin typeface="Gill Sans MT" panose="020B0502020104020203" pitchFamily="34" charset="-18"/>
            </a:endParaRPr>
          </a:p>
        </p:txBody>
      </p:sp>
      <p:sp>
        <p:nvSpPr>
          <p:cNvPr id="7" name="Élőláb hely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Nemes Csilla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ím 1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marL="342900" indent="-342900" eaLnBrk="1" hangingPunct="1">
              <a:defRPr/>
            </a:pPr>
            <a:r>
              <a:rPr lang="hu-HU" sz="4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SP 2.1	Költségvetés és ütemterv meghatározása</a:t>
            </a:r>
            <a:endParaRPr lang="hu-HU" sz="4000" b="1" smtClean="0">
              <a:solidFill>
                <a:srgbClr val="000000"/>
              </a:solidFill>
              <a:effectLst/>
            </a:endParaRPr>
          </a:p>
        </p:txBody>
      </p:sp>
      <p:sp>
        <p:nvSpPr>
          <p:cNvPr id="19459" name="Tartalom helye 2"/>
          <p:cNvSpPr>
            <a:spLocks noGrp="1"/>
          </p:cNvSpPr>
          <p:nvPr>
            <p:ph idx="1"/>
          </p:nvPr>
        </p:nvSpPr>
        <p:spPr>
          <a:xfrm>
            <a:off x="1435100" y="1628775"/>
            <a:ext cx="7499350" cy="4619625"/>
          </a:xfrm>
        </p:spPr>
        <p:txBody>
          <a:bodyPr/>
          <a:lstStyle/>
          <a:p>
            <a:r>
              <a:rPr lang="hu-HU" sz="2000" smtClean="0"/>
              <a:t>becsléseken alapszik</a:t>
            </a:r>
          </a:p>
          <a:p>
            <a:endParaRPr lang="hu-HU" sz="2000" smtClean="0"/>
          </a:p>
          <a:p>
            <a:r>
              <a:rPr lang="hu-HU" sz="2000" smtClean="0"/>
              <a:t>biztosítja, hogy a költségvetés eloszlás, a feladatok bonyolultsága és a függőségek megfelelően legyenek kiosztva.</a:t>
            </a:r>
          </a:p>
          <a:p>
            <a:r>
              <a:rPr lang="hu-HU" sz="2000" smtClean="0"/>
              <a:t>Esemény-vezérelt, erőforrás-korlátos ütemtervek hatékonyabban foglalkoznak a projekt kockázattal.</a:t>
            </a:r>
          </a:p>
          <a:p>
            <a:endParaRPr lang="hu-HU" sz="2000" smtClean="0"/>
          </a:p>
          <a:p>
            <a:r>
              <a:rPr lang="hu-HU" sz="2000" i="1" smtClean="0"/>
              <a:t>Elkészült:</a:t>
            </a:r>
          </a:p>
          <a:p>
            <a:pPr marL="742950" lvl="1" indent="-285750"/>
            <a:r>
              <a:rPr lang="hu-HU" sz="2000" i="1" smtClean="0"/>
              <a:t>Projekt ütemezés</a:t>
            </a:r>
          </a:p>
          <a:p>
            <a:pPr marL="742950" lvl="1" indent="-285750"/>
            <a:r>
              <a:rPr lang="hu-HU" sz="2000" i="1" smtClean="0"/>
              <a:t>Ütemtervbeli függőségek</a:t>
            </a:r>
          </a:p>
          <a:p>
            <a:pPr marL="742950" lvl="1" indent="-285750"/>
            <a:r>
              <a:rPr lang="hu-HU" sz="2000" i="1" smtClean="0"/>
              <a:t>Projekt költségvetés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F7A8B62-9A9F-4134-9EA8-9764E84DB970}" type="slidenum">
              <a:rPr lang="hu-HU">
                <a:solidFill>
                  <a:srgbClr val="B5A788"/>
                </a:solidFill>
                <a:latin typeface="Gill Sans MT" panose="020B0502020104020203" pitchFamily="34" charset="-18"/>
              </a:rPr>
              <a:pPr eaLnBrk="1" hangingPunct="1"/>
              <a:t>12</a:t>
            </a:fld>
            <a:endParaRPr lang="hu-HU">
              <a:solidFill>
                <a:srgbClr val="B5A788"/>
              </a:solidFill>
              <a:latin typeface="Gill Sans MT" panose="020B0502020104020203" pitchFamily="34" charset="-18"/>
            </a:endParaRPr>
          </a:p>
        </p:txBody>
      </p:sp>
      <p:sp>
        <p:nvSpPr>
          <p:cNvPr id="7" name="Élőláb hely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Nemes Csilla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Cím 1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marL="342900" indent="-342900" eaLnBrk="1" hangingPunct="1">
              <a:defRPr/>
            </a:pPr>
            <a:r>
              <a:rPr lang="hu-HU" sz="4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SP 2.2	A projekt kockázatainak azonosítása</a:t>
            </a:r>
            <a:endParaRPr lang="hu-HU" sz="4000" b="1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483" name="Tartalom helye 2"/>
          <p:cNvSpPr>
            <a:spLocks noGrp="1"/>
          </p:cNvSpPr>
          <p:nvPr>
            <p:ph idx="1"/>
          </p:nvPr>
        </p:nvSpPr>
        <p:spPr>
          <a:xfrm>
            <a:off x="1435100" y="1700213"/>
            <a:ext cx="7499350" cy="4548187"/>
          </a:xfrm>
        </p:spPr>
        <p:txBody>
          <a:bodyPr/>
          <a:lstStyle/>
          <a:p>
            <a:pPr eaLnBrk="1" hangingPunct="1"/>
            <a:r>
              <a:rPr lang="hu-HU" sz="2000" smtClean="0"/>
              <a:t>A projekt tervezés érdekében szükséges a kockázatok azonosítása, felfedezése és elemzése, priorizálása, felmerülésének valószínűsége</a:t>
            </a:r>
          </a:p>
          <a:p>
            <a:endParaRPr lang="hu-HU" sz="2000" smtClean="0"/>
          </a:p>
          <a:p>
            <a:r>
              <a:rPr lang="hu-HU" sz="2000" smtClean="0"/>
              <a:t>Kockázat elemzés és analízis eszközök:</a:t>
            </a:r>
          </a:p>
          <a:p>
            <a:pPr marL="742950" lvl="1" indent="-285750"/>
            <a:r>
              <a:rPr lang="hu-HU" sz="2000" smtClean="0"/>
              <a:t>Kockázatok osztályozása</a:t>
            </a:r>
          </a:p>
          <a:p>
            <a:pPr marL="742950" lvl="1" indent="-285750"/>
            <a:r>
              <a:rPr lang="hu-HU" sz="2000" smtClean="0"/>
              <a:t>Kockázatok becslése</a:t>
            </a:r>
          </a:p>
          <a:p>
            <a:pPr marL="742950" lvl="1" indent="-285750"/>
            <a:r>
              <a:rPr lang="hu-HU" sz="2000" smtClean="0"/>
              <a:t>Kockázat lista</a:t>
            </a:r>
          </a:p>
          <a:p>
            <a:endParaRPr lang="hu-HU" sz="2000" smtClean="0"/>
          </a:p>
          <a:p>
            <a:r>
              <a:rPr lang="hu-HU" sz="2000" i="1" smtClean="0"/>
              <a:t>Elkészül: Kockázatok azonosítása</a:t>
            </a:r>
            <a:endParaRPr lang="hu-HU" i="1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3009770-862B-4E1C-A350-F768AC224C8A}" type="slidenum">
              <a:rPr lang="hu-HU">
                <a:solidFill>
                  <a:srgbClr val="B5A788"/>
                </a:solidFill>
                <a:latin typeface="Gill Sans MT" panose="020B0502020104020203" pitchFamily="34" charset="-18"/>
              </a:rPr>
              <a:pPr eaLnBrk="1" hangingPunct="1"/>
              <a:t>13</a:t>
            </a:fld>
            <a:endParaRPr lang="hu-HU">
              <a:solidFill>
                <a:srgbClr val="B5A788"/>
              </a:solidFill>
              <a:latin typeface="Gill Sans MT" panose="020B0502020104020203" pitchFamily="34" charset="-18"/>
            </a:endParaRPr>
          </a:p>
        </p:txBody>
      </p:sp>
      <p:sp>
        <p:nvSpPr>
          <p:cNvPr id="7" name="Élőláb hely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Nemes Csilla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ím 1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marL="342900" indent="-342900">
              <a:defRPr/>
            </a:pPr>
            <a:r>
              <a:rPr lang="hu-HU" sz="39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SP 2.3	Adatmenedzsment tervezése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09D5823-58BD-40DC-A36B-33351E95BD14}" type="slidenum">
              <a:rPr lang="hu-HU">
                <a:solidFill>
                  <a:srgbClr val="B5A788"/>
                </a:solidFill>
                <a:latin typeface="Gill Sans MT" panose="020B0502020104020203" pitchFamily="34" charset="-18"/>
              </a:rPr>
              <a:pPr eaLnBrk="1" hangingPunct="1"/>
              <a:t>14</a:t>
            </a:fld>
            <a:endParaRPr lang="hu-HU">
              <a:solidFill>
                <a:srgbClr val="B5A788"/>
              </a:solidFill>
              <a:latin typeface="Gill Sans MT" panose="020B0502020104020203" pitchFamily="34" charset="-18"/>
            </a:endParaRPr>
          </a:p>
        </p:txBody>
      </p:sp>
      <p:sp>
        <p:nvSpPr>
          <p:cNvPr id="21508" name="Tartalom helye 6"/>
          <p:cNvSpPr>
            <a:spLocks noGrp="1"/>
          </p:cNvSpPr>
          <p:nvPr>
            <p:ph idx="1"/>
          </p:nvPr>
        </p:nvSpPr>
        <p:spPr>
          <a:xfrm>
            <a:off x="755650" y="1447800"/>
            <a:ext cx="8178800" cy="4800600"/>
          </a:xfrm>
        </p:spPr>
        <p:txBody>
          <a:bodyPr/>
          <a:lstStyle/>
          <a:p>
            <a:r>
              <a:rPr lang="hu-HU" sz="2000" smtClean="0"/>
              <a:t>Adatok: dokumentált információ</a:t>
            </a:r>
          </a:p>
          <a:p>
            <a:r>
              <a:rPr lang="hu-HU" sz="2000" smtClean="0"/>
              <a:t>Az adat bármilyen formában lehet (beszámoló, kézikönyv, jegyzet, diagram, ábra, specifikáció, fájlok, levelezés).</a:t>
            </a:r>
          </a:p>
          <a:p>
            <a:r>
              <a:rPr lang="hu-HU" sz="2000" smtClean="0"/>
              <a:t>Az adat bármilyen adathordozón lehet (nyomtatott, rajzolt, fénykép, elektronikus, multimédia)</a:t>
            </a:r>
          </a:p>
          <a:p>
            <a:r>
              <a:rPr lang="hu-HU" sz="2000" smtClean="0"/>
              <a:t>Az adatokkal kapcsolatos követelményeket egy projekten belül meg kell határozni (létrehozás, tartalom, forma)</a:t>
            </a:r>
          </a:p>
          <a:p>
            <a:r>
              <a:rPr lang="hu-HU" sz="2000" smtClean="0"/>
              <a:t>elősegítik az adatok megértését</a:t>
            </a:r>
          </a:p>
          <a:p>
            <a:r>
              <a:rPr lang="hu-HU" sz="2000" smtClean="0"/>
              <a:t>adat erőforrások kezelése</a:t>
            </a:r>
          </a:p>
          <a:p>
            <a:r>
              <a:rPr lang="hu-HU" sz="2000" smtClean="0"/>
              <a:t>Az adatokat csak akkor kell összegyűjteni ha szükség van rá, mert drága</a:t>
            </a:r>
          </a:p>
          <a:p>
            <a:r>
              <a:rPr lang="hu-HU" sz="2000" i="1" smtClean="0"/>
              <a:t>Elkészül: Adat menedzsment terv, Adatok tartalmi és formai leírása, Szükséges adatok listája, Biztonsági követelmények, Adatbegyűjtés ütemterve</a:t>
            </a:r>
            <a:endParaRPr lang="hu-HU" smtClean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Nemes Csilla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ím 1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marL="342900" indent="-342900">
              <a:defRPr/>
            </a:pPr>
            <a:r>
              <a:rPr lang="hu-HU" sz="39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SP 2.4	Projekt erőforrások tervezése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6BB6103-8C49-4A2B-AE53-43AF4B9AD956}" type="slidenum">
              <a:rPr lang="hu-HU">
                <a:solidFill>
                  <a:srgbClr val="B5A788"/>
                </a:solidFill>
                <a:latin typeface="Gill Sans MT" panose="020B0502020104020203" pitchFamily="34" charset="-18"/>
              </a:rPr>
              <a:pPr eaLnBrk="1" hangingPunct="1"/>
              <a:t>15</a:t>
            </a:fld>
            <a:endParaRPr lang="hu-HU">
              <a:solidFill>
                <a:srgbClr val="B5A788"/>
              </a:solidFill>
              <a:latin typeface="Gill Sans MT" panose="020B0502020104020203" pitchFamily="34" charset="-18"/>
            </a:endParaRPr>
          </a:p>
        </p:txBody>
      </p:sp>
      <p:sp>
        <p:nvSpPr>
          <p:cNvPr id="22532" name="Tartalom helye 6"/>
          <p:cNvSpPr>
            <a:spLocks noGrp="1"/>
          </p:cNvSpPr>
          <p:nvPr>
            <p:ph idx="1"/>
          </p:nvPr>
        </p:nvSpPr>
        <p:spPr>
          <a:xfrm>
            <a:off x="900113" y="1484313"/>
            <a:ext cx="8034337" cy="5113337"/>
          </a:xfrm>
        </p:spPr>
        <p:txBody>
          <a:bodyPr/>
          <a:lstStyle/>
          <a:p>
            <a:r>
              <a:rPr lang="hu-HU" sz="2000" smtClean="0"/>
              <a:t>Projekt erőforrások meghatározása (labor, felszerelés, anyag, eljárások)</a:t>
            </a:r>
          </a:p>
          <a:p>
            <a:r>
              <a:rPr lang="hu-HU" sz="2000" smtClean="0"/>
              <a:t>szükséges mennyiséget a projekt tevékenységekhez rendelni</a:t>
            </a:r>
          </a:p>
          <a:p>
            <a:r>
              <a:rPr lang="hu-HU" sz="2000" smtClean="0"/>
              <a:t>Ezek a kezdeti becsléseken alapulnak</a:t>
            </a:r>
          </a:p>
          <a:p>
            <a:pPr>
              <a:buFont typeface="Wingdings 2" panose="05020102010507070707" pitchFamily="18" charset="2"/>
              <a:buNone/>
            </a:pPr>
            <a:endParaRPr lang="hu-HU" sz="2000" smtClean="0"/>
          </a:p>
          <a:p>
            <a:r>
              <a:rPr lang="hu-HU" sz="2000" smtClean="0"/>
              <a:t>„work package” –ek miatt egyszerűbb a nyomonkövethetőség is</a:t>
            </a:r>
          </a:p>
          <a:p>
            <a:endParaRPr lang="hu-HU" sz="2000" smtClean="0"/>
          </a:p>
          <a:p>
            <a:r>
              <a:rPr lang="hu-HU" sz="2000" i="1" smtClean="0"/>
              <a:t>Elkészül:</a:t>
            </a:r>
          </a:p>
          <a:p>
            <a:pPr marL="742950" lvl="1" indent="-285750"/>
            <a:r>
              <a:rPr lang="hu-HU" sz="2000" i="1" smtClean="0"/>
              <a:t>„Work package” -ek (munka csomagok)</a:t>
            </a:r>
          </a:p>
          <a:p>
            <a:pPr marL="742950" lvl="1" indent="-285750"/>
            <a:r>
              <a:rPr lang="hu-HU" sz="2000" i="1" smtClean="0"/>
              <a:t>emberek feladatokhoz rendelése</a:t>
            </a:r>
          </a:p>
          <a:p>
            <a:pPr marL="742950" lvl="1" indent="-285750"/>
            <a:r>
              <a:rPr lang="hu-HU" sz="2000" i="1" smtClean="0"/>
              <a:t>definíciók és diagramok</a:t>
            </a:r>
          </a:p>
          <a:p>
            <a:pPr marL="742950" lvl="1" indent="-285750"/>
            <a:r>
              <a:rPr lang="hu-HU" sz="2000" i="1" smtClean="0"/>
              <a:t>Adminisztrációval kapcsolatos követelmény lista</a:t>
            </a:r>
          </a:p>
          <a:p>
            <a:pPr marL="742950" lvl="1" indent="-285750"/>
            <a:r>
              <a:rPr lang="hu-HU" sz="2000" i="1" smtClean="0"/>
              <a:t>Státusz beszámolók</a:t>
            </a:r>
          </a:p>
          <a:p>
            <a:endParaRPr lang="hu-HU" sz="2000" i="1" smtClean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Nemes Csilla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marL="342900" indent="-342900">
              <a:defRPr/>
            </a:pPr>
            <a:r>
              <a:rPr lang="hu-HU" sz="39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SP 2.5	Szükséges tudás és szakképzettség tervezése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3A99300-AE59-4BE0-BEAF-FDC4ED2AC8BC}" type="slidenum">
              <a:rPr lang="hu-HU">
                <a:solidFill>
                  <a:srgbClr val="B5A788"/>
                </a:solidFill>
                <a:latin typeface="Gill Sans MT" panose="020B0502020104020203" pitchFamily="34" charset="-18"/>
              </a:rPr>
              <a:pPr eaLnBrk="1" hangingPunct="1"/>
              <a:t>16</a:t>
            </a:fld>
            <a:endParaRPr lang="hu-HU">
              <a:solidFill>
                <a:srgbClr val="B5A788"/>
              </a:solidFill>
              <a:latin typeface="Gill Sans MT" panose="020B0502020104020203" pitchFamily="34" charset="-18"/>
            </a:endParaRPr>
          </a:p>
        </p:txBody>
      </p:sp>
      <p:sp>
        <p:nvSpPr>
          <p:cNvPr id="23556" name="Tartalom helye 6"/>
          <p:cNvSpPr>
            <a:spLocks noGrp="1"/>
          </p:cNvSpPr>
          <p:nvPr>
            <p:ph idx="1"/>
          </p:nvPr>
        </p:nvSpPr>
        <p:spPr>
          <a:xfrm>
            <a:off x="900113" y="1700213"/>
            <a:ext cx="8002587" cy="4657725"/>
          </a:xfrm>
        </p:spPr>
        <p:txBody>
          <a:bodyPr/>
          <a:lstStyle/>
          <a:p>
            <a:r>
              <a:rPr lang="hu-HU" sz="2000" smtClean="0"/>
              <a:t>tudás projektekhez rendelése: azaz a csapat betanítása</a:t>
            </a:r>
          </a:p>
          <a:p>
            <a:r>
              <a:rPr lang="hu-HU" sz="2000" smtClean="0"/>
              <a:t>a csapattól elvárt tudás és szakértelem:</a:t>
            </a:r>
          </a:p>
          <a:p>
            <a:pPr marL="742950" lvl="1" indent="-285750"/>
            <a:r>
              <a:rPr lang="hu-HU" sz="2000" smtClean="0"/>
              <a:t>a projekt végrehajtásához szükségestől függ</a:t>
            </a:r>
            <a:r>
              <a:rPr lang="hu-HU" sz="1800" smtClean="0"/>
              <a:t>.</a:t>
            </a:r>
          </a:p>
          <a:p>
            <a:pPr>
              <a:buFont typeface="Wingdings 2" panose="05020102010507070707" pitchFamily="18" charset="2"/>
              <a:buNone/>
            </a:pPr>
            <a:endParaRPr lang="hu-HU" sz="2000" smtClean="0"/>
          </a:p>
          <a:p>
            <a:r>
              <a:rPr lang="hu-HU" sz="2000" i="1" smtClean="0"/>
              <a:t>Elkészül:</a:t>
            </a:r>
          </a:p>
          <a:p>
            <a:pPr marL="742950" lvl="1" indent="-285750"/>
            <a:r>
              <a:rPr lang="hu-HU" sz="2000" i="1" smtClean="0"/>
              <a:t>A szükséges készségek leltára</a:t>
            </a:r>
          </a:p>
          <a:p>
            <a:pPr marL="742950" lvl="1" indent="-285750"/>
            <a:r>
              <a:rPr lang="hu-HU" sz="2000" i="1" smtClean="0"/>
              <a:t>Csapat projekthez rendelése, ha szükséges újak alkalmazása</a:t>
            </a:r>
          </a:p>
          <a:p>
            <a:pPr marL="742950" lvl="1" indent="-285750"/>
            <a:r>
              <a:rPr lang="hu-HU" sz="2000" i="1" smtClean="0"/>
              <a:t>Adatbázisok (pl készségek, betanítások)</a:t>
            </a:r>
          </a:p>
          <a:p>
            <a:pPr marL="742950" lvl="1" indent="-285750"/>
            <a:r>
              <a:rPr lang="hu-HU" sz="2000" i="1" smtClean="0"/>
              <a:t>Betanítási tervek</a:t>
            </a:r>
          </a:p>
          <a:p>
            <a:endParaRPr lang="hu-HU" sz="2000" smtClean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Nemes Csilla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marL="342900" indent="-342900">
              <a:defRPr/>
            </a:pPr>
            <a:r>
              <a:rPr lang="hu-HU" sz="39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SP 2.6	Érintettek bevonásának terve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77B98D8-F549-452F-B2F2-5E2C690647A7}" type="slidenum">
              <a:rPr lang="hu-HU">
                <a:solidFill>
                  <a:srgbClr val="B5A788"/>
                </a:solidFill>
                <a:latin typeface="Gill Sans MT" panose="020B0502020104020203" pitchFamily="34" charset="-18"/>
              </a:rPr>
              <a:pPr eaLnBrk="1" hangingPunct="1"/>
              <a:t>17</a:t>
            </a:fld>
            <a:endParaRPr lang="hu-HU">
              <a:solidFill>
                <a:srgbClr val="B5A788"/>
              </a:solidFill>
              <a:latin typeface="Gill Sans MT" panose="020B0502020104020203" pitchFamily="34" charset="-18"/>
            </a:endParaRPr>
          </a:p>
        </p:txBody>
      </p:sp>
      <p:sp>
        <p:nvSpPr>
          <p:cNvPr id="24580" name="Tartalom helye 6"/>
          <p:cNvSpPr>
            <a:spLocks noGrp="1"/>
          </p:cNvSpPr>
          <p:nvPr>
            <p:ph idx="1"/>
          </p:nvPr>
        </p:nvSpPr>
        <p:spPr>
          <a:xfrm>
            <a:off x="1331913" y="1557338"/>
            <a:ext cx="7499350" cy="4800600"/>
          </a:xfrm>
        </p:spPr>
        <p:txBody>
          <a:bodyPr/>
          <a:lstStyle/>
          <a:p>
            <a:r>
              <a:rPr lang="hu-HU" sz="2000" smtClean="0"/>
              <a:t>Diagramon ábrázolni, két tengelyt:</a:t>
            </a:r>
          </a:p>
          <a:p>
            <a:pPr lvl="1"/>
            <a:r>
              <a:rPr lang="hu-HU" sz="2000" smtClean="0"/>
              <a:t>egyik tengelyen érintettek</a:t>
            </a:r>
          </a:p>
          <a:p>
            <a:pPr lvl="1"/>
            <a:r>
              <a:rPr lang="hu-HU" sz="2000" smtClean="0"/>
              <a:t>Másikon a projektbeli feladatok</a:t>
            </a:r>
          </a:p>
          <a:p>
            <a:endParaRPr lang="hu-HU" sz="2000" smtClean="0"/>
          </a:p>
          <a:p>
            <a:r>
              <a:rPr lang="hu-HU" sz="2000" smtClean="0"/>
              <a:t>Összepárosítani</a:t>
            </a:r>
          </a:p>
          <a:p>
            <a:endParaRPr lang="hu-HU" sz="2000" smtClean="0"/>
          </a:p>
          <a:p>
            <a:r>
              <a:rPr lang="hu-HU" sz="2000" smtClean="0"/>
              <a:t>Minden fő tevékenységhez hozzá kell rendelni valakit, akinek megvan a kellő szakértelme a tevékenység levezetéséhez.</a:t>
            </a:r>
          </a:p>
          <a:p>
            <a:endParaRPr lang="hu-HU" sz="2000" smtClean="0"/>
          </a:p>
          <a:p>
            <a:r>
              <a:rPr lang="hu-HU" sz="2000" i="1" smtClean="0"/>
              <a:t>Elkészül:</a:t>
            </a:r>
          </a:p>
          <a:p>
            <a:pPr lvl="1"/>
            <a:r>
              <a:rPr lang="hu-HU" sz="2000" i="1" smtClean="0"/>
              <a:t>Érintettek bevonásának terve</a:t>
            </a: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Nemes Csilla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marL="342900" indent="-342900">
              <a:defRPr/>
            </a:pPr>
            <a:r>
              <a:rPr lang="hu-HU" sz="39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SP 2.7 A projekt terv meghatározása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C8C94FE-143D-4EFD-9FA1-08B1E7BD3517}" type="slidenum">
              <a:rPr lang="hu-HU">
                <a:solidFill>
                  <a:srgbClr val="B5A788"/>
                </a:solidFill>
                <a:latin typeface="Gill Sans MT" panose="020B0502020104020203" pitchFamily="34" charset="-18"/>
              </a:rPr>
              <a:pPr eaLnBrk="1" hangingPunct="1"/>
              <a:t>18</a:t>
            </a:fld>
            <a:endParaRPr lang="hu-HU">
              <a:solidFill>
                <a:srgbClr val="B5A788"/>
              </a:solidFill>
              <a:latin typeface="Gill Sans MT" panose="020B0502020104020203" pitchFamily="34" charset="-18"/>
            </a:endParaRPr>
          </a:p>
        </p:txBody>
      </p:sp>
      <p:sp>
        <p:nvSpPr>
          <p:cNvPr id="25604" name="Tartalom helye 7"/>
          <p:cNvSpPr>
            <a:spLocks noGrp="1"/>
          </p:cNvSpPr>
          <p:nvPr>
            <p:ph idx="1"/>
          </p:nvPr>
        </p:nvSpPr>
        <p:spPr>
          <a:xfrm>
            <a:off x="900113" y="1447800"/>
            <a:ext cx="8034337" cy="4800600"/>
          </a:xfrm>
        </p:spPr>
        <p:txBody>
          <a:bodyPr/>
          <a:lstStyle/>
          <a:p>
            <a:r>
              <a:rPr lang="hu-HU" sz="2000" smtClean="0"/>
              <a:t>Egy dokumentált terv amiben az összes releváns tervezési elem szerepel</a:t>
            </a:r>
          </a:p>
          <a:p>
            <a:pPr>
              <a:buFont typeface="Wingdings 2" panose="05020102010507070707" pitchFamily="18" charset="2"/>
              <a:buNone/>
            </a:pPr>
            <a:endParaRPr lang="hu-HU" sz="2000" smtClean="0"/>
          </a:p>
          <a:p>
            <a:r>
              <a:rPr lang="hu-HU" sz="2000" smtClean="0"/>
              <a:t>Ebben:</a:t>
            </a:r>
          </a:p>
          <a:p>
            <a:pPr lvl="1"/>
            <a:r>
              <a:rPr lang="hu-HU" sz="2000" smtClean="0"/>
              <a:t>Projekt életciklus megfontolása</a:t>
            </a:r>
          </a:p>
          <a:p>
            <a:pPr lvl="1"/>
            <a:r>
              <a:rPr lang="hu-HU" sz="2000" smtClean="0"/>
              <a:t>Projekt feladatok</a:t>
            </a:r>
          </a:p>
          <a:p>
            <a:pPr lvl="1"/>
            <a:r>
              <a:rPr lang="hu-HU" sz="2000" smtClean="0"/>
              <a:t>Költségvetés és ütemezés</a:t>
            </a:r>
          </a:p>
          <a:p>
            <a:pPr lvl="1"/>
            <a:r>
              <a:rPr lang="hu-HU" sz="2000" smtClean="0"/>
              <a:t>Mérföldkövek</a:t>
            </a:r>
          </a:p>
          <a:p>
            <a:pPr lvl="1"/>
            <a:r>
              <a:rPr lang="hu-HU" sz="2000" smtClean="0"/>
              <a:t>Adat menedzsment</a:t>
            </a:r>
          </a:p>
          <a:p>
            <a:pPr lvl="1"/>
            <a:r>
              <a:rPr lang="hu-HU" sz="2000" smtClean="0"/>
              <a:t>Kockázat azonosítás</a:t>
            </a:r>
          </a:p>
          <a:p>
            <a:pPr lvl="1"/>
            <a:r>
              <a:rPr lang="hu-HU" sz="2000" smtClean="0"/>
              <a:t>Erőforrás és szakértelembeli követelmények</a:t>
            </a:r>
          </a:p>
          <a:p>
            <a:pPr lvl="1"/>
            <a:r>
              <a:rPr lang="hu-HU" sz="2000" smtClean="0"/>
              <a:t>Érintettek azonosítása és hatása</a:t>
            </a:r>
          </a:p>
        </p:txBody>
      </p:sp>
      <p:sp>
        <p:nvSpPr>
          <p:cNvPr id="9" name="Élőláb hely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Nemes Csilla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marL="342900" indent="-342900">
              <a:defRPr/>
            </a:pPr>
            <a:r>
              <a:rPr lang="hu-HU" sz="4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SG 3 	A tervhez való elkötelezettség kialakítása</a:t>
            </a:r>
            <a:endParaRPr lang="hu-HU" sz="39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6627" name="Tartalom helye 2"/>
          <p:cNvSpPr>
            <a:spLocks noGrp="1"/>
          </p:cNvSpPr>
          <p:nvPr>
            <p:ph idx="1"/>
          </p:nvPr>
        </p:nvSpPr>
        <p:spPr>
          <a:xfrm>
            <a:off x="611188" y="1773238"/>
            <a:ext cx="8004175" cy="4584700"/>
          </a:xfrm>
        </p:spPr>
        <p:txBody>
          <a:bodyPr/>
          <a:lstStyle/>
          <a:p>
            <a:endParaRPr lang="hu-HU" smtClean="0"/>
          </a:p>
          <a:p>
            <a:r>
              <a:rPr lang="hu-HU" smtClean="0"/>
              <a:t>A hatékonyság érdekében az implementálásért és támogatásért felelősöktől elvárt a tervhez való elkötelezettség.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Nemes Csilla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CDE1ABA-AF96-4472-BEFA-E2E149EA8A4D}" type="slidenum">
              <a:rPr lang="hu-HU">
                <a:solidFill>
                  <a:srgbClr val="B5A788"/>
                </a:solidFill>
                <a:latin typeface="Gill Sans MT" panose="020B0502020104020203" pitchFamily="34" charset="-18"/>
              </a:rPr>
              <a:pPr eaLnBrk="1" hangingPunct="1"/>
              <a:t>19</a:t>
            </a:fld>
            <a:endParaRPr lang="hu-HU">
              <a:solidFill>
                <a:srgbClr val="B5A788"/>
              </a:solidFill>
              <a:latin typeface="Gill Sans MT" panose="020B0502020104020203" pitchFamily="34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>
                <a:solidFill>
                  <a:schemeClr val="tx2">
                    <a:satMod val="130000"/>
                  </a:schemeClr>
                </a:solidFill>
              </a:rPr>
              <a:t>Célja</a:t>
            </a:r>
            <a:endParaRPr lang="hu-H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9219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Projekt tevékenységeinek meghatározásához tervek létrehozása és betartása.</a:t>
            </a:r>
          </a:p>
          <a:p>
            <a:pPr eaLnBrk="1" hangingPunct="1"/>
            <a:r>
              <a:rPr lang="hu-HU" smtClean="0"/>
              <a:t>Eredményes menedzselés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00B0474-F291-4866-B539-339FE4741741}" type="slidenum">
              <a:rPr lang="hu-HU">
                <a:solidFill>
                  <a:srgbClr val="B5A788"/>
                </a:solidFill>
                <a:latin typeface="Gill Sans MT" panose="020B0502020104020203" pitchFamily="34" charset="-18"/>
              </a:rPr>
              <a:pPr eaLnBrk="1" hangingPunct="1"/>
              <a:t>2</a:t>
            </a:fld>
            <a:endParaRPr lang="hu-HU">
              <a:solidFill>
                <a:srgbClr val="B5A788"/>
              </a:solidFill>
              <a:latin typeface="Gill Sans MT" panose="020B0502020104020203" pitchFamily="34" charset="-18"/>
            </a:endParaRPr>
          </a:p>
        </p:txBody>
      </p:sp>
      <p:sp>
        <p:nvSpPr>
          <p:cNvPr id="7" name="Élőláb hely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Nemes Csilla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marL="342900" indent="-342900">
              <a:defRPr/>
            </a:pPr>
            <a:r>
              <a:rPr lang="hu-HU" sz="4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SP 3.1	A projektre hatással lévő tervek szemléje</a:t>
            </a:r>
            <a:endParaRPr lang="hu-HU" sz="39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7651" name="Tartalom helye 2"/>
          <p:cNvSpPr>
            <a:spLocks noGrp="1"/>
          </p:cNvSpPr>
          <p:nvPr>
            <p:ph idx="1"/>
          </p:nvPr>
        </p:nvSpPr>
        <p:spPr>
          <a:xfrm>
            <a:off x="755650" y="1700213"/>
            <a:ext cx="8178800" cy="4800600"/>
          </a:xfrm>
        </p:spPr>
        <p:txBody>
          <a:bodyPr/>
          <a:lstStyle/>
          <a:p>
            <a:r>
              <a:rPr lang="hu-HU" sz="2000" smtClean="0"/>
              <a:t>más tervek útmutatásként szolgálhatnak</a:t>
            </a:r>
            <a:br>
              <a:rPr lang="hu-HU" sz="2000" smtClean="0"/>
            </a:br>
            <a:r>
              <a:rPr lang="hu-HU" sz="2000" smtClean="0"/>
              <a:t>(ki lehet felhatalmazott,  felelős, ki ellenőrizhet…)</a:t>
            </a:r>
          </a:p>
          <a:p>
            <a:endParaRPr lang="hu-HU" sz="2000" smtClean="0"/>
          </a:p>
          <a:p>
            <a:r>
              <a:rPr lang="hu-HU" sz="2000" smtClean="0"/>
              <a:t>Az összes tervet ami hatással lehet a projektre szemlézni kell, az egyetértés érdekében</a:t>
            </a:r>
          </a:p>
          <a:p>
            <a:endParaRPr lang="hu-HU" sz="2000" smtClean="0"/>
          </a:p>
          <a:p>
            <a:r>
              <a:rPr lang="hu-HU" sz="2000" i="1" smtClean="0"/>
              <a:t>Elkészül:</a:t>
            </a:r>
          </a:p>
          <a:p>
            <a:pPr lvl="1"/>
            <a:r>
              <a:rPr lang="hu-HU" sz="2000" i="1" smtClean="0"/>
              <a:t>A projektre hatással lévő tervek szemléjének jegyzőkönyve</a:t>
            </a:r>
          </a:p>
          <a:p>
            <a:endParaRPr lang="hu-HU" i="1" smtClean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Nemes Csilla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D409213-9A57-4984-A0F2-4E8D1A41589E}" type="slidenum">
              <a:rPr lang="hu-HU">
                <a:solidFill>
                  <a:srgbClr val="B5A788"/>
                </a:solidFill>
                <a:latin typeface="Gill Sans MT" panose="020B0502020104020203" pitchFamily="34" charset="-18"/>
              </a:rPr>
              <a:pPr eaLnBrk="1" hangingPunct="1"/>
              <a:t>20</a:t>
            </a:fld>
            <a:endParaRPr lang="hu-HU">
              <a:solidFill>
                <a:srgbClr val="B5A788"/>
              </a:solidFill>
              <a:latin typeface="Gill Sans MT" panose="020B0502020104020203" pitchFamily="34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hu-HU" sz="39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SP 3.2	A munka és erőforrásszintek egyeztetése</a:t>
            </a:r>
          </a:p>
        </p:txBody>
      </p:sp>
      <p:sp>
        <p:nvSpPr>
          <p:cNvPr id="28675" name="Tartalom helye 2"/>
          <p:cNvSpPr>
            <a:spLocks noGrp="1"/>
          </p:cNvSpPr>
          <p:nvPr>
            <p:ph idx="1"/>
          </p:nvPr>
        </p:nvSpPr>
        <p:spPr>
          <a:xfrm>
            <a:off x="827088" y="1700213"/>
            <a:ext cx="8107362" cy="4548187"/>
          </a:xfrm>
        </p:spPr>
        <p:txBody>
          <a:bodyPr/>
          <a:lstStyle/>
          <a:p>
            <a:r>
              <a:rPr lang="hu-HU" sz="2000" smtClean="0"/>
              <a:t>Egy megvalósítható projekt létrehozásához, szükséges a releváns érintettek elkötelezettsége és a becsült és elérhető erőforrások összeegyeztetése.</a:t>
            </a:r>
          </a:p>
          <a:p>
            <a:endParaRPr lang="hu-HU" sz="2000" smtClean="0"/>
          </a:p>
          <a:p>
            <a:r>
              <a:rPr lang="hu-HU" sz="2000" i="1" smtClean="0"/>
              <a:t>Elkészül:</a:t>
            </a:r>
          </a:p>
          <a:p>
            <a:pPr marL="742950" lvl="1" indent="-285750"/>
            <a:r>
              <a:rPr lang="hu-HU" sz="2000" i="1" smtClean="0"/>
              <a:t>Költségvetés újratárgyalása</a:t>
            </a:r>
          </a:p>
          <a:p>
            <a:pPr marL="742950" lvl="1" indent="-285750"/>
            <a:r>
              <a:rPr lang="hu-HU" sz="2000" i="1" smtClean="0"/>
              <a:t>Javított ütemterv</a:t>
            </a:r>
          </a:p>
          <a:p>
            <a:pPr marL="742950" lvl="1" indent="-285750"/>
            <a:r>
              <a:rPr lang="hu-HU" sz="2000" i="1" smtClean="0"/>
              <a:t>Javított követelmény lista</a:t>
            </a:r>
          </a:p>
          <a:p>
            <a:pPr marL="742950" lvl="1" indent="-285750"/>
            <a:r>
              <a:rPr lang="hu-HU" sz="2000" i="1" smtClean="0"/>
              <a:t>Az érintettek egyezségének újratárgyalása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Nemes Csilla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C7525ED-2B98-4587-A47B-6F358ABD2E19}" type="slidenum">
              <a:rPr lang="hu-HU">
                <a:solidFill>
                  <a:srgbClr val="B5A788"/>
                </a:solidFill>
                <a:latin typeface="Gill Sans MT" panose="020B0502020104020203" pitchFamily="34" charset="-18"/>
              </a:rPr>
              <a:pPr eaLnBrk="1" hangingPunct="1"/>
              <a:t>21</a:t>
            </a:fld>
            <a:endParaRPr lang="hu-HU">
              <a:solidFill>
                <a:srgbClr val="B5A788"/>
              </a:solidFill>
              <a:latin typeface="Gill Sans MT" panose="020B0502020104020203" pitchFamily="34" charset="-18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marL="342900" indent="-342900">
              <a:defRPr/>
            </a:pPr>
            <a:r>
              <a:rPr lang="hu-HU" sz="4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SP 3.3 Tervkötelezettség elérése</a:t>
            </a:r>
            <a:endParaRPr lang="hu-HU" sz="39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9699" name="Tartalom helye 2"/>
          <p:cNvSpPr>
            <a:spLocks noGrp="1"/>
          </p:cNvSpPr>
          <p:nvPr>
            <p:ph idx="1"/>
          </p:nvPr>
        </p:nvSpPr>
        <p:spPr>
          <a:xfrm>
            <a:off x="1042988" y="1447800"/>
            <a:ext cx="7891462" cy="4800600"/>
          </a:xfrm>
        </p:spPr>
        <p:txBody>
          <a:bodyPr/>
          <a:lstStyle/>
          <a:p>
            <a:endParaRPr lang="hu-HU" sz="2000" smtClean="0"/>
          </a:p>
          <a:p>
            <a:r>
              <a:rPr lang="hu-HU" sz="2000" smtClean="0"/>
              <a:t>Az elkötelezettség azt jelenti, hogy az egyéneknek és csoportoknak hinniük kell abban, hogy a munka teljesíthető a meghatározott költséggel, ütemezéssel és teljesítménnyel.</a:t>
            </a:r>
          </a:p>
          <a:p>
            <a:endParaRPr lang="hu-HU" sz="2000" smtClean="0"/>
          </a:p>
          <a:p>
            <a:r>
              <a:rPr lang="hu-HU" sz="2000" i="1" smtClean="0"/>
              <a:t>Elkészül:</a:t>
            </a:r>
          </a:p>
          <a:p>
            <a:pPr lvl="1"/>
            <a:r>
              <a:rPr lang="hu-HU" sz="2000" i="1" smtClean="0"/>
              <a:t>Az elkötelezettséghez szükséges követelmények dokumentuma	</a:t>
            </a:r>
          </a:p>
          <a:p>
            <a:pPr lvl="1"/>
            <a:r>
              <a:rPr lang="hu-HU" sz="2000" i="1" smtClean="0"/>
              <a:t>Dokumentált kötelezettségek</a:t>
            </a:r>
          </a:p>
          <a:p>
            <a:endParaRPr lang="hu-HU" sz="2000" i="1" smtClean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Nemes Csilla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5214430-A46C-471B-BC31-FCAC5F1DE4F9}" type="slidenum">
              <a:rPr lang="hu-HU">
                <a:solidFill>
                  <a:srgbClr val="B5A788"/>
                </a:solidFill>
                <a:latin typeface="Gill Sans MT" panose="020B0502020104020203" pitchFamily="34" charset="-18"/>
              </a:rPr>
              <a:pPr eaLnBrk="1" hangingPunct="1"/>
              <a:t>22</a:t>
            </a:fld>
            <a:endParaRPr lang="hu-HU">
              <a:solidFill>
                <a:srgbClr val="B5A788"/>
              </a:solidFill>
              <a:latin typeface="Gill Sans MT" panose="020B0502020104020203" pitchFamily="34" charset="-18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hu-HU" sz="39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Általános célok és gyakorlatok (GG, GP)</a:t>
            </a:r>
          </a:p>
        </p:txBody>
      </p:sp>
      <p:sp>
        <p:nvSpPr>
          <p:cNvPr id="3072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1600" smtClean="0"/>
              <a:t>GG1:		Sajátos célok elérése</a:t>
            </a:r>
          </a:p>
          <a:p>
            <a:pPr lvl="1"/>
            <a:r>
              <a:rPr lang="hu-HU" sz="1600" smtClean="0"/>
              <a:t>GP1.1	Sajátos gyakorlatok végrehajtása </a:t>
            </a:r>
          </a:p>
          <a:p>
            <a:r>
              <a:rPr lang="hu-HU" sz="1600" smtClean="0"/>
              <a:t>GG 2 		Egy menedzselt folyamat intézményesítése</a:t>
            </a:r>
          </a:p>
          <a:p>
            <a:pPr lvl="1"/>
            <a:r>
              <a:rPr lang="hu-HU" sz="1600" smtClean="0"/>
              <a:t>GP 2.1	Szervezeti irányvonal meghatározás</a:t>
            </a:r>
          </a:p>
          <a:p>
            <a:pPr lvl="1"/>
            <a:r>
              <a:rPr lang="hu-HU" sz="1600" smtClean="0"/>
              <a:t>GP 2.2	A folyamat tervezése</a:t>
            </a:r>
          </a:p>
          <a:p>
            <a:pPr lvl="1"/>
            <a:r>
              <a:rPr lang="hu-HU" sz="1600" smtClean="0"/>
              <a:t>GP 2.3	Erőforrás rendelkezésre bocsátása</a:t>
            </a:r>
          </a:p>
          <a:p>
            <a:pPr lvl="1"/>
            <a:r>
              <a:rPr lang="hu-HU" sz="1600" smtClean="0"/>
              <a:t>GP 2.4 	Felelősség kijelölése</a:t>
            </a:r>
          </a:p>
          <a:p>
            <a:pPr lvl="1"/>
            <a:r>
              <a:rPr lang="hu-HU" sz="1600" smtClean="0"/>
              <a:t>GP 2.5	Emberek képzése</a:t>
            </a:r>
          </a:p>
          <a:p>
            <a:pPr lvl="1"/>
            <a:r>
              <a:rPr lang="hu-HU" sz="1600" b="1" smtClean="0"/>
              <a:t>GP 2.6	Munkatermék vezérlés /ellenőrzés</a:t>
            </a:r>
          </a:p>
          <a:p>
            <a:pPr lvl="1"/>
            <a:r>
              <a:rPr lang="hu-HU" sz="1600" smtClean="0"/>
              <a:t>GP 2.7	Az érintettek azonosítása és bevonása</a:t>
            </a:r>
          </a:p>
          <a:p>
            <a:pPr lvl="1"/>
            <a:r>
              <a:rPr lang="hu-HU" sz="1600" smtClean="0"/>
              <a:t>GP 2.8	Folyamatkövetés és –vezérlés</a:t>
            </a:r>
          </a:p>
          <a:p>
            <a:pPr lvl="1"/>
            <a:r>
              <a:rPr lang="hu-HU" sz="1600" smtClean="0"/>
              <a:t>GP 2.9	A megfelelőség tárgyilagos kiértékelése</a:t>
            </a:r>
          </a:p>
          <a:p>
            <a:pPr lvl="1"/>
            <a:r>
              <a:rPr lang="hu-HU" sz="1600" smtClean="0"/>
              <a:t>GP 2.10	Az aktuális állapot szemlézése a felsőbb vezetőkkel</a:t>
            </a:r>
          </a:p>
          <a:p>
            <a:r>
              <a:rPr lang="hu-HU" sz="1600" smtClean="0"/>
              <a:t>GG 3		Meghatározott folyamat intézményesítése</a:t>
            </a:r>
          </a:p>
          <a:p>
            <a:pPr lvl="1"/>
            <a:r>
              <a:rPr lang="hu-HU" sz="1600" smtClean="0"/>
              <a:t>GP 3.1	Meghatározott folyamat létrehozása</a:t>
            </a:r>
          </a:p>
          <a:p>
            <a:pPr lvl="1"/>
            <a:r>
              <a:rPr lang="hu-HU" sz="1600" b="1" smtClean="0"/>
              <a:t>GP 3.2	A folyamattal kapcsolatos tapasztalatok gyűjtése</a:t>
            </a:r>
            <a:endParaRPr lang="hu-HU" sz="2400" smtClean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Nemes Csilla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9028579-DC4E-48DE-8837-1C99ECE090AD}" type="slidenum">
              <a:rPr lang="hu-HU">
                <a:solidFill>
                  <a:srgbClr val="B5A788"/>
                </a:solidFill>
                <a:latin typeface="Gill Sans MT" panose="020B0502020104020203" pitchFamily="34" charset="-18"/>
              </a:rPr>
              <a:pPr eaLnBrk="1" hangingPunct="1"/>
              <a:t>23</a:t>
            </a:fld>
            <a:endParaRPr lang="hu-HU">
              <a:solidFill>
                <a:srgbClr val="B5A788"/>
              </a:solidFill>
              <a:latin typeface="Gill Sans MT" panose="020B0502020104020203" pitchFamily="34" charset="-18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hu-HU" sz="39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GG 2 	Egy menedzselt folyamat intézményesítése (1)</a:t>
            </a:r>
          </a:p>
        </p:txBody>
      </p:sp>
      <p:sp>
        <p:nvSpPr>
          <p:cNvPr id="31747" name="Tartalom helye 2"/>
          <p:cNvSpPr>
            <a:spLocks noGrp="1"/>
          </p:cNvSpPr>
          <p:nvPr>
            <p:ph idx="1"/>
          </p:nvPr>
        </p:nvSpPr>
        <p:spPr>
          <a:xfrm>
            <a:off x="250825" y="1447800"/>
            <a:ext cx="8683625" cy="5149850"/>
          </a:xfrm>
        </p:spPr>
        <p:txBody>
          <a:bodyPr/>
          <a:lstStyle/>
          <a:p>
            <a:r>
              <a:rPr lang="hu-HU" sz="2000" smtClean="0"/>
              <a:t>GP 2.1	Szervezeti irányvonal meghatározás</a:t>
            </a:r>
          </a:p>
          <a:p>
            <a:pPr lvl="1"/>
            <a:r>
              <a:rPr lang="hu-HU" sz="2000" smtClean="0"/>
              <a:t>meghatározza a folyamattal szemben támasztott szervezeti elvárásokat, és ezeket tudatja azokkal akik érintettek a folyamatban.</a:t>
            </a:r>
          </a:p>
          <a:p>
            <a:pPr marL="365125" lvl="2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</a:pPr>
            <a:endParaRPr lang="hu-HU" sz="1000" smtClean="0"/>
          </a:p>
          <a:p>
            <a:pPr marL="365125" lvl="2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</a:pPr>
            <a:r>
              <a:rPr lang="hu-HU" sz="2000" smtClean="0"/>
              <a:t>GP 2.2	A folyamat tervezése</a:t>
            </a:r>
          </a:p>
          <a:p>
            <a:pPr lvl="1"/>
            <a:r>
              <a:rPr lang="hu-HU" sz="2000" smtClean="0"/>
              <a:t>Megállapítani mi szükséges a folyamat végrehajtásához, tervet létrehozni a cél elérése érdekében, </a:t>
            </a:r>
          </a:p>
          <a:p>
            <a:pPr lvl="1"/>
            <a:r>
              <a:rPr lang="hu-HU" sz="2000" smtClean="0"/>
              <a:t>létrejön a folyamat leírása </a:t>
            </a:r>
          </a:p>
          <a:p>
            <a:pPr lvl="1"/>
            <a:r>
              <a:rPr lang="hu-HU" sz="2000" smtClean="0"/>
              <a:t>egyezségre jutnak az érintettek</a:t>
            </a:r>
            <a:r>
              <a:rPr lang="hu-HU" sz="1800" smtClean="0"/>
              <a:t>.</a:t>
            </a:r>
          </a:p>
          <a:p>
            <a:pPr marL="365125" lvl="2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</a:pPr>
            <a:endParaRPr lang="hu-HU" sz="1000" smtClean="0"/>
          </a:p>
          <a:p>
            <a:pPr marL="365125" lvl="2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</a:pPr>
            <a:r>
              <a:rPr lang="hu-HU" sz="2000" smtClean="0"/>
              <a:t>GP 2.3	Erőforrás rendelkezésre bocsátása</a:t>
            </a:r>
          </a:p>
          <a:p>
            <a:pPr lvl="1"/>
            <a:r>
              <a:rPr lang="hu-HU" sz="2000" smtClean="0"/>
              <a:t>a meghatározott szükséges erőforrások elérhetőek kell legyenek amikor azokra szükség van.</a:t>
            </a:r>
          </a:p>
          <a:p>
            <a:pPr lvl="1"/>
            <a:r>
              <a:rPr lang="hu-HU" sz="2000" smtClean="0"/>
              <a:t>erőforrások: finanszírozás, szakértelemmel rendelkező emberek, fizikai erőforrások, eszközök.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Nemes Csilla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3DB0CF0-BA13-46DA-A0BF-D675B8AB5FFA}" type="slidenum">
              <a:rPr lang="hu-HU">
                <a:solidFill>
                  <a:srgbClr val="B5A788"/>
                </a:solidFill>
                <a:latin typeface="Gill Sans MT" panose="020B0502020104020203" pitchFamily="34" charset="-18"/>
              </a:rPr>
              <a:pPr eaLnBrk="1" hangingPunct="1"/>
              <a:t>24</a:t>
            </a:fld>
            <a:endParaRPr lang="hu-HU">
              <a:solidFill>
                <a:srgbClr val="B5A788"/>
              </a:solidFill>
              <a:latin typeface="Gill Sans MT" panose="020B0502020104020203" pitchFamily="34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hu-HU" sz="39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GG 2 	Egy menedzselt folyamat intézményesítése (2)</a:t>
            </a:r>
          </a:p>
        </p:txBody>
      </p:sp>
      <p:sp>
        <p:nvSpPr>
          <p:cNvPr id="32771" name="Tartalom helye 2"/>
          <p:cNvSpPr>
            <a:spLocks noGrp="1"/>
          </p:cNvSpPr>
          <p:nvPr>
            <p:ph idx="1"/>
          </p:nvPr>
        </p:nvSpPr>
        <p:spPr>
          <a:xfrm>
            <a:off x="323850" y="1447800"/>
            <a:ext cx="8610600" cy="5076825"/>
          </a:xfrm>
        </p:spPr>
        <p:txBody>
          <a:bodyPr/>
          <a:lstStyle/>
          <a:p>
            <a:pPr marL="365125" lvl="2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</a:pPr>
            <a:r>
              <a:rPr lang="hu-HU" sz="2000" smtClean="0"/>
              <a:t>GP 2.4	Felelősség kijelölése</a:t>
            </a:r>
          </a:p>
          <a:p>
            <a:pPr marL="1600200" lvl="3" indent="-22860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</a:pPr>
            <a:r>
              <a:rPr lang="hu-HU" sz="1800" smtClean="0"/>
              <a:t>Kell felelős a folyamat végrehajtásáért</a:t>
            </a:r>
          </a:p>
          <a:p>
            <a:pPr marL="1600200" lvl="3" indent="-22860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</a:pPr>
            <a:r>
              <a:rPr lang="hu-HU" sz="1800" smtClean="0"/>
              <a:t>A kijelölt embereknek megfelelő szaktekintélye kell legyen.</a:t>
            </a:r>
          </a:p>
          <a:p>
            <a:pPr marL="365125" lvl="2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</a:pPr>
            <a:endParaRPr lang="hu-HU" sz="1800" smtClean="0"/>
          </a:p>
          <a:p>
            <a:pPr marL="365125" lvl="2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</a:pPr>
            <a:r>
              <a:rPr lang="hu-HU" sz="2000" smtClean="0"/>
              <a:t>GP 2.5	   Emberek képzése</a:t>
            </a:r>
          </a:p>
          <a:p>
            <a:pPr marL="742950" lvl="1" indent="-285750"/>
            <a:r>
              <a:rPr lang="hu-HU" sz="2000" smtClean="0"/>
              <a:t>Az embereknek meglegyen a megfelelő képzettségük és szaktudásuk a folyamat végrehajtásához.</a:t>
            </a:r>
          </a:p>
          <a:p>
            <a:pPr marL="742950" lvl="1" indent="-285750"/>
            <a:r>
              <a:rPr lang="hu-HU" sz="2000" smtClean="0"/>
              <a:t>Megfelelő tréninget kell biztosítani azoknak akik dolgozni fognak a projekten.</a:t>
            </a:r>
          </a:p>
          <a:p>
            <a:pPr marL="365125" lvl="2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</a:pPr>
            <a:endParaRPr lang="hu-HU" sz="2000" b="1" smtClean="0"/>
          </a:p>
          <a:p>
            <a:pPr marL="365125" lvl="2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</a:pPr>
            <a:r>
              <a:rPr lang="hu-HU" sz="2000" b="1" smtClean="0"/>
              <a:t>GP 2.6	Munkatermék vezérlés / ellenőrzés</a:t>
            </a:r>
          </a:p>
          <a:p>
            <a:pPr marL="742950" lvl="1" indent="-285750"/>
            <a:r>
              <a:rPr lang="hu-HU" sz="2000" smtClean="0"/>
              <a:t>a folyamatból kiválasztott munkatermék</a:t>
            </a:r>
          </a:p>
          <a:p>
            <a:pPr marL="742950" lvl="1" indent="-285750"/>
            <a:r>
              <a:rPr lang="hu-HU" sz="2000" smtClean="0"/>
              <a:t>A tervezésben kerül azonosításra</a:t>
            </a:r>
          </a:p>
          <a:p>
            <a:pPr marL="742950" lvl="1" indent="-285750"/>
            <a:r>
              <a:rPr lang="hu-HU" sz="2000" smtClean="0"/>
              <a:t>Ellenőrzés megfelelő szinten tartása</a:t>
            </a:r>
            <a:endParaRPr lang="hu-HU" sz="1800" smtClean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Nemes Csilla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6B07735-42E1-4954-8904-1E43CCEBF7D4}" type="slidenum">
              <a:rPr lang="hu-HU">
                <a:solidFill>
                  <a:srgbClr val="B5A788"/>
                </a:solidFill>
                <a:latin typeface="Gill Sans MT" panose="020B0502020104020203" pitchFamily="34" charset="-18"/>
              </a:rPr>
              <a:pPr eaLnBrk="1" hangingPunct="1"/>
              <a:t>25</a:t>
            </a:fld>
            <a:endParaRPr lang="hu-HU">
              <a:solidFill>
                <a:srgbClr val="B5A788"/>
              </a:solidFill>
              <a:latin typeface="Gill Sans MT" panose="020B0502020104020203" pitchFamily="34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hu-HU" sz="39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GG 2 	Egy menedzselt folyamat intézményesítése (3)</a:t>
            </a:r>
          </a:p>
        </p:txBody>
      </p:sp>
      <p:sp>
        <p:nvSpPr>
          <p:cNvPr id="33795" name="Tartalom helye 2"/>
          <p:cNvSpPr>
            <a:spLocks noGrp="1"/>
          </p:cNvSpPr>
          <p:nvPr>
            <p:ph idx="1"/>
          </p:nvPr>
        </p:nvSpPr>
        <p:spPr>
          <a:xfrm>
            <a:off x="250825" y="1447800"/>
            <a:ext cx="8642350" cy="5005388"/>
          </a:xfrm>
        </p:spPr>
        <p:txBody>
          <a:bodyPr/>
          <a:lstStyle/>
          <a:p>
            <a:pPr marL="365125" lvl="2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</a:pPr>
            <a:r>
              <a:rPr lang="hu-HU" sz="2000" smtClean="0"/>
              <a:t>GP 2.7	Az érintettek azonosítása és bevonása</a:t>
            </a:r>
          </a:p>
          <a:p>
            <a:pPr marL="742950" lvl="1" indent="-285750"/>
            <a:r>
              <a:rPr lang="hu-HU" sz="1800" smtClean="0"/>
              <a:t>A folyamat végrehajtása közben be kell vonni a releváns érintetteket</a:t>
            </a:r>
          </a:p>
          <a:p>
            <a:pPr marL="742950" lvl="1" indent="-285750"/>
            <a:r>
              <a:rPr lang="hu-HU" sz="1800" smtClean="0"/>
              <a:t>Az érintettek bevonására terv kell</a:t>
            </a:r>
          </a:p>
          <a:p>
            <a:pPr marL="365125" lvl="2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</a:pPr>
            <a:endParaRPr lang="hu-HU" sz="1000" smtClean="0"/>
          </a:p>
          <a:p>
            <a:pPr marL="365125" lvl="2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</a:pPr>
            <a:r>
              <a:rPr lang="hu-HU" sz="2000" smtClean="0"/>
              <a:t>GP 2.8	Folyamatkövetés és – vezérlés</a:t>
            </a:r>
          </a:p>
          <a:p>
            <a:pPr marL="742950" lvl="1" indent="-285750"/>
            <a:r>
              <a:rPr lang="hu-HU" sz="1800" smtClean="0"/>
              <a:t>A folyamat napi szinten történő monitorozása és vezérlése </a:t>
            </a:r>
          </a:p>
          <a:p>
            <a:pPr marL="365125" lvl="2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</a:pPr>
            <a:endParaRPr lang="hu-HU" sz="1000" smtClean="0"/>
          </a:p>
          <a:p>
            <a:pPr marL="365125" lvl="2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</a:pPr>
            <a:r>
              <a:rPr lang="hu-HU" sz="2000" smtClean="0"/>
              <a:t>GP 2.9	A megfelelőség tárgyilagos kiértékelése</a:t>
            </a:r>
          </a:p>
          <a:p>
            <a:pPr marL="742950" lvl="1" indent="-285750"/>
            <a:r>
              <a:rPr lang="hu-HU" sz="1800" smtClean="0"/>
              <a:t>a folyamat leírásokkal, szabványokkal, eljárásokkal való összehasonlítása</a:t>
            </a:r>
          </a:p>
          <a:p>
            <a:pPr marL="742950" lvl="1" indent="-285750"/>
            <a:r>
              <a:rPr lang="hu-HU" sz="1800" smtClean="0"/>
              <a:t>A tervezetteknek megfelelően lett implementálva?</a:t>
            </a:r>
          </a:p>
          <a:p>
            <a:pPr marL="742950" lvl="1" indent="-285750"/>
            <a:r>
              <a:rPr lang="hu-HU" sz="1800" smtClean="0"/>
              <a:t>a folyamat leírásának megfelel?</a:t>
            </a:r>
          </a:p>
          <a:p>
            <a:pPr marL="365125" lvl="2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</a:pPr>
            <a:endParaRPr lang="hu-HU" sz="1000" smtClean="0"/>
          </a:p>
          <a:p>
            <a:pPr marL="365125" lvl="2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</a:pPr>
            <a:r>
              <a:rPr lang="hu-HU" sz="2000" smtClean="0"/>
              <a:t>GP 2.10	Az aktuális állapot szemlézése a felsőbb vezetőkkel</a:t>
            </a:r>
          </a:p>
          <a:p>
            <a:pPr marL="742950" lvl="1" indent="-285750"/>
            <a:r>
              <a:rPr lang="hu-HU" sz="1800" smtClean="0"/>
              <a:t>Tevékenységek, állapot, és folyamat eredményének szemléje, felsőbbvezetők is belelássanak a folyamatba</a:t>
            </a:r>
          </a:p>
          <a:p>
            <a:pPr marL="365125" lvl="2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</a:pPr>
            <a:endParaRPr lang="hu-HU" sz="1400" smtClean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Nemes Csilla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86E3A8D-8C0F-4386-B885-D9DF62636591}" type="slidenum">
              <a:rPr lang="hu-HU">
                <a:solidFill>
                  <a:srgbClr val="B5A788"/>
                </a:solidFill>
                <a:latin typeface="Gill Sans MT" panose="020B0502020104020203" pitchFamily="34" charset="-18"/>
              </a:rPr>
              <a:pPr eaLnBrk="1" hangingPunct="1"/>
              <a:t>26</a:t>
            </a:fld>
            <a:endParaRPr lang="hu-HU">
              <a:solidFill>
                <a:srgbClr val="B5A788"/>
              </a:solidFill>
              <a:latin typeface="Gill Sans MT" panose="020B0502020104020203" pitchFamily="34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hu-HU" sz="4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GG 3 Meghatározott folyamat intézményesítése</a:t>
            </a:r>
            <a:endParaRPr lang="hu-HU" sz="39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4819" name="Tartalom helye 2"/>
          <p:cNvSpPr>
            <a:spLocks noGrp="1"/>
          </p:cNvSpPr>
          <p:nvPr>
            <p:ph idx="1"/>
          </p:nvPr>
        </p:nvSpPr>
        <p:spPr>
          <a:xfrm>
            <a:off x="900113" y="1700213"/>
            <a:ext cx="7931150" cy="4392612"/>
          </a:xfrm>
        </p:spPr>
        <p:txBody>
          <a:bodyPr/>
          <a:lstStyle/>
          <a:p>
            <a:r>
              <a:rPr lang="hu-HU" sz="2000" smtClean="0"/>
              <a:t>GP 3.1	Meghatározott folyamat létrehozása</a:t>
            </a:r>
          </a:p>
          <a:p>
            <a:pPr marL="742950" lvl="1" indent="-285750"/>
            <a:r>
              <a:rPr lang="hu-HU" sz="2000" smtClean="0"/>
              <a:t>a szervezet előírásainak megfelelően meghatározott folyamattal az eszközök, az adatok, és a tanulás hatékonyan megosztható.</a:t>
            </a:r>
          </a:p>
          <a:p>
            <a:endParaRPr lang="hu-HU" sz="2000" smtClean="0"/>
          </a:p>
          <a:p>
            <a:r>
              <a:rPr lang="hu-HU" sz="2000" b="1" smtClean="0"/>
              <a:t>GP 3.2	A folyamattal kapcsolatos tapasztalatok gyűjtése</a:t>
            </a:r>
            <a:endParaRPr lang="hu-HU" sz="2000" smtClean="0"/>
          </a:p>
          <a:p>
            <a:pPr marL="742950" lvl="1" indent="-285750"/>
            <a:r>
              <a:rPr lang="hu-HU" sz="2000" smtClean="0"/>
              <a:t>Jövőbeni használat támogatása érdekében</a:t>
            </a:r>
          </a:p>
          <a:p>
            <a:pPr marL="742950" lvl="1" indent="-285750"/>
            <a:r>
              <a:rPr lang="hu-HU" sz="2000" smtClean="0"/>
              <a:t>Szervezet folyamatainak tökéletesítése érdekében</a:t>
            </a:r>
          </a:p>
          <a:p>
            <a:pPr marL="742950" lvl="1" indent="-285750"/>
            <a:r>
              <a:rPr lang="hu-HU" sz="2000" smtClean="0"/>
              <a:t>Tervezésből és végrehajtásból származó információk</a:t>
            </a:r>
          </a:p>
          <a:p>
            <a:endParaRPr lang="hu-HU" smtClean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Nemes Csilla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C05FE07-6C9F-4509-B4C5-CEBC89424D88}" type="slidenum">
              <a:rPr lang="hu-HU">
                <a:solidFill>
                  <a:srgbClr val="B5A788"/>
                </a:solidFill>
                <a:latin typeface="Gill Sans MT" panose="020B0502020104020203" pitchFamily="34" charset="-18"/>
              </a:rPr>
              <a:pPr eaLnBrk="1" hangingPunct="1"/>
              <a:t>27</a:t>
            </a:fld>
            <a:endParaRPr lang="hu-HU">
              <a:solidFill>
                <a:srgbClr val="B5A788"/>
              </a:solidFill>
              <a:latin typeface="Gill Sans MT" panose="020B0502020104020203" pitchFamily="34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>
                <a:solidFill>
                  <a:schemeClr val="tx2">
                    <a:satMod val="130000"/>
                  </a:schemeClr>
                </a:solidFill>
              </a:rPr>
              <a:t>PP fontosabb feladatai</a:t>
            </a:r>
            <a:endParaRPr lang="hu-H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076D5CF-5F9E-493B-AFE1-3656D4DC6305}" type="slidenum">
              <a:rPr lang="hu-HU">
                <a:solidFill>
                  <a:srgbClr val="B5A788"/>
                </a:solidFill>
                <a:latin typeface="Gill Sans MT" panose="020B0502020104020203" pitchFamily="34" charset="-18"/>
              </a:rPr>
              <a:pPr eaLnBrk="1" hangingPunct="1"/>
              <a:t>3</a:t>
            </a:fld>
            <a:endParaRPr lang="hu-HU">
              <a:solidFill>
                <a:srgbClr val="B5A788"/>
              </a:solidFill>
              <a:latin typeface="Gill Sans MT" panose="020B0502020104020203" pitchFamily="34" charset="-18"/>
            </a:endParaRPr>
          </a:p>
        </p:txBody>
      </p:sp>
      <p:sp>
        <p:nvSpPr>
          <p:cNvPr id="10244" name="Tartalom helye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mtClean="0"/>
              <a:t>Projekt terv elkészítése</a:t>
            </a:r>
          </a:p>
          <a:p>
            <a:r>
              <a:rPr lang="hu-HU" smtClean="0"/>
              <a:t>Releváns érintettek megfelelő szinten történő bevonása</a:t>
            </a:r>
          </a:p>
          <a:p>
            <a:r>
              <a:rPr lang="hu-HU" smtClean="0"/>
              <a:t>Elkötelezettség tanúsítása a tervhez</a:t>
            </a:r>
          </a:p>
          <a:p>
            <a:r>
              <a:rPr lang="hu-HU" smtClean="0"/>
              <a:t>Az elkészült terv betartása</a:t>
            </a:r>
          </a:p>
          <a:p>
            <a:r>
              <a:rPr lang="hu-HU" smtClean="0"/>
              <a:t>Lehet: önálló dokumentum vagy állhat több részből</a:t>
            </a:r>
          </a:p>
          <a:p>
            <a:r>
              <a:rPr lang="hu-HU" smtClean="0"/>
              <a:t>Fontos: tudni kell, hogy ki mit csinál!</a:t>
            </a: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Nemes Csilla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>
                <a:solidFill>
                  <a:schemeClr val="tx2">
                    <a:satMod val="130000"/>
                  </a:schemeClr>
                </a:solidFill>
              </a:rPr>
              <a:t>PP javítása</a:t>
            </a:r>
            <a:endParaRPr lang="hu-H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371A551-EAF8-49E0-8082-6A0C30FE1D00}" type="slidenum">
              <a:rPr lang="hu-HU">
                <a:solidFill>
                  <a:srgbClr val="B5A788"/>
                </a:solidFill>
                <a:latin typeface="Gill Sans MT" panose="020B0502020104020203" pitchFamily="34" charset="-18"/>
              </a:rPr>
              <a:pPr eaLnBrk="1" hangingPunct="1"/>
              <a:t>4</a:t>
            </a:fld>
            <a:endParaRPr lang="hu-HU">
              <a:solidFill>
                <a:srgbClr val="B5A788"/>
              </a:solidFill>
              <a:latin typeface="Gill Sans MT" panose="020B0502020104020203" pitchFamily="34" charset="-18"/>
            </a:endParaRPr>
          </a:p>
        </p:txBody>
      </p:sp>
      <p:sp>
        <p:nvSpPr>
          <p:cNvPr id="11268" name="Tartalom helye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mtClean="0"/>
              <a:t>Általában szükséges az előrehaladással</a:t>
            </a:r>
          </a:p>
          <a:p>
            <a:r>
              <a:rPr lang="hu-HU" smtClean="0"/>
              <a:t>Változások a követelményekben</a:t>
            </a:r>
          </a:p>
          <a:p>
            <a:r>
              <a:rPr lang="hu-HU" smtClean="0"/>
              <a:t>Változások a kötelezettségekben</a:t>
            </a:r>
          </a:p>
          <a:p>
            <a:r>
              <a:rPr lang="hu-HU" smtClean="0"/>
              <a:t>Pontatlan becslések</a:t>
            </a:r>
          </a:p>
          <a:p>
            <a:r>
              <a:rPr lang="hu-HU" smtClean="0"/>
              <a:t>Javítások szükségesek</a:t>
            </a:r>
          </a:p>
          <a:p>
            <a:r>
              <a:rPr lang="hu-HU" smtClean="0"/>
              <a:t>Folyamat is megváltozhat</a:t>
            </a:r>
          </a:p>
          <a:p>
            <a:endParaRPr lang="hu-HU" smtClean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Nemes Csilla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>
                <a:solidFill>
                  <a:schemeClr val="tx2">
                    <a:satMod val="130000"/>
                  </a:schemeClr>
                </a:solidFill>
              </a:rPr>
              <a:t>Sajátos célok és gyakorlatok(SG,SP)</a:t>
            </a:r>
            <a:endParaRPr lang="hu-H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2291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80000"/>
              </a:lnSpc>
            </a:pPr>
            <a:r>
              <a:rPr lang="hu-HU" sz="1800" b="1" smtClean="0"/>
              <a:t>SG 1	Becslések végzése	</a:t>
            </a:r>
            <a:endParaRPr lang="hu-HU" sz="1800" smtClean="0"/>
          </a:p>
          <a:p>
            <a:pPr lvl="2">
              <a:lnSpc>
                <a:spcPct val="80000"/>
              </a:lnSpc>
            </a:pPr>
            <a:r>
              <a:rPr lang="hu-HU" sz="1500" smtClean="0"/>
              <a:t>SP 1.1	A projekt scope becslése </a:t>
            </a:r>
          </a:p>
          <a:p>
            <a:pPr lvl="2">
              <a:lnSpc>
                <a:spcPct val="80000"/>
              </a:lnSpc>
            </a:pPr>
            <a:r>
              <a:rPr lang="hu-HU" sz="1500" smtClean="0"/>
              <a:t>SP 1.2	Munkatermékek és feladatok jellemzőire vonatkozó becsléseinek meghatározása</a:t>
            </a:r>
          </a:p>
          <a:p>
            <a:pPr lvl="2">
              <a:lnSpc>
                <a:spcPct val="80000"/>
              </a:lnSpc>
            </a:pPr>
            <a:r>
              <a:rPr lang="hu-HU" sz="1500" smtClean="0"/>
              <a:t>SP 1.3	Projekt életciklus meghatározása </a:t>
            </a:r>
          </a:p>
          <a:p>
            <a:pPr lvl="2">
              <a:lnSpc>
                <a:spcPct val="80000"/>
              </a:lnSpc>
            </a:pPr>
            <a:r>
              <a:rPr lang="hu-HU" sz="1500" smtClean="0"/>
              <a:t>SP 1.4 	A ráfordítás és költség becslés elvégzése</a:t>
            </a:r>
          </a:p>
          <a:p>
            <a:pPr lvl="1">
              <a:lnSpc>
                <a:spcPct val="80000"/>
              </a:lnSpc>
            </a:pPr>
            <a:r>
              <a:rPr lang="hu-HU" sz="1800" b="1" smtClean="0"/>
              <a:t>SG 2	Projekt terv kialakítása</a:t>
            </a:r>
            <a:endParaRPr lang="hu-HU" sz="1800" smtClean="0"/>
          </a:p>
          <a:p>
            <a:pPr lvl="2">
              <a:lnSpc>
                <a:spcPct val="80000"/>
              </a:lnSpc>
            </a:pPr>
            <a:r>
              <a:rPr lang="hu-HU" sz="1500" smtClean="0"/>
              <a:t>SP 2.1	Költségvetés és ütemterv meghatározása</a:t>
            </a:r>
          </a:p>
          <a:p>
            <a:pPr lvl="2">
              <a:lnSpc>
                <a:spcPct val="80000"/>
              </a:lnSpc>
            </a:pPr>
            <a:r>
              <a:rPr lang="hu-HU" sz="1500" smtClean="0"/>
              <a:t>SP 2.2	A projekt kockázatainak azonosítása</a:t>
            </a:r>
          </a:p>
          <a:p>
            <a:pPr lvl="2">
              <a:lnSpc>
                <a:spcPct val="80000"/>
              </a:lnSpc>
            </a:pPr>
            <a:r>
              <a:rPr lang="hu-HU" sz="1500" smtClean="0"/>
              <a:t>SP 2.3	Adatmenedzsment tervezése</a:t>
            </a:r>
          </a:p>
          <a:p>
            <a:pPr lvl="2">
              <a:lnSpc>
                <a:spcPct val="80000"/>
              </a:lnSpc>
            </a:pPr>
            <a:r>
              <a:rPr lang="hu-HU" sz="1500" smtClean="0"/>
              <a:t>SP 2.4	Projekt erőforrások tervezése</a:t>
            </a:r>
          </a:p>
          <a:p>
            <a:pPr lvl="2">
              <a:lnSpc>
                <a:spcPct val="80000"/>
              </a:lnSpc>
            </a:pPr>
            <a:r>
              <a:rPr lang="hu-HU" sz="1500" smtClean="0"/>
              <a:t>SP 2.5	Szükséges tudás és szakképzettség tervezése</a:t>
            </a:r>
          </a:p>
          <a:p>
            <a:pPr lvl="2">
              <a:lnSpc>
                <a:spcPct val="80000"/>
              </a:lnSpc>
            </a:pPr>
            <a:r>
              <a:rPr lang="hu-HU" sz="1500" smtClean="0"/>
              <a:t>SP 2.6	Érintettek bevonásának terve</a:t>
            </a:r>
          </a:p>
          <a:p>
            <a:pPr lvl="2">
              <a:lnSpc>
                <a:spcPct val="80000"/>
              </a:lnSpc>
            </a:pPr>
            <a:r>
              <a:rPr lang="hu-HU" sz="1500" smtClean="0"/>
              <a:t>SP 2.7	A projekt terv meghatározása</a:t>
            </a:r>
          </a:p>
          <a:p>
            <a:pPr lvl="1">
              <a:lnSpc>
                <a:spcPct val="80000"/>
              </a:lnSpc>
            </a:pPr>
            <a:r>
              <a:rPr lang="hu-HU" sz="1800" b="1" smtClean="0"/>
              <a:t>SG 3 	A tervhez való elkötelezettség kialakítása	</a:t>
            </a:r>
            <a:endParaRPr lang="hu-HU" sz="1800" smtClean="0"/>
          </a:p>
          <a:p>
            <a:pPr lvl="2">
              <a:lnSpc>
                <a:spcPct val="80000"/>
              </a:lnSpc>
            </a:pPr>
            <a:r>
              <a:rPr lang="hu-HU" sz="1500" smtClean="0"/>
              <a:t>SP 3.1	A projektre hatással lévő tervek szemléje</a:t>
            </a:r>
          </a:p>
          <a:p>
            <a:pPr lvl="2">
              <a:lnSpc>
                <a:spcPct val="80000"/>
              </a:lnSpc>
            </a:pPr>
            <a:r>
              <a:rPr lang="hu-HU" sz="1500" smtClean="0"/>
              <a:t>SP 3.2	A munka és erőforrásszintek egyeztetése</a:t>
            </a:r>
          </a:p>
          <a:p>
            <a:pPr lvl="2">
              <a:lnSpc>
                <a:spcPct val="80000"/>
              </a:lnSpc>
            </a:pPr>
            <a:r>
              <a:rPr lang="hu-HU" sz="1500" smtClean="0"/>
              <a:t>SP 3.3	Tervkötelezettség elérése</a:t>
            </a:r>
            <a:endParaRPr lang="hu-HU" sz="1500" b="1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2EFBD34-FAAF-4140-8EAD-3EABAD76E3E3}" type="slidenum">
              <a:rPr lang="hu-HU">
                <a:solidFill>
                  <a:srgbClr val="B5A788"/>
                </a:solidFill>
                <a:latin typeface="Gill Sans MT" panose="020B0502020104020203" pitchFamily="34" charset="-18"/>
              </a:rPr>
              <a:pPr eaLnBrk="1" hangingPunct="1"/>
              <a:t>5</a:t>
            </a:fld>
            <a:endParaRPr lang="hu-HU">
              <a:solidFill>
                <a:srgbClr val="B5A788"/>
              </a:solidFill>
              <a:latin typeface="Gill Sans MT" panose="020B0502020104020203" pitchFamily="34" charset="-18"/>
            </a:endParaRPr>
          </a:p>
        </p:txBody>
      </p:sp>
      <p:sp>
        <p:nvSpPr>
          <p:cNvPr id="7" name="Élőláb hely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Nemes Csilla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b="1" dirty="0" smtClean="0"/>
              <a:t>SG 1 Becslések végzése</a:t>
            </a:r>
            <a:endParaRPr lang="hu-H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3315" name="Tartalom helye 2"/>
          <p:cNvSpPr>
            <a:spLocks noGrp="1"/>
          </p:cNvSpPr>
          <p:nvPr>
            <p:ph sz="half" idx="1"/>
          </p:nvPr>
        </p:nvSpPr>
        <p:spPr>
          <a:xfrm>
            <a:off x="1187450" y="1341438"/>
            <a:ext cx="7742238" cy="5111750"/>
          </a:xfrm>
        </p:spPr>
        <p:txBody>
          <a:bodyPr/>
          <a:lstStyle/>
          <a:p>
            <a:pPr eaLnBrk="1" hangingPunct="1"/>
            <a:r>
              <a:rPr lang="hu-HU" sz="2000" smtClean="0"/>
              <a:t>PP paramétereinek becslése:</a:t>
            </a:r>
          </a:p>
          <a:p>
            <a:pPr lvl="1" eaLnBrk="1" hangingPunct="1"/>
            <a:r>
              <a:rPr lang="hu-HU" sz="2000" smtClean="0"/>
              <a:t>Tervezéshez / szervezéshez szükséges információ</a:t>
            </a:r>
          </a:p>
          <a:p>
            <a:pPr lvl="1" eaLnBrk="1" hangingPunct="1"/>
            <a:r>
              <a:rPr lang="hu-HU" sz="2000" smtClean="0"/>
              <a:t>Csapat hozzárendelése a projekthez</a:t>
            </a:r>
          </a:p>
          <a:p>
            <a:pPr lvl="1" eaLnBrk="1" hangingPunct="1"/>
            <a:r>
              <a:rPr lang="hu-HU" sz="2000" smtClean="0"/>
              <a:t>Vezetés, koordinálás</a:t>
            </a:r>
          </a:p>
          <a:p>
            <a:pPr lvl="1" eaLnBrk="1" hangingPunct="1"/>
            <a:r>
              <a:rPr lang="hu-HU" sz="2000" smtClean="0"/>
              <a:t>Beszámolás, költségvetés</a:t>
            </a:r>
            <a:br>
              <a:rPr lang="hu-HU" sz="2000" smtClean="0"/>
            </a:br>
            <a:endParaRPr lang="hu-HU" sz="2000" smtClean="0"/>
          </a:p>
          <a:p>
            <a:pPr eaLnBrk="1" hangingPunct="1"/>
            <a:r>
              <a:rPr lang="hu-HU" sz="2000" smtClean="0"/>
              <a:t>Becsült paraméterek tények alapján:</a:t>
            </a:r>
          </a:p>
          <a:p>
            <a:pPr lvl="1" eaLnBrk="1" hangingPunct="1"/>
            <a:r>
              <a:rPr lang="hu-HU" sz="2000" smtClean="0"/>
              <a:t>Projekt követelményei</a:t>
            </a:r>
          </a:p>
          <a:p>
            <a:pPr lvl="1" eaLnBrk="1" hangingPunct="1"/>
            <a:r>
              <a:rPr lang="hu-HU" sz="2000" smtClean="0"/>
              <a:t>Termék követelmények</a:t>
            </a:r>
          </a:p>
          <a:p>
            <a:pPr lvl="1" eaLnBrk="1" hangingPunct="1"/>
            <a:r>
              <a:rPr lang="hu-HU" sz="2000" smtClean="0"/>
              <a:t>Szervezet által meghatározott követelmények</a:t>
            </a:r>
          </a:p>
          <a:p>
            <a:pPr lvl="1" eaLnBrk="1" hangingPunct="1"/>
            <a:r>
              <a:rPr lang="hu-HU" sz="2000" smtClean="0"/>
              <a:t>Vevő által meghatározott követelmények</a:t>
            </a:r>
          </a:p>
          <a:p>
            <a:pPr lvl="1" eaLnBrk="1" hangingPunct="1"/>
            <a:r>
              <a:rPr lang="hu-HU" sz="2000" smtClean="0"/>
              <a:t>Egyéb befolyásoló tényezők alapján</a:t>
            </a:r>
          </a:p>
          <a:p>
            <a:pPr eaLnBrk="1" hangingPunct="1"/>
            <a:r>
              <a:rPr lang="hu-HU" sz="2000" smtClean="0"/>
              <a:t>Becslések dokumentálása!!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hu-HU" sz="200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4803CDB-0ADE-427D-A618-595596A8EE9B}" type="slidenum">
              <a:rPr lang="hu-HU">
                <a:solidFill>
                  <a:srgbClr val="B5A788"/>
                </a:solidFill>
                <a:latin typeface="Gill Sans MT" panose="020B0502020104020203" pitchFamily="34" charset="-18"/>
              </a:rPr>
              <a:pPr eaLnBrk="1" hangingPunct="1"/>
              <a:t>6</a:t>
            </a:fld>
            <a:endParaRPr lang="hu-HU">
              <a:solidFill>
                <a:srgbClr val="B5A788"/>
              </a:solidFill>
              <a:latin typeface="Gill Sans MT" panose="020B0502020104020203" pitchFamily="34" charset="-18"/>
            </a:endParaRPr>
          </a:p>
        </p:txBody>
      </p:sp>
      <p:sp>
        <p:nvSpPr>
          <p:cNvPr id="7" name="Élőláb hely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Nemes Csilla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hu-HU" sz="39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SP 1.1	A projekt scope becslése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337B035-0D69-482E-9128-8C38A1522E1F}" type="slidenum">
              <a:rPr lang="hu-HU">
                <a:solidFill>
                  <a:srgbClr val="B5A788"/>
                </a:solidFill>
                <a:latin typeface="Gill Sans MT" panose="020B0502020104020203" pitchFamily="34" charset="-18"/>
              </a:rPr>
              <a:pPr eaLnBrk="1" hangingPunct="1"/>
              <a:t>7</a:t>
            </a:fld>
            <a:endParaRPr lang="hu-HU">
              <a:solidFill>
                <a:srgbClr val="B5A788"/>
              </a:solidFill>
              <a:latin typeface="Gill Sans MT" panose="020B0502020104020203" pitchFamily="34" charset="-18"/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Nemes Csilla</a:t>
            </a:r>
          </a:p>
        </p:txBody>
      </p:sp>
      <p:sp>
        <p:nvSpPr>
          <p:cNvPr id="14341" name="Tartalom helye 8"/>
          <p:cNvSpPr>
            <a:spLocks noGrp="1"/>
          </p:cNvSpPr>
          <p:nvPr>
            <p:ph sz="half" idx="1"/>
          </p:nvPr>
        </p:nvSpPr>
        <p:spPr>
          <a:xfrm>
            <a:off x="900113" y="1524000"/>
            <a:ext cx="7704137" cy="4664075"/>
          </a:xfrm>
        </p:spPr>
        <p:txBody>
          <a:bodyPr/>
          <a:lstStyle/>
          <a:p>
            <a:pPr eaLnBrk="1" hangingPunct="1"/>
            <a:r>
              <a:rPr lang="hu-HU" sz="2000" smtClean="0"/>
              <a:t>Magas szinten egy WBS kidolgozása / elvégzése</a:t>
            </a:r>
          </a:p>
          <a:p>
            <a:pPr eaLnBrk="1" hangingPunct="1"/>
            <a:r>
              <a:rPr lang="hu-HU" sz="2000" smtClean="0"/>
              <a:t>WBS (Work breakdown structure) ~ szerkezeti összeomlás</a:t>
            </a:r>
          </a:p>
          <a:p>
            <a:pPr eaLnBrk="1" hangingPunct="1"/>
            <a:r>
              <a:rPr lang="hu-HU" sz="2000" smtClean="0"/>
              <a:t>Így meg lehet becsülni a projekt hatáskörét</a:t>
            </a:r>
          </a:p>
          <a:p>
            <a:pPr eaLnBrk="1" hangingPunct="1"/>
            <a:endParaRPr lang="hu-HU" sz="2000" smtClean="0"/>
          </a:p>
          <a:p>
            <a:pPr eaLnBrk="1" hangingPunct="1"/>
            <a:r>
              <a:rPr lang="hu-HU" sz="2000" smtClean="0"/>
              <a:t>Szétválasztja a feladatot szorosan összefüggő, egyszerűbben kezelhető komponensekre: „Work package”</a:t>
            </a:r>
          </a:p>
          <a:p>
            <a:pPr eaLnBrk="1" hangingPunct="1"/>
            <a:endParaRPr lang="hu-HU" sz="2000" smtClean="0"/>
          </a:p>
          <a:p>
            <a:pPr eaLnBrk="1" hangingPunct="1"/>
            <a:r>
              <a:rPr lang="hu-HU" sz="2000" smtClean="0"/>
              <a:t>WBS: tervezés, szervezés, felügyelet  alapja</a:t>
            </a:r>
          </a:p>
          <a:p>
            <a:pPr eaLnBrk="1" hangingPunct="1"/>
            <a:endParaRPr lang="hu-HU" sz="2000" smtClean="0"/>
          </a:p>
          <a:p>
            <a:pPr eaLnBrk="1" hangingPunct="1"/>
            <a:r>
              <a:rPr lang="hu-HU" sz="2000" i="1" smtClean="0"/>
              <a:t>Elkészül: feladat leírások, „work package” leírások, WBS</a:t>
            </a:r>
            <a:endParaRPr lang="en-US" sz="2000" i="1" smtClean="0"/>
          </a:p>
          <a:p>
            <a:endParaRPr lang="hu-HU" sz="25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4213" y="333375"/>
            <a:ext cx="8245475" cy="1439863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marL="342900" indent="-342900">
              <a:defRPr/>
            </a:pPr>
            <a:r>
              <a:rPr lang="hu-HU" sz="4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SP 1.2	Munkatermékek és feladatok jellemzőire vonatkozó becslések meghatározása</a:t>
            </a:r>
          </a:p>
        </p:txBody>
      </p:sp>
      <p:sp>
        <p:nvSpPr>
          <p:cNvPr id="15363" name="Tartalom helye 2"/>
          <p:cNvSpPr>
            <a:spLocks noGrp="1"/>
          </p:cNvSpPr>
          <p:nvPr>
            <p:ph sz="half" idx="1"/>
          </p:nvPr>
        </p:nvSpPr>
        <p:spPr>
          <a:xfrm>
            <a:off x="1042988" y="1989138"/>
            <a:ext cx="7683500" cy="4525962"/>
          </a:xfrm>
        </p:spPr>
        <p:txBody>
          <a:bodyPr/>
          <a:lstStyle/>
          <a:p>
            <a:pPr eaLnBrk="1" hangingPunct="1"/>
            <a:r>
              <a:rPr lang="hu-HU" sz="2000" smtClean="0"/>
              <a:t>A méret elsődleges inputja sok modellnek-&gt;becsülni kell</a:t>
            </a:r>
          </a:p>
          <a:p>
            <a:pPr eaLnBrk="1" hangingPunct="1"/>
            <a:r>
              <a:rPr lang="hu-HU" sz="2000" smtClean="0"/>
              <a:t>A becsléseknek konzisztensnek kell lenniük a projekt követelményeivel.</a:t>
            </a:r>
          </a:p>
          <a:p>
            <a:pPr eaLnBrk="1" hangingPunct="1"/>
            <a:r>
              <a:rPr lang="hu-HU" sz="2000" smtClean="0"/>
              <a:t>Sok jellemzőt kell becsülni: követelmények / felületek száma és bonyolultsága, adatmennyiség, funkciók száma, objektumok, adattáblák, csapat sebessége, inputok, outputok száma…</a:t>
            </a:r>
          </a:p>
          <a:p>
            <a:endParaRPr lang="hu-HU" sz="2000" smtClean="0"/>
          </a:p>
          <a:p>
            <a:r>
              <a:rPr lang="hu-HU" sz="2000" i="1" smtClean="0"/>
              <a:t>Elkészül:</a:t>
            </a:r>
          </a:p>
          <a:p>
            <a:pPr lvl="1"/>
            <a:r>
              <a:rPr lang="hu-HU" sz="2000" i="1" smtClean="0"/>
              <a:t>Munkatermékek és feladatok mérete és komplexitása</a:t>
            </a:r>
          </a:p>
          <a:p>
            <a:pPr lvl="1"/>
            <a:r>
              <a:rPr lang="hu-HU" sz="2000" i="1" smtClean="0"/>
              <a:t>Becslő modellek</a:t>
            </a:r>
          </a:p>
          <a:p>
            <a:pPr lvl="1"/>
            <a:r>
              <a:rPr lang="hu-HU" sz="2000" i="1" smtClean="0"/>
              <a:t>Becsült attribútumok</a:t>
            </a:r>
          </a:p>
          <a:p>
            <a:pPr lvl="1"/>
            <a:r>
              <a:rPr lang="hu-HU" sz="2000" i="1" smtClean="0"/>
              <a:t>Technikai megközelítés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04DA083-94C9-4832-A3BA-9DF7C66F2D2C}" type="slidenum">
              <a:rPr lang="hu-HU">
                <a:solidFill>
                  <a:srgbClr val="B5A788"/>
                </a:solidFill>
                <a:latin typeface="Gill Sans MT" panose="020B0502020104020203" pitchFamily="34" charset="-18"/>
              </a:rPr>
              <a:pPr eaLnBrk="1" hangingPunct="1"/>
              <a:t>8</a:t>
            </a:fld>
            <a:endParaRPr lang="hu-HU">
              <a:solidFill>
                <a:srgbClr val="B5A788"/>
              </a:solidFill>
              <a:latin typeface="Gill Sans MT" panose="020B0502020104020203" pitchFamily="34" charset="-18"/>
            </a:endParaRPr>
          </a:p>
        </p:txBody>
      </p:sp>
      <p:sp>
        <p:nvSpPr>
          <p:cNvPr id="7" name="Élőláb hely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Nemes Csilla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marL="342900" indent="-342900">
              <a:defRPr/>
            </a:pPr>
            <a:r>
              <a:rPr lang="hu-HU" sz="4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SP 1.3	Projekt életciklus meghatározása</a:t>
            </a:r>
            <a:r>
              <a:rPr lang="hu-HU" sz="4000" smtClean="0">
                <a:effectLst/>
              </a:rPr>
              <a:t> </a:t>
            </a:r>
          </a:p>
        </p:txBody>
      </p:sp>
      <p:sp>
        <p:nvSpPr>
          <p:cNvPr id="16387" name="Tartalom helye 2"/>
          <p:cNvSpPr>
            <a:spLocks noGrp="1"/>
          </p:cNvSpPr>
          <p:nvPr>
            <p:ph sz="half" idx="1"/>
          </p:nvPr>
        </p:nvSpPr>
        <p:spPr>
          <a:xfrm>
            <a:off x="1435100" y="1844675"/>
            <a:ext cx="7423150" cy="4343400"/>
          </a:xfrm>
        </p:spPr>
        <p:txBody>
          <a:bodyPr/>
          <a:lstStyle/>
          <a:p>
            <a:pPr eaLnBrk="1" hangingPunct="1"/>
            <a:r>
              <a:rPr lang="hu-HU" sz="2000" smtClean="0"/>
              <a:t>Feladata: szakaszok tervezett kiértékelése, döntéshozás</a:t>
            </a:r>
          </a:p>
          <a:p>
            <a:pPr eaLnBrk="1" hangingPunct="1"/>
            <a:r>
              <a:rPr lang="hu-HU" sz="2000" smtClean="0"/>
              <a:t>Követelmények, becsült erőforrások, projekt típusa alapján</a:t>
            </a:r>
          </a:p>
          <a:p>
            <a:pPr eaLnBrk="1" hangingPunct="1"/>
            <a:r>
              <a:rPr lang="hu-HU" sz="2000" smtClean="0"/>
              <a:t>Döntési pontok meghatározása - mérföldkövek: javítás, költség felszámolás, újratervezés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hu-HU" sz="2000" smtClean="0"/>
          </a:p>
          <a:p>
            <a:pPr eaLnBrk="1" hangingPunct="1"/>
            <a:r>
              <a:rPr lang="hu-HU" sz="2000" smtClean="0"/>
              <a:t>Projekt fázisok meghatározása:</a:t>
            </a:r>
          </a:p>
          <a:p>
            <a:pPr lvl="1" eaLnBrk="1" hangingPunct="1"/>
            <a:r>
              <a:rPr lang="hu-HU" sz="2000" smtClean="0"/>
              <a:t>Egymásra utaltság</a:t>
            </a:r>
          </a:p>
          <a:p>
            <a:pPr lvl="1" eaLnBrk="1" hangingPunct="1"/>
            <a:r>
              <a:rPr lang="hu-HU" sz="2000" smtClean="0"/>
              <a:t>Megfelelő szekvencia</a:t>
            </a:r>
          </a:p>
          <a:p>
            <a:pPr lvl="1" eaLnBrk="1" hangingPunct="1"/>
            <a:endParaRPr lang="hu-HU" sz="1600" smtClean="0"/>
          </a:p>
          <a:p>
            <a:pPr eaLnBrk="1" hangingPunct="1"/>
            <a:r>
              <a:rPr lang="hu-HU" sz="2000" i="1" smtClean="0"/>
              <a:t>Elkészül:</a:t>
            </a:r>
          </a:p>
          <a:p>
            <a:pPr lvl="1" eaLnBrk="1" hangingPunct="1"/>
            <a:r>
              <a:rPr lang="hu-HU" sz="2000" i="1" smtClean="0"/>
              <a:t>Projekt életciklus modell</a:t>
            </a:r>
          </a:p>
          <a:p>
            <a:pPr eaLnBrk="1" hangingPunct="1"/>
            <a:endParaRPr lang="hu-HU" sz="2000" i="1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11D5B96-403C-44A0-9DD1-76AA82E0D9A7}" type="slidenum">
              <a:rPr lang="hu-HU">
                <a:solidFill>
                  <a:srgbClr val="B5A788"/>
                </a:solidFill>
                <a:latin typeface="Gill Sans MT" panose="020B0502020104020203" pitchFamily="34" charset="-18"/>
              </a:rPr>
              <a:pPr eaLnBrk="1" hangingPunct="1"/>
              <a:t>9</a:t>
            </a:fld>
            <a:endParaRPr lang="hu-HU">
              <a:solidFill>
                <a:srgbClr val="B5A788"/>
              </a:solidFill>
              <a:latin typeface="Gill Sans MT" panose="020B0502020104020203" pitchFamily="34" charset="-18"/>
            </a:endParaRPr>
          </a:p>
        </p:txBody>
      </p:sp>
      <p:sp>
        <p:nvSpPr>
          <p:cNvPr id="7" name="Élőláb hely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Nemes Csilla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apforduló">
  <a:themeElements>
    <a:clrScheme name="Napfordul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Napfordul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Napfordul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1158</TotalTime>
  <Words>953</Words>
  <Application>Microsoft Office PowerPoint</Application>
  <PresentationFormat>Diavetítés a képernyőre (4:3 oldalarány)</PresentationFormat>
  <Paragraphs>316</Paragraphs>
  <Slides>27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27</vt:i4>
      </vt:variant>
    </vt:vector>
  </HeadingPairs>
  <TitlesOfParts>
    <vt:vector size="33" baseType="lpstr">
      <vt:lpstr>Arial</vt:lpstr>
      <vt:lpstr>Gill Sans MT</vt:lpstr>
      <vt:lpstr>Wingdings 2</vt:lpstr>
      <vt:lpstr>Verdana</vt:lpstr>
      <vt:lpstr>Calibri</vt:lpstr>
      <vt:lpstr>Napforduló</vt:lpstr>
      <vt:lpstr>PowerPoint bemutató</vt:lpstr>
      <vt:lpstr>Célja</vt:lpstr>
      <vt:lpstr>PP fontosabb feladatai</vt:lpstr>
      <vt:lpstr>PP javítása</vt:lpstr>
      <vt:lpstr>Sajátos célok és gyakorlatok(SG,SP)</vt:lpstr>
      <vt:lpstr>SG 1 Becslések végzése</vt:lpstr>
      <vt:lpstr>SP 1.1 A projekt scope becslése</vt:lpstr>
      <vt:lpstr>SP 1.2 Munkatermékek és feladatok jellemzőire vonatkozó becslések meghatározása</vt:lpstr>
      <vt:lpstr>SP 1.3 Projekt életciklus meghatározása </vt:lpstr>
      <vt:lpstr>SP 1.4 A ráfordítás és költség becslés elvégzése</vt:lpstr>
      <vt:lpstr>SG 2 Projekt terv kialakítása</vt:lpstr>
      <vt:lpstr>SP 2.1 Költségvetés és ütemterv meghatározása</vt:lpstr>
      <vt:lpstr>SP 2.2 A projekt kockázatainak azonosítása</vt:lpstr>
      <vt:lpstr>SP 2.3 Adatmenedzsment tervezése</vt:lpstr>
      <vt:lpstr>SP 2.4 Projekt erőforrások tervezése</vt:lpstr>
      <vt:lpstr>SP 2.5 Szükséges tudás és szakképzettség tervezése</vt:lpstr>
      <vt:lpstr>SP 2.6 Érintettek bevonásának terve</vt:lpstr>
      <vt:lpstr>SP 2.7 A projekt terv meghatározása</vt:lpstr>
      <vt:lpstr>SG 3  A tervhez való elkötelezettség kialakítása</vt:lpstr>
      <vt:lpstr>SP 3.1 A projektre hatással lévő tervek szemléje</vt:lpstr>
      <vt:lpstr>SP 3.2 A munka és erőforrásszintek egyeztetése</vt:lpstr>
      <vt:lpstr>SP 3.3 Tervkötelezettség elérése</vt:lpstr>
      <vt:lpstr>Általános célok és gyakorlatok (GG, GP)</vt:lpstr>
      <vt:lpstr>GG 2  Egy menedzselt folyamat intézményesítése (1)</vt:lpstr>
      <vt:lpstr>GG 2  Egy menedzselt folyamat intézményesítése (2)</vt:lpstr>
      <vt:lpstr>GG 2  Egy menedzselt folyamat intézményesítése (3)</vt:lpstr>
      <vt:lpstr>GG 3 Meghatározott folyamat intézményesítése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Szoftverminőség prezentáció</dc:title>
  <dc:creator>Csilla</dc:creator>
  <cp:lastModifiedBy>x</cp:lastModifiedBy>
  <cp:revision>120</cp:revision>
  <dcterms:created xsi:type="dcterms:W3CDTF">2009-11-15T12:36:07Z</dcterms:created>
  <dcterms:modified xsi:type="dcterms:W3CDTF">2013-10-09T15:25:58Z</dcterms:modified>
</cp:coreProperties>
</file>