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680" r:id="rId2"/>
    <p:sldId id="682" r:id="rId3"/>
    <p:sldId id="686" r:id="rId4"/>
    <p:sldId id="687" r:id="rId5"/>
    <p:sldId id="703" r:id="rId6"/>
    <p:sldId id="706" r:id="rId7"/>
    <p:sldId id="709" r:id="rId8"/>
    <p:sldId id="710" r:id="rId9"/>
    <p:sldId id="711" r:id="rId10"/>
    <p:sldId id="712" r:id="rId11"/>
    <p:sldId id="717" r:id="rId12"/>
    <p:sldId id="688" r:id="rId13"/>
    <p:sldId id="689" r:id="rId14"/>
    <p:sldId id="690" r:id="rId15"/>
    <p:sldId id="700" r:id="rId16"/>
    <p:sldId id="701" r:id="rId17"/>
    <p:sldId id="691" r:id="rId18"/>
    <p:sldId id="692" r:id="rId19"/>
    <p:sldId id="699" r:id="rId20"/>
    <p:sldId id="694" r:id="rId21"/>
    <p:sldId id="695" r:id="rId22"/>
    <p:sldId id="696" r:id="rId23"/>
    <p:sldId id="697" r:id="rId24"/>
    <p:sldId id="698" r:id="rId25"/>
    <p:sldId id="671" r:id="rId26"/>
    <p:sldId id="441" r:id="rId27"/>
    <p:sldId id="393" r:id="rId28"/>
    <p:sldId id="666" r:id="rId29"/>
    <p:sldId id="668" r:id="rId30"/>
    <p:sldId id="677" r:id="rId31"/>
    <p:sldId id="667" r:id="rId32"/>
  </p:sldIdLst>
  <p:sldSz cx="9144000" cy="6858000" type="screen4x3"/>
  <p:notesSz cx="6761163" cy="9942513"/>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FDF6E3"/>
    <a:srgbClr val="FAEBC6"/>
    <a:srgbClr val="FFFFCC"/>
    <a:srgbClr val="FFCC99"/>
    <a:srgbClr val="FC1402"/>
    <a:srgbClr val="FEFE00"/>
    <a:srgbClr val="FF6600"/>
    <a:srgbClr val="008000"/>
    <a:srgbClr val="F8AC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85248" autoAdjust="0"/>
  </p:normalViewPr>
  <p:slideViewPr>
    <p:cSldViewPr>
      <p:cViewPr varScale="1">
        <p:scale>
          <a:sx n="70" d="100"/>
          <a:sy n="70" d="100"/>
        </p:scale>
        <p:origin x="-157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66" d="100"/>
          <a:sy n="66" d="100"/>
        </p:scale>
        <p:origin x="-3144" y="-58"/>
      </p:cViewPr>
      <p:guideLst>
        <p:guide orient="horz" pos="3132"/>
        <p:guide pos="213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2930574" cy="496092"/>
          </a:xfrm>
          <a:prstGeom prst="rect">
            <a:avLst/>
          </a:prstGeom>
          <a:noFill/>
          <a:ln w="9525">
            <a:noFill/>
            <a:miter lim="800000"/>
            <a:headEnd/>
            <a:tailEnd/>
          </a:ln>
          <a:effectLst/>
        </p:spPr>
        <p:txBody>
          <a:bodyPr vert="horz" wrap="square" lIns="91632" tIns="45816" rIns="91632" bIns="45816" numCol="1" anchor="t" anchorCtr="0" compatLnSpc="1">
            <a:prstTxWarp prst="textNoShape">
              <a:avLst/>
            </a:prstTxWarp>
          </a:bodyPr>
          <a:lstStyle>
            <a:lvl1pPr>
              <a:defRPr sz="1200"/>
            </a:lvl1pPr>
          </a:lstStyle>
          <a:p>
            <a:pPr>
              <a:defRPr/>
            </a:pPr>
            <a:endParaRPr lang="hu-HU"/>
          </a:p>
        </p:txBody>
      </p:sp>
      <p:sp>
        <p:nvSpPr>
          <p:cNvPr id="160771" name="Rectangle 3"/>
          <p:cNvSpPr>
            <a:spLocks noGrp="1" noChangeArrowheads="1"/>
          </p:cNvSpPr>
          <p:nvPr>
            <p:ph type="dt" sz="quarter" idx="1"/>
          </p:nvPr>
        </p:nvSpPr>
        <p:spPr bwMode="auto">
          <a:xfrm>
            <a:off x="3829010" y="0"/>
            <a:ext cx="2930574" cy="496092"/>
          </a:xfrm>
          <a:prstGeom prst="rect">
            <a:avLst/>
          </a:prstGeom>
          <a:noFill/>
          <a:ln w="9525">
            <a:noFill/>
            <a:miter lim="800000"/>
            <a:headEnd/>
            <a:tailEnd/>
          </a:ln>
          <a:effectLst/>
        </p:spPr>
        <p:txBody>
          <a:bodyPr vert="horz" wrap="square" lIns="91632" tIns="45816" rIns="91632" bIns="45816" numCol="1" anchor="t" anchorCtr="0" compatLnSpc="1">
            <a:prstTxWarp prst="textNoShape">
              <a:avLst/>
            </a:prstTxWarp>
          </a:bodyPr>
          <a:lstStyle>
            <a:lvl1pPr algn="r">
              <a:defRPr sz="1200"/>
            </a:lvl1pPr>
          </a:lstStyle>
          <a:p>
            <a:pPr>
              <a:defRPr/>
            </a:pPr>
            <a:endParaRPr lang="hu-HU"/>
          </a:p>
        </p:txBody>
      </p:sp>
      <p:sp>
        <p:nvSpPr>
          <p:cNvPr id="160772" name="Rectangle 4"/>
          <p:cNvSpPr>
            <a:spLocks noGrp="1" noChangeArrowheads="1"/>
          </p:cNvSpPr>
          <p:nvPr>
            <p:ph type="ftr" sz="quarter" idx="2"/>
          </p:nvPr>
        </p:nvSpPr>
        <p:spPr bwMode="auto">
          <a:xfrm>
            <a:off x="0" y="9444830"/>
            <a:ext cx="2930574" cy="496092"/>
          </a:xfrm>
          <a:prstGeom prst="rect">
            <a:avLst/>
          </a:prstGeom>
          <a:noFill/>
          <a:ln w="9525">
            <a:noFill/>
            <a:miter lim="800000"/>
            <a:headEnd/>
            <a:tailEnd/>
          </a:ln>
          <a:effectLst/>
        </p:spPr>
        <p:txBody>
          <a:bodyPr vert="horz" wrap="square" lIns="91632" tIns="45816" rIns="91632" bIns="45816" numCol="1" anchor="b" anchorCtr="0" compatLnSpc="1">
            <a:prstTxWarp prst="textNoShape">
              <a:avLst/>
            </a:prstTxWarp>
          </a:bodyPr>
          <a:lstStyle>
            <a:lvl1pPr>
              <a:defRPr sz="1200"/>
            </a:lvl1pPr>
          </a:lstStyle>
          <a:p>
            <a:pPr>
              <a:defRPr/>
            </a:pPr>
            <a:endParaRPr lang="hu-HU"/>
          </a:p>
        </p:txBody>
      </p:sp>
      <p:sp>
        <p:nvSpPr>
          <p:cNvPr id="160773" name="Rectangle 5"/>
          <p:cNvSpPr>
            <a:spLocks noGrp="1" noChangeArrowheads="1"/>
          </p:cNvSpPr>
          <p:nvPr>
            <p:ph type="sldNum" sz="quarter" idx="3"/>
          </p:nvPr>
        </p:nvSpPr>
        <p:spPr bwMode="auto">
          <a:xfrm>
            <a:off x="3829010" y="9444830"/>
            <a:ext cx="2930574" cy="496092"/>
          </a:xfrm>
          <a:prstGeom prst="rect">
            <a:avLst/>
          </a:prstGeom>
          <a:noFill/>
          <a:ln w="9525">
            <a:noFill/>
            <a:miter lim="800000"/>
            <a:headEnd/>
            <a:tailEnd/>
          </a:ln>
          <a:effectLst/>
        </p:spPr>
        <p:txBody>
          <a:bodyPr vert="horz" wrap="square" lIns="91632" tIns="45816" rIns="91632" bIns="45816" numCol="1" anchor="b" anchorCtr="0" compatLnSpc="1">
            <a:prstTxWarp prst="textNoShape">
              <a:avLst/>
            </a:prstTxWarp>
          </a:bodyPr>
          <a:lstStyle>
            <a:lvl1pPr algn="r">
              <a:defRPr sz="1200"/>
            </a:lvl1pPr>
          </a:lstStyle>
          <a:p>
            <a:pPr>
              <a:defRPr/>
            </a:pPr>
            <a:fld id="{2AA679D2-14C9-40A9-BF63-3F1F8C7F42DE}" type="slidenum">
              <a:rPr lang="hu-HU"/>
              <a:pPr>
                <a:defRPr/>
              </a:pPr>
              <a:t>‹#›</a:t>
            </a:fld>
            <a:endParaRPr lang="hu-HU"/>
          </a:p>
        </p:txBody>
      </p:sp>
    </p:spTree>
    <p:extLst>
      <p:ext uri="{BB962C8B-B14F-4D97-AF65-F5344CB8AC3E}">
        <p14:creationId xmlns:p14="http://schemas.microsoft.com/office/powerpoint/2010/main" val="333683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30574" cy="496092"/>
          </a:xfrm>
          <a:prstGeom prst="rect">
            <a:avLst/>
          </a:prstGeom>
          <a:noFill/>
          <a:ln w="9525">
            <a:noFill/>
            <a:miter lim="800000"/>
            <a:headEnd/>
            <a:tailEnd/>
          </a:ln>
          <a:effectLst/>
        </p:spPr>
        <p:txBody>
          <a:bodyPr vert="horz" wrap="square" lIns="91632" tIns="45816" rIns="91632" bIns="45816" numCol="1" anchor="t" anchorCtr="0" compatLnSpc="1">
            <a:prstTxWarp prst="textNoShape">
              <a:avLst/>
            </a:prstTxWarp>
          </a:bodyPr>
          <a:lstStyle>
            <a:lvl1pPr>
              <a:defRPr sz="1200"/>
            </a:lvl1pPr>
          </a:lstStyle>
          <a:p>
            <a:pPr>
              <a:defRPr/>
            </a:pPr>
            <a:endParaRPr lang="hu-HU"/>
          </a:p>
        </p:txBody>
      </p:sp>
      <p:sp>
        <p:nvSpPr>
          <p:cNvPr id="3075" name="Rectangle 3"/>
          <p:cNvSpPr>
            <a:spLocks noGrp="1" noChangeArrowheads="1"/>
          </p:cNvSpPr>
          <p:nvPr>
            <p:ph type="dt" idx="1"/>
          </p:nvPr>
        </p:nvSpPr>
        <p:spPr bwMode="auto">
          <a:xfrm>
            <a:off x="3829010" y="0"/>
            <a:ext cx="2930574" cy="496092"/>
          </a:xfrm>
          <a:prstGeom prst="rect">
            <a:avLst/>
          </a:prstGeom>
          <a:noFill/>
          <a:ln w="9525">
            <a:noFill/>
            <a:miter lim="800000"/>
            <a:headEnd/>
            <a:tailEnd/>
          </a:ln>
          <a:effectLst/>
        </p:spPr>
        <p:txBody>
          <a:bodyPr vert="horz" wrap="square" lIns="91632" tIns="45816" rIns="91632" bIns="45816" numCol="1" anchor="t" anchorCtr="0" compatLnSpc="1">
            <a:prstTxWarp prst="textNoShape">
              <a:avLst/>
            </a:prstTxWarp>
          </a:bodyPr>
          <a:lstStyle>
            <a:lvl1pPr algn="r">
              <a:defRPr sz="1200"/>
            </a:lvl1pPr>
          </a:lstStyle>
          <a:p>
            <a:pPr>
              <a:defRPr/>
            </a:pPr>
            <a:endParaRPr lang="hu-HU"/>
          </a:p>
        </p:txBody>
      </p:sp>
      <p:sp>
        <p:nvSpPr>
          <p:cNvPr id="24580" name="Rectangle 4"/>
          <p:cNvSpPr>
            <a:spLocks noGrp="1" noRot="1" noChangeAspect="1" noChangeArrowheads="1" noTextEdit="1"/>
          </p:cNvSpPr>
          <p:nvPr>
            <p:ph type="sldImg" idx="2"/>
          </p:nvPr>
        </p:nvSpPr>
        <p:spPr bwMode="auto">
          <a:xfrm>
            <a:off x="895350" y="746125"/>
            <a:ext cx="4970463" cy="37290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5801" y="4722416"/>
            <a:ext cx="5409562" cy="4474369"/>
          </a:xfrm>
          <a:prstGeom prst="rect">
            <a:avLst/>
          </a:prstGeom>
          <a:noFill/>
          <a:ln w="9525">
            <a:noFill/>
            <a:miter lim="800000"/>
            <a:headEnd/>
            <a:tailEnd/>
          </a:ln>
          <a:effectLst/>
        </p:spPr>
        <p:txBody>
          <a:bodyPr vert="horz" wrap="square" lIns="91632" tIns="45816" rIns="91632" bIns="45816"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3078" name="Rectangle 6"/>
          <p:cNvSpPr>
            <a:spLocks noGrp="1" noChangeArrowheads="1"/>
          </p:cNvSpPr>
          <p:nvPr>
            <p:ph type="ftr" sz="quarter" idx="4"/>
          </p:nvPr>
        </p:nvSpPr>
        <p:spPr bwMode="auto">
          <a:xfrm>
            <a:off x="0" y="9444830"/>
            <a:ext cx="2930574" cy="496092"/>
          </a:xfrm>
          <a:prstGeom prst="rect">
            <a:avLst/>
          </a:prstGeom>
          <a:noFill/>
          <a:ln w="9525">
            <a:noFill/>
            <a:miter lim="800000"/>
            <a:headEnd/>
            <a:tailEnd/>
          </a:ln>
          <a:effectLst/>
        </p:spPr>
        <p:txBody>
          <a:bodyPr vert="horz" wrap="square" lIns="91632" tIns="45816" rIns="91632" bIns="45816" numCol="1" anchor="b" anchorCtr="0" compatLnSpc="1">
            <a:prstTxWarp prst="textNoShape">
              <a:avLst/>
            </a:prstTxWarp>
          </a:bodyPr>
          <a:lstStyle>
            <a:lvl1pPr>
              <a:defRPr sz="1200"/>
            </a:lvl1pPr>
          </a:lstStyle>
          <a:p>
            <a:pPr>
              <a:defRPr/>
            </a:pPr>
            <a:endParaRPr lang="hu-HU"/>
          </a:p>
        </p:txBody>
      </p:sp>
      <p:sp>
        <p:nvSpPr>
          <p:cNvPr id="3079" name="Rectangle 7"/>
          <p:cNvSpPr>
            <a:spLocks noGrp="1" noChangeArrowheads="1"/>
          </p:cNvSpPr>
          <p:nvPr>
            <p:ph type="sldNum" sz="quarter" idx="5"/>
          </p:nvPr>
        </p:nvSpPr>
        <p:spPr bwMode="auto">
          <a:xfrm>
            <a:off x="3829010" y="9444830"/>
            <a:ext cx="2930574" cy="496092"/>
          </a:xfrm>
          <a:prstGeom prst="rect">
            <a:avLst/>
          </a:prstGeom>
          <a:noFill/>
          <a:ln w="9525">
            <a:noFill/>
            <a:miter lim="800000"/>
            <a:headEnd/>
            <a:tailEnd/>
          </a:ln>
          <a:effectLst/>
        </p:spPr>
        <p:txBody>
          <a:bodyPr vert="horz" wrap="square" lIns="91632" tIns="45816" rIns="91632" bIns="45816" numCol="1" anchor="b" anchorCtr="0" compatLnSpc="1">
            <a:prstTxWarp prst="textNoShape">
              <a:avLst/>
            </a:prstTxWarp>
          </a:bodyPr>
          <a:lstStyle>
            <a:lvl1pPr algn="r">
              <a:defRPr sz="1200"/>
            </a:lvl1pPr>
          </a:lstStyle>
          <a:p>
            <a:pPr>
              <a:defRPr/>
            </a:pPr>
            <a:fld id="{63C4D599-6FDA-4049-B8A4-E6AED61AA9FD}" type="slidenum">
              <a:rPr lang="hu-HU"/>
              <a:pPr>
                <a:defRPr/>
              </a:pPr>
              <a:t>‹#›</a:t>
            </a:fld>
            <a:endParaRPr lang="hu-HU"/>
          </a:p>
        </p:txBody>
      </p:sp>
    </p:spTree>
    <p:extLst>
      <p:ext uri="{BB962C8B-B14F-4D97-AF65-F5344CB8AC3E}">
        <p14:creationId xmlns:p14="http://schemas.microsoft.com/office/powerpoint/2010/main" val="2696937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066800" y="873125"/>
            <a:ext cx="4629150" cy="347345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066800" y="873125"/>
            <a:ext cx="4629150" cy="3473450"/>
          </a:xfrm>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895350" y="744538"/>
            <a:ext cx="4970463" cy="3729037"/>
          </a:xfrm>
          <a:ln/>
        </p:spPr>
      </p:sp>
      <p:sp>
        <p:nvSpPr>
          <p:cNvPr id="103427" name="Rectangle 3"/>
          <p:cNvSpPr>
            <a:spLocks noGrp="1" noChangeArrowheads="1"/>
          </p:cNvSpPr>
          <p:nvPr>
            <p:ph type="body" idx="1"/>
          </p:nvPr>
        </p:nvSpPr>
        <p:spPr>
          <a:xfrm>
            <a:off x="675815" y="4723735"/>
            <a:ext cx="5409535" cy="447389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approach discussed so far became very attractive in the community that had some graphics background, since they could understand concepts like normalized device space, clipping, vertex shader, texture coordinates, etc. However, non-graphics programmer</a:t>
            </a:r>
            <a:r>
              <a:rPr lang="hu-HU" altLang="en-US" smtClean="0"/>
              <a:t>s</a:t>
            </a:r>
            <a:r>
              <a:rPr lang="en-US" altLang="en-US" smtClean="0"/>
              <a:t> did not like it.</a:t>
            </a:r>
          </a:p>
          <a:p>
            <a:endParaRPr lang="en-US" altLang="en-US" smtClean="0"/>
          </a:p>
          <a:p>
            <a:r>
              <a:rPr lang="en-US" altLang="en-US" smtClean="0"/>
              <a:t>To help the development for those who are not familiar with the concepts of computer graphics, NVIDIA developed the </a:t>
            </a:r>
            <a:r>
              <a:rPr lang="en-US" altLang="en-US" b="1" smtClean="0"/>
              <a:t>CUDA (Compute Unified Device Architecture</a:t>
            </a:r>
            <a:r>
              <a:rPr lang="en-US" altLang="en-US" smtClean="0"/>
              <a:t>) framework, then a vendor independent version, called OpenCL (supported by AMD) was also born. These GPGPU frameworks present the GPU to the programmer as a large collection of general purpose processors and memory, but do not allow the access of fixed function elements like, depth buffering, alpha blending, clipping or rasterization. </a:t>
            </a:r>
          </a:p>
          <a:p>
            <a:endParaRPr lang="en-US" altLang="en-US" smtClean="0"/>
          </a:p>
          <a:p>
            <a:r>
              <a:rPr lang="en-US" altLang="en-US" smtClean="0"/>
              <a:t>CUDA presents the GPU as a set of N (1..128…) </a:t>
            </a:r>
            <a:r>
              <a:rPr lang="en-US" altLang="en-US" b="1" smtClean="0"/>
              <a:t>independent multiprocessors</a:t>
            </a:r>
            <a:r>
              <a:rPr lang="en-US" altLang="en-US" smtClean="0"/>
              <a:t>, where each multiprocessor contains M (e.g. 8</a:t>
            </a:r>
            <a:r>
              <a:rPr lang="en-US" altLang="en-US" b="1" smtClean="0"/>
              <a:t>) scalar processors sharing the instruction unit </a:t>
            </a:r>
            <a:r>
              <a:rPr lang="en-US" altLang="en-US" smtClean="0"/>
              <a:t>and are connected by a fast internal </a:t>
            </a:r>
            <a:r>
              <a:rPr lang="en-US" altLang="en-US" b="1" smtClean="0"/>
              <a:t>shared memory</a:t>
            </a:r>
            <a:r>
              <a:rPr lang="en-US" altLang="en-US" smtClean="0"/>
              <a:t>. Each scalar processor has local registers that can store the data of many threads at a time. As scalar processors of a single multiprocessor share the instruction unit, they always execute the very same machine instruction in a </a:t>
            </a:r>
            <a:r>
              <a:rPr lang="en-US" altLang="en-US" b="1" smtClean="0"/>
              <a:t>SIMD</a:t>
            </a:r>
            <a:r>
              <a:rPr lang="en-US" altLang="en-US" smtClean="0"/>
              <a:t> like fashion. Note that this means </a:t>
            </a:r>
            <a:r>
              <a:rPr lang="hu-HU" altLang="en-US" smtClean="0"/>
              <a:t>that </a:t>
            </a:r>
            <a:r>
              <a:rPr lang="en-US" altLang="en-US" smtClean="0"/>
              <a:t>programs having if type branches where different threads may go into different directions are executed in a way that always all branches are executed, but in dummy branches the write operations are disabled. The parallel threads executed on a multiprocessors at a time in a SIMD style are called the </a:t>
            </a:r>
            <a:r>
              <a:rPr lang="en-US" altLang="en-US" b="1" smtClean="0"/>
              <a:t>warp</a:t>
            </a:r>
            <a:r>
              <a:rPr lang="en-US" altLang="en-US" smtClean="0"/>
              <a:t> (a word originated in the terminology of weaving). Interestingly the number of threads in a warp is usually larger than M, if M=8, then the typical number of the warp size is 32. The reason is that the execution of the scalar processors is fast, so while a machine instruction is fetched from the memory, it can execute four instructions. So, to keep it busy, each scalar processor </a:t>
            </a:r>
            <a:r>
              <a:rPr lang="hu-HU" altLang="en-US" smtClean="0"/>
              <a:t>runs</a:t>
            </a:r>
            <a:r>
              <a:rPr lang="en-US" altLang="en-US" smtClean="0"/>
              <a:t> four threads at a time, and executes an instruction on each of them (their data are stored in the registers, so switching from one thread to the other means just the change of the base address in the register file). Threads of multiple warps can be assigned to </a:t>
            </a:r>
            <a:r>
              <a:rPr lang="hu-HU" altLang="en-US" smtClean="0"/>
              <a:t>a </a:t>
            </a:r>
            <a:r>
              <a:rPr lang="en-US" altLang="en-US" smtClean="0"/>
              <a:t>scalar processor, which has the advantage that when a warp is stopped due to a slow memory access, then other warps may run during the memory fetch. The threads assigned to a single multiprocessor are called the </a:t>
            </a:r>
            <a:r>
              <a:rPr lang="en-US" altLang="en-US" b="1" smtClean="0"/>
              <a:t>block</a:t>
            </a:r>
            <a:r>
              <a:rPr lang="en-US" altLang="en-US" smtClean="0"/>
              <a:t>. </a:t>
            </a:r>
          </a:p>
          <a:p>
            <a:endParaRPr lang="en-US" altLang="en-US" smtClean="0"/>
          </a:p>
          <a:p>
            <a:r>
              <a:rPr lang="en-US" altLang="en-US" smtClean="0"/>
              <a:t>A GPU has many multiprocessors so they can simultaneously execute many blocks. If the number of blocks is greater than the number of multiprocessors, then they are executed sequentially one after the other.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Diakép helye 1"/>
          <p:cNvSpPr>
            <a:spLocks noGrp="1" noRot="1" noChangeAspect="1" noTextEdit="1"/>
          </p:cNvSpPr>
          <p:nvPr>
            <p:ph type="sldImg"/>
          </p:nvPr>
        </p:nvSpPr>
        <p:spPr>
          <a:ln/>
        </p:spPr>
      </p:sp>
      <p:sp>
        <p:nvSpPr>
          <p:cNvPr id="3" name="Jegyzetek helye 2"/>
          <p:cNvSpPr>
            <a:spLocks noGrp="1"/>
          </p:cNvSpPr>
          <p:nvPr>
            <p:ph type="body" idx="1"/>
          </p:nvPr>
        </p:nvSpPr>
        <p:spPr/>
        <p:txBody>
          <a:bodyPr>
            <a:normAutofit lnSpcReduction="10000"/>
          </a:bodyPr>
          <a:lstStyle/>
          <a:p>
            <a:pPr>
              <a:defRPr/>
            </a:pPr>
            <a:r>
              <a:rPr lang="en-US" dirty="0" smtClean="0"/>
              <a:t>As an example, we present a CPU and CUDA program that adds two, large arrays. In the CUDA framework, CPU and GPU functions may be mixed and written in the same file. We can use C (or C++) for all types of functions. Function types can be used to declare whether a function runs on the CPU (this is the default), runs on the GPU but can be called from the CPU (</a:t>
            </a:r>
            <a:r>
              <a:rPr lang="en-US" b="1" dirty="0" smtClean="0"/>
              <a:t>global</a:t>
            </a:r>
            <a:r>
              <a:rPr lang="en-US" dirty="0" smtClean="0"/>
              <a:t>), or runs on the GPU and can only be called from the GPU. Before a conventional C compiler runs, a CUDA pre-processor separates functions for different devices and establishes the proper ways of parameter passing. </a:t>
            </a:r>
          </a:p>
          <a:p>
            <a:pPr>
              <a:defRPr/>
            </a:pPr>
            <a:endParaRPr lang="en-US" dirty="0" smtClean="0"/>
          </a:p>
          <a:p>
            <a:pPr>
              <a:defRPr/>
            </a:pPr>
            <a:r>
              <a:rPr lang="en-US" dirty="0" smtClean="0"/>
              <a:t>In this example, the </a:t>
            </a:r>
            <a:r>
              <a:rPr lang="en-US" b="1" dirty="0" smtClean="0"/>
              <a:t>main</a:t>
            </a:r>
            <a:r>
              <a:rPr lang="en-US" dirty="0" smtClean="0"/>
              <a:t> function is on the CPU, which calls a parallel GPU function called </a:t>
            </a:r>
            <a:r>
              <a:rPr lang="en-US" dirty="0" err="1" smtClean="0"/>
              <a:t>AddVectorGPU</a:t>
            </a:r>
            <a:r>
              <a:rPr lang="en-US" dirty="0" smtClean="0"/>
              <a:t>. When this function is called, parameters can be passed to it, and we should also specify how many threads of this function should be started in total and how the threads are distributed among the multiprocessors. To do that, enclosed in &lt;&lt;&lt; and &gt;&gt;&gt;, we define the grid dimension specifying how many blocks are started (how many multiprocessors are assumed) and the block dimension describing how many threads a single multiprocessor should run. The </a:t>
            </a:r>
            <a:r>
              <a:rPr lang="en-US" dirty="0" err="1" smtClean="0"/>
              <a:t>blockDim</a:t>
            </a:r>
            <a:r>
              <a:rPr lang="en-US" dirty="0" smtClean="0"/>
              <a:t> is a multiple of the warp size, and 256 is a generally good number.</a:t>
            </a:r>
          </a:p>
          <a:p>
            <a:pPr>
              <a:defRPr/>
            </a:pPr>
            <a:endParaRPr lang="en-US" dirty="0" smtClean="0"/>
          </a:p>
          <a:p>
            <a:pPr>
              <a:defRPr/>
            </a:pPr>
            <a:r>
              <a:rPr lang="en-US" dirty="0" smtClean="0"/>
              <a:t>In this example, we add two N element vectors where a single thread is responsible for adding just a single element of the vector. So, altogether, we need to start N threads, which is distributed into N/</a:t>
            </a:r>
            <a:r>
              <a:rPr lang="en-US" dirty="0" err="1" smtClean="0"/>
              <a:t>blockDim</a:t>
            </a:r>
            <a:r>
              <a:rPr lang="en-US" dirty="0" smtClean="0"/>
              <a:t> blocks of </a:t>
            </a:r>
            <a:r>
              <a:rPr lang="en-US" dirty="0" err="1" smtClean="0"/>
              <a:t>blockDim</a:t>
            </a:r>
            <a:r>
              <a:rPr lang="en-US" dirty="0" smtClean="0"/>
              <a:t> threads in a block (the program is a little more complicated, because it also handles the case when N/</a:t>
            </a:r>
            <a:r>
              <a:rPr lang="en-US" dirty="0" err="1" smtClean="0"/>
              <a:t>blockDim</a:t>
            </a:r>
            <a:r>
              <a:rPr lang="en-US" dirty="0" smtClean="0"/>
              <a:t> is not an integer number). </a:t>
            </a:r>
          </a:p>
          <a:p>
            <a:pPr>
              <a:defRPr/>
            </a:pPr>
            <a:endParaRPr lang="en-US" dirty="0" smtClean="0"/>
          </a:p>
          <a:p>
            <a:pPr>
              <a:defRPr/>
            </a:pPr>
            <a:r>
              <a:rPr lang="en-US" dirty="0" smtClean="0"/>
              <a:t>The GPU function gets not only the passed variables, but also invisible input defining which multiprocessor executes this thread (</a:t>
            </a:r>
            <a:r>
              <a:rPr lang="en-US" dirty="0" err="1" smtClean="0"/>
              <a:t>blockIdx</a:t>
            </a:r>
            <a:r>
              <a:rPr lang="en-US" dirty="0" smtClean="0"/>
              <a:t>) and also the index of this thread among the t</a:t>
            </a:r>
            <a:r>
              <a:rPr lang="hu-HU" dirty="0" smtClean="0"/>
              <a:t>h</a:t>
            </a:r>
            <a:r>
              <a:rPr lang="en-US" dirty="0" smtClean="0"/>
              <a:t>reads running on the same multiprocessor (</a:t>
            </a:r>
            <a:r>
              <a:rPr lang="en-US" dirty="0" err="1" smtClean="0"/>
              <a:t>threadIdx</a:t>
            </a:r>
            <a:r>
              <a:rPr lang="en-US" dirty="0" smtClean="0"/>
              <a:t>). This is very similar to the non-visible this pointer in C++ member functions. These numbers can be used to compute a unique index for the thread, which defines what output this thread should compute.  </a:t>
            </a:r>
            <a:endParaRPr lang="hu-H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pPr>
              <a:defRPr/>
            </a:pPr>
            <a:fld id="{63C4D599-6FDA-4049-B8A4-E6AED61AA9FD}" type="slidenum">
              <a:rPr lang="hu-HU" smtClean="0"/>
              <a:pPr>
                <a:defRPr/>
              </a:pPr>
              <a:t>14</a:t>
            </a:fld>
            <a:endParaRPr lang="hu-HU"/>
          </a:p>
        </p:txBody>
      </p:sp>
    </p:spTree>
    <p:extLst>
      <p:ext uri="{BB962C8B-B14F-4D97-AF65-F5344CB8AC3E}">
        <p14:creationId xmlns:p14="http://schemas.microsoft.com/office/powerpoint/2010/main" val="4034103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Eulerian solution of Navier-Stokes differential equation. To numerically solve differential equations, we should discretize time and space. The Eulerian approach discretizes space by setting up a regular grid where variables are stored. At the grid points, the derivatives are evaluated with finite differences. The new value of a grid point will be a function of the current value and the values in the neighboring grid point, which is like an image processing algorithm. A thread can update a single grid point.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iakép helye 1"/>
          <p:cNvSpPr>
            <a:spLocks noGrp="1" noRot="1" noChangeAspect="1" noTextEdit="1"/>
          </p:cNvSpPr>
          <p:nvPr>
            <p:ph type="sldImg"/>
          </p:nvPr>
        </p:nvSpPr>
        <p:spPr>
          <a:ln/>
        </p:spPr>
      </p:sp>
      <p:sp>
        <p:nvSpPr>
          <p:cNvPr id="28675" name="Jegyzetek helye 2"/>
          <p:cNvSpPr>
            <a:spLocks noGrp="1"/>
          </p:cNvSpPr>
          <p:nvPr>
            <p:ph type="body" idx="1"/>
          </p:nvPr>
        </p:nvSpPr>
        <p:spPr>
          <a:noFill/>
          <a:ln/>
        </p:spPr>
        <p:txBody>
          <a:bodyPr/>
          <a:lstStyle/>
          <a:p>
            <a:pPr eaLnBrk="1" hangingPunct="1"/>
            <a:r>
              <a:rPr lang="hu-HU" dirty="0" smtClean="0"/>
              <a:t>A transzport folyamatok vizsgált inverz problémái közül a pozitron emissziós tomográfiát szeretném kiemelni. Itt az</a:t>
            </a:r>
            <a:r>
              <a:rPr lang="hu-HU" baseline="0" dirty="0" smtClean="0"/>
              <a:t> izotópokból a bomlás során pozitronok lökődnek ki, amely sodródás után egy elektronnal találkozva </a:t>
            </a:r>
            <a:r>
              <a:rPr lang="hu-HU" baseline="0" dirty="0" err="1" smtClean="0"/>
              <a:t>annihilálódnak</a:t>
            </a:r>
            <a:r>
              <a:rPr lang="hu-HU" baseline="0" dirty="0" smtClean="0"/>
              <a:t>, az energiájukat pedig egy foton párt viszi tovább, amelynek fotonjai mind a vizsgált testben mind a detektorokban szóródhatnak és elnyelődhetnek, szerencsés esetben két detektorban, ún. </a:t>
            </a:r>
            <a:r>
              <a:rPr lang="hu-HU" baseline="0" dirty="0" err="1" smtClean="0"/>
              <a:t>LOR-ban</a:t>
            </a:r>
            <a:r>
              <a:rPr lang="hu-HU" baseline="0" dirty="0" smtClean="0"/>
              <a:t> közel egyidejű eseményt keltve. A feladat az esemény alapján a bomlás helyének becslése, illetve sok eseményből az aktivitástérkép számítása. </a:t>
            </a:r>
            <a:endParaRPr lang="en-US" dirty="0" smtClean="0"/>
          </a:p>
        </p:txBody>
      </p:sp>
      <p:sp>
        <p:nvSpPr>
          <p:cNvPr id="28676" name="Dia számának helye 3"/>
          <p:cNvSpPr>
            <a:spLocks noGrp="1"/>
          </p:cNvSpPr>
          <p:nvPr>
            <p:ph type="sldNum" sz="quarter" idx="5"/>
          </p:nvPr>
        </p:nvSpPr>
        <p:spPr>
          <a:noFill/>
        </p:spPr>
        <p:txBody>
          <a:bodyPr/>
          <a:lstStyle/>
          <a:p>
            <a:fld id="{59DD4345-E5BA-40CD-B1B3-A46A3896C7E2}" type="slidenum">
              <a:rPr lang="hu-HU" smtClean="0"/>
              <a:pPr/>
              <a:t>26</a:t>
            </a:fld>
            <a:endParaRPr lang="hu-H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iakép helye 1"/>
          <p:cNvSpPr>
            <a:spLocks noGrp="1" noRot="1" noChangeAspect="1" noTextEdit="1"/>
          </p:cNvSpPr>
          <p:nvPr>
            <p:ph type="sldImg"/>
          </p:nvPr>
        </p:nvSpPr>
        <p:spPr>
          <a:ln/>
        </p:spPr>
      </p:sp>
      <p:sp>
        <p:nvSpPr>
          <p:cNvPr id="30723" name="Jegyzetek helye 2"/>
          <p:cNvSpPr>
            <a:spLocks noGrp="1"/>
          </p:cNvSpPr>
          <p:nvPr>
            <p:ph type="body" idx="1"/>
          </p:nvPr>
        </p:nvSpPr>
        <p:spPr>
          <a:noFill/>
          <a:ln/>
        </p:spPr>
        <p:txBody>
          <a:bodyPr/>
          <a:lstStyle/>
          <a:p>
            <a:r>
              <a:rPr lang="hu-HU" dirty="0" smtClean="0"/>
              <a:t>A megoldás</a:t>
            </a:r>
            <a:r>
              <a:rPr lang="hu-HU" baseline="0" dirty="0" smtClean="0"/>
              <a:t> iteratív, egy becslésből kiindulva a fizikai folyamatok szimulációjával számítjuk a detektorpárokban mérhető események várható értékét, azt összevetjük a mért értékekkel, majd ez alapján módosítjuk az aktivitás becslésünket a </a:t>
            </a:r>
            <a:r>
              <a:rPr lang="hu-HU" baseline="0" dirty="0" err="1" smtClean="0"/>
              <a:t>likelihood</a:t>
            </a:r>
            <a:r>
              <a:rPr lang="hu-HU" baseline="0" dirty="0" smtClean="0"/>
              <a:t> függvényt maximalizálandó. </a:t>
            </a:r>
          </a:p>
          <a:p>
            <a:r>
              <a:rPr lang="hu-HU" baseline="0" dirty="0" smtClean="0"/>
              <a:t>A feladat nehézsége részint abból adódik, hogy mint a </a:t>
            </a:r>
            <a:r>
              <a:rPr lang="hu-HU" baseline="0" dirty="0" err="1" smtClean="0"/>
              <a:t>aktivitáseloszlást</a:t>
            </a:r>
            <a:r>
              <a:rPr lang="hu-HU" baseline="0" dirty="0" smtClean="0"/>
              <a:t> leíró </a:t>
            </a:r>
            <a:r>
              <a:rPr lang="hu-HU" baseline="0" dirty="0" err="1" smtClean="0"/>
              <a:t>voxelek</a:t>
            </a:r>
            <a:r>
              <a:rPr lang="hu-HU" baseline="0" dirty="0" smtClean="0"/>
              <a:t>, mind pedig a </a:t>
            </a:r>
            <a:r>
              <a:rPr lang="hu-HU" baseline="0" dirty="0" err="1" smtClean="0"/>
              <a:t>dekterpárokat</a:t>
            </a:r>
            <a:r>
              <a:rPr lang="hu-HU" baseline="0" dirty="0" smtClean="0"/>
              <a:t> jelentő </a:t>
            </a:r>
            <a:r>
              <a:rPr lang="hu-HU" baseline="0" dirty="0" err="1" smtClean="0"/>
              <a:t>LORok</a:t>
            </a:r>
            <a:r>
              <a:rPr lang="hu-HU" baseline="0" dirty="0" smtClean="0"/>
              <a:t> száma a </a:t>
            </a:r>
            <a:r>
              <a:rPr lang="hu-HU" baseline="0" dirty="0" err="1" smtClean="0"/>
              <a:t>többszázmillió</a:t>
            </a:r>
            <a:r>
              <a:rPr lang="hu-HU" baseline="0" dirty="0" smtClean="0"/>
              <a:t>, milliárd nagyságrendben van. Részint pedig abból, hogy a korábbiaknál nagyobb felbontások elérésének igénye miatt, nem élhetünk lényeges elhanyagolásokkal fizikai folyamatok szimulációja során, így minden </a:t>
            </a:r>
            <a:r>
              <a:rPr lang="hu-HU" baseline="0" dirty="0" err="1" smtClean="0"/>
              <a:t>voxel</a:t>
            </a:r>
            <a:r>
              <a:rPr lang="hu-HU" baseline="0" dirty="0" smtClean="0"/>
              <a:t> és LOR között van kapcsolat, amelyek egy-egy végtelen dimenziós integrállal adhatók meg. Ráadásul a fizikai szimulációt minden iterációban végre kell hajtani, ami a korábbi fontosság szerinti mintavétel és </a:t>
            </a:r>
            <a:r>
              <a:rPr lang="hu-HU" baseline="0" dirty="0" err="1" smtClean="0"/>
              <a:t>sztratifikáció</a:t>
            </a:r>
            <a:r>
              <a:rPr lang="hu-HU" baseline="0" dirty="0" smtClean="0"/>
              <a:t> követelményei mellett csak akkor megoldható elfogható idő alatt, ha az algoritmusok maximálisan kihasználják a </a:t>
            </a:r>
            <a:r>
              <a:rPr lang="hu-HU" baseline="0" dirty="0" err="1" smtClean="0"/>
              <a:t>masszivan</a:t>
            </a:r>
            <a:r>
              <a:rPr lang="hu-HU" baseline="0" dirty="0" smtClean="0"/>
              <a:t> párhuzamos GPU architektúra előnyeit.</a:t>
            </a:r>
          </a:p>
          <a:p>
            <a:endParaRPr lang="hu-HU" baseline="0" dirty="0" smtClean="0"/>
          </a:p>
          <a:p>
            <a:r>
              <a:rPr lang="hu-HU" baseline="0" dirty="0" smtClean="0"/>
              <a:t>A korrekciós lépést is módosítani kell, egyrészt azért, hogy a korábbi iterációk eredményeit is felhasználja a hiba csökkentésére, másrészt pedig azért, mert nem tartható fenn az szokásos feltételezés, hogy a fizikai szimuláció a LOR értékek várható értékét képes számítani. A valóságban a fizikai szimuláció is szükségképpen Monte Carlo eljárás a nagydimenziós integrálok miatt, amelyre csak véletlen becslések adhatók, azaz nem csupán a mért </a:t>
            </a:r>
            <a:r>
              <a:rPr lang="hu-HU" baseline="0" dirty="0" err="1" smtClean="0"/>
              <a:t>LORok</a:t>
            </a:r>
            <a:r>
              <a:rPr lang="hu-HU" baseline="0" dirty="0" smtClean="0"/>
              <a:t> valószínűségi változók, hanem a számított értékek is.</a:t>
            </a:r>
          </a:p>
          <a:p>
            <a:endParaRPr lang="en-US" dirty="0" smtClean="0"/>
          </a:p>
        </p:txBody>
      </p:sp>
      <p:sp>
        <p:nvSpPr>
          <p:cNvPr id="30724" name="Dia számának helye 3"/>
          <p:cNvSpPr>
            <a:spLocks noGrp="1"/>
          </p:cNvSpPr>
          <p:nvPr>
            <p:ph type="sldNum" sz="quarter" idx="5"/>
          </p:nvPr>
        </p:nvSpPr>
        <p:spPr>
          <a:noFill/>
        </p:spPr>
        <p:txBody>
          <a:bodyPr/>
          <a:lstStyle/>
          <a:p>
            <a:fld id="{1A42758F-110F-439D-BB93-D436EC15C711}" type="slidenum">
              <a:rPr lang="hu-HU" smtClean="0"/>
              <a:pPr/>
              <a:t>27</a:t>
            </a:fld>
            <a:endParaRPr 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895350" y="744538"/>
            <a:ext cx="4970463" cy="3729037"/>
          </a:xfrm>
          <a:ln/>
        </p:spPr>
      </p:sp>
      <p:sp>
        <p:nvSpPr>
          <p:cNvPr id="73731" name="Rectangle 3"/>
          <p:cNvSpPr>
            <a:spLocks noGrp="1" noChangeArrowheads="1"/>
          </p:cNvSpPr>
          <p:nvPr>
            <p:ph type="body" idx="1"/>
          </p:nvPr>
        </p:nvSpPr>
        <p:spPr>
          <a:xfrm>
            <a:off x="675815" y="4723735"/>
            <a:ext cx="5409535" cy="447389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In a general GPGPU application the CPU renders a full viewport quad where vertices are directly specified in normalized device space.</a:t>
            </a:r>
          </a:p>
          <a:p>
            <a:r>
              <a:rPr lang="en-US" altLang="en-US" smtClean="0"/>
              <a:t>The vertex shader copies the vertex without transformation since it is already in normalized device space and the texture coordinate associated with this quad.</a:t>
            </a:r>
          </a:p>
          <a:p>
            <a:endParaRPr lang="en-US" altLang="en-US" smtClean="0"/>
          </a:p>
          <a:p>
            <a:r>
              <a:rPr lang="en-US" altLang="en-US" smtClean="0"/>
              <a:t>The fragment shader gets the interpolated texture coordinate which tells the shader which output element it compute</a:t>
            </a:r>
            <a:r>
              <a:rPr lang="hu-HU" altLang="en-US" smtClean="0"/>
              <a:t>s</a:t>
            </a:r>
            <a:r>
              <a:rPr lang="en-US" altLang="en-US" smtClean="0"/>
              <a:t> and thus different fragment shaders would use different input data based on this (it would not make sense to compute the same result many times). The fragment shader can implement any function F that is based in the Input data and also on the Texture coordinate identifying the output index. </a:t>
            </a:r>
          </a:p>
          <a:p>
            <a:endParaRPr lang="en-US" altLang="en-US" smtClean="0"/>
          </a:p>
          <a:p>
            <a:endParaRPr lang="hu-HU"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Diakép helye 1"/>
          <p:cNvSpPr>
            <a:spLocks noGrp="1" noRot="1" noChangeAspect="1" noTextEdit="1"/>
          </p:cNvSpPr>
          <p:nvPr>
            <p:ph type="sldImg"/>
          </p:nvPr>
        </p:nvSpPr>
        <p:spPr>
          <a:ln/>
        </p:spPr>
      </p:sp>
      <p:sp>
        <p:nvSpPr>
          <p:cNvPr id="102403" name="Jegyzetek helye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An edge detection filter would compute the length of the gradient to locate pixels where the image changes significantly. </a:t>
            </a:r>
          </a:p>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fld id="{E9D54455-05AC-470D-8AC8-CD0CCCDFAD7E}" type="slidenum">
              <a:rPr lang="en-US" altLang="en-US" smtClean="0">
                <a:latin typeface="Arial" charset="0"/>
              </a:rPr>
              <a:pPr eaLnBrk="1" hangingPunct="1"/>
              <a:t>5</a:t>
            </a:fld>
            <a:endParaRPr lang="en-US" altLang="en-US"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fld id="{742A65A2-BD23-4666-A0D2-3D08B996238A}" type="slidenum">
              <a:rPr lang="en-US" altLang="en-US" smtClean="0">
                <a:latin typeface="Arial" charset="0"/>
              </a:rPr>
              <a:pPr eaLnBrk="1" hangingPunct="1"/>
              <a:t>6</a:t>
            </a:fld>
            <a:endParaRPr lang="en-US" altLang="en-US" smtClean="0">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fld id="{11B6E274-D084-4AF6-B698-CD066A9E45CD}" type="slidenum">
              <a:rPr lang="en-US" altLang="en-US" smtClean="0">
                <a:latin typeface="Arial" charset="0"/>
              </a:rPr>
              <a:pPr eaLnBrk="1" hangingPunct="1"/>
              <a:t>7</a:t>
            </a:fld>
            <a:endParaRPr lang="en-US" altLang="en-US" smtClean="0">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fld id="{AEB418FE-FC09-4907-A8A0-AD15BF4B1E93}" type="slidenum">
              <a:rPr lang="en-US" altLang="en-US" smtClean="0">
                <a:latin typeface="Arial" charset="0"/>
              </a:rPr>
              <a:pPr eaLnBrk="1" hangingPunct="1"/>
              <a:t>8</a:t>
            </a:fld>
            <a:endParaRPr lang="en-US" altLang="en-US" smtClean="0">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066800" y="873125"/>
            <a:ext cx="4629150" cy="3473450"/>
          </a:xfrm>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DA3E09B-7CD5-466D-AD7C-D7344B1ACD27}"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41DF07F3-1EA0-4C96-A481-58EE8CB27E71}"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233166E-768E-4F97-B475-AAA5BEF0B3B4}" type="slidenum">
              <a:rPr lang="hu-HU"/>
              <a:pPr>
                <a:defRPr/>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Rectangle 4"/>
          <p:cNvSpPr>
            <a:spLocks noGrp="1" noChangeArrowheads="1"/>
          </p:cNvSpPr>
          <p:nvPr>
            <p:ph type="dt" sz="half" idx="10"/>
          </p:nvPr>
        </p:nvSpPr>
        <p:spPr>
          <a:ln/>
        </p:spPr>
        <p:txBody>
          <a:bodyPr/>
          <a:lstStyle>
            <a:lvl1pPr>
              <a:defRPr/>
            </a:lvl1pPr>
          </a:lstStyle>
          <a:p>
            <a:pPr>
              <a:defRPr/>
            </a:pPr>
            <a:endParaRPr lang="hu-HU"/>
          </a:p>
        </p:txBody>
      </p:sp>
      <p:sp>
        <p:nvSpPr>
          <p:cNvPr id="7" name="Rectangle 5"/>
          <p:cNvSpPr>
            <a:spLocks noGrp="1" noChangeArrowheads="1"/>
          </p:cNvSpPr>
          <p:nvPr>
            <p:ph type="ftr" sz="quarter" idx="11"/>
          </p:nvPr>
        </p:nvSpPr>
        <p:spPr>
          <a:ln/>
        </p:spPr>
        <p:txBody>
          <a:bodyPr/>
          <a:lstStyle>
            <a:lvl1pPr>
              <a:defRPr/>
            </a:lvl1pPr>
          </a:lstStyle>
          <a:p>
            <a:pPr>
              <a:defRPr/>
            </a:pPr>
            <a:endParaRPr lang="hu-HU"/>
          </a:p>
        </p:txBody>
      </p:sp>
      <p:sp>
        <p:nvSpPr>
          <p:cNvPr id="8" name="Rectangle 6"/>
          <p:cNvSpPr>
            <a:spLocks noGrp="1" noChangeArrowheads="1"/>
          </p:cNvSpPr>
          <p:nvPr>
            <p:ph type="sldNum" sz="quarter" idx="12"/>
          </p:nvPr>
        </p:nvSpPr>
        <p:spPr>
          <a:ln/>
        </p:spPr>
        <p:txBody>
          <a:bodyPr/>
          <a:lstStyle>
            <a:lvl1pPr>
              <a:defRPr/>
            </a:lvl1pPr>
          </a:lstStyle>
          <a:p>
            <a:pPr>
              <a:defRPr/>
            </a:pPr>
            <a:fld id="{D0B92D98-1B96-4442-A1E6-21FEDE839CD9}"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2CE61C9D-15DD-4929-80F6-6EFE47ACC4F2}"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4097C0D3-83D9-4381-A7E2-C7781EEF61A7}"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9905E9AD-4D5E-4C76-A90B-F7849ABA984B}"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245C562F-37B1-4780-A2AA-C4E8217316F0}"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86EBA974-6FAD-4648-ACF5-2399B4D8943C}"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A8B0F7DA-ABBB-428D-960C-FDC4C7FA69C7}"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BFB05EB6-8DA6-4D79-B6D5-041456DBFF24}"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32C98D84-E4FB-4BD0-A08F-A9E18D1F868A}"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9829110-96CD-4E50-8876-E0A5695E5022}"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File:Kette_und_Schu%C3%9F.jp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70.png"/><Relationship Id="rId5" Type="http://schemas.openxmlformats.org/officeDocument/2006/relationships/image" Target="../media/image21.w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3.wmf"/><Relationship Id="rId5" Type="http://schemas.openxmlformats.org/officeDocument/2006/relationships/oleObject" Target="../embeddings/oleObject7.bin"/><Relationship Id="rId4" Type="http://schemas.openxmlformats.org/officeDocument/2006/relationships/image" Target="../media/image22.wmf"/></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3.wmf"/><Relationship Id="rId10" Type="http://schemas.openxmlformats.org/officeDocument/2006/relationships/image" Target="../media/image29.png"/><Relationship Id="rId4" Type="http://schemas.openxmlformats.org/officeDocument/2006/relationships/oleObject" Target="../embeddings/oleObject9.bin"/><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2.wmf"/><Relationship Id="rId5" Type="http://schemas.openxmlformats.org/officeDocument/2006/relationships/oleObject" Target="../embeddings/oleObject11.bin"/><Relationship Id="rId4" Type="http://schemas.openxmlformats.org/officeDocument/2006/relationships/image" Target="../media/image31.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36.png"/><Relationship Id="rId7" Type="http://schemas.openxmlformats.org/officeDocument/2006/relationships/image" Target="../media/image34.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35.wmf"/></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15.xml"/><Relationship Id="rId7" Type="http://schemas.openxmlformats.org/officeDocument/2006/relationships/image" Target="../media/image40.jpeg"/><Relationship Id="rId12" Type="http://schemas.openxmlformats.org/officeDocument/2006/relationships/image" Target="../media/image35.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9.jpeg"/><Relationship Id="rId11" Type="http://schemas.openxmlformats.org/officeDocument/2006/relationships/oleObject" Target="../embeddings/oleObject14.bin"/><Relationship Id="rId5" Type="http://schemas.openxmlformats.org/officeDocument/2006/relationships/image" Target="../media/image38.png"/><Relationship Id="rId10" Type="http://schemas.openxmlformats.org/officeDocument/2006/relationships/hyperlink" Target="../../../HPVis/avis/fluid-grid.avi" TargetMode="External"/><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7.xml"/><Relationship Id="rId7" Type="http://schemas.openxmlformats.org/officeDocument/2006/relationships/image" Target="../media/image9.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wmf"/><Relationship Id="rId4" Type="http://schemas.openxmlformats.org/officeDocument/2006/relationships/oleObject" Target="../embeddings/oleObject1.bin"/><Relationship Id="rId9" Type="http://schemas.openxmlformats.org/officeDocument/2006/relationships/image" Target="../media/image10.wmf"/></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media/media1.avi"/><Relationship Id="rId7" Type="http://schemas.openxmlformats.org/officeDocument/2006/relationships/image" Target="../media/image17.wmf"/><Relationship Id="rId2" Type="http://schemas.microsoft.com/office/2007/relationships/media" Target="../media/media1.avi"/><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notesSlide" Target="../notesSlides/notesSlide9.xml"/><Relationship Id="rId4" Type="http://schemas.openxmlformats.org/officeDocument/2006/relationships/slideLayout" Target="../slideLayouts/slideLayout6.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ctrTitle"/>
          </p:nvPr>
        </p:nvSpPr>
        <p:spPr>
          <a:xfrm>
            <a:off x="685800" y="2286000"/>
            <a:ext cx="7772400" cy="1143000"/>
          </a:xfrm>
        </p:spPr>
        <p:txBody>
          <a:bodyPr/>
          <a:lstStyle/>
          <a:p>
            <a:pPr>
              <a:defRPr/>
            </a:pPr>
            <a:r>
              <a:rPr lang="hu-HU" sz="6000" dirty="0" smtClean="0">
                <a:solidFill>
                  <a:srgbClr val="FF0000"/>
                </a:solidFill>
              </a:rPr>
              <a:t>GP</a:t>
            </a:r>
            <a:r>
              <a:rPr lang="en-GB" sz="6000" dirty="0" smtClean="0">
                <a:solidFill>
                  <a:srgbClr val="FF0000"/>
                </a:solidFill>
              </a:rPr>
              <a:t>GPU</a:t>
            </a:r>
            <a:endParaRPr lang="hu-HU" sz="6000" dirty="0" smtClean="0">
              <a:solidFill>
                <a:srgbClr val="FF0000"/>
              </a:solidFill>
            </a:endParaRPr>
          </a:p>
        </p:txBody>
      </p:sp>
      <p:sp>
        <p:nvSpPr>
          <p:cNvPr id="8195" name="Rectangle 3"/>
          <p:cNvSpPr>
            <a:spLocks noGrp="1" noChangeArrowheads="1"/>
          </p:cNvSpPr>
          <p:nvPr>
            <p:ph type="subTitle" idx="1"/>
          </p:nvPr>
        </p:nvSpPr>
        <p:spPr/>
        <p:txBody>
          <a:bodyPr/>
          <a:lstStyle/>
          <a:p>
            <a:r>
              <a:rPr lang="hu-HU" altLang="en-US" dirty="0" err="1" smtClean="0"/>
              <a:t>Szirmay-Kalos</a:t>
            </a:r>
            <a:r>
              <a:rPr lang="hu-HU" altLang="en-US" dirty="0" smtClean="0"/>
              <a:t> László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11188" y="404813"/>
            <a:ext cx="7772400" cy="1143000"/>
          </a:xfrm>
        </p:spPr>
        <p:txBody>
          <a:bodyPr/>
          <a:lstStyle/>
          <a:p>
            <a:pPr>
              <a:defRPr/>
            </a:pPr>
            <a:r>
              <a:rPr lang="hu-HU" dirty="0" err="1">
                <a:solidFill>
                  <a:srgbClr val="FF0000"/>
                </a:solidFill>
              </a:rPr>
              <a:t>Isosurface</a:t>
            </a:r>
            <a:r>
              <a:rPr lang="hu-HU" dirty="0">
                <a:solidFill>
                  <a:srgbClr val="FF0000"/>
                </a:solidFill>
              </a:rPr>
              <a:t> </a:t>
            </a:r>
            <a:r>
              <a:rPr lang="hu-HU" dirty="0" err="1">
                <a:solidFill>
                  <a:srgbClr val="FF0000"/>
                </a:solidFill>
              </a:rPr>
              <a:t>ray</a:t>
            </a:r>
            <a:r>
              <a:rPr lang="hu-HU" dirty="0">
                <a:solidFill>
                  <a:srgbClr val="FF0000"/>
                </a:solidFill>
              </a:rPr>
              <a:t> </a:t>
            </a:r>
            <a:r>
              <a:rPr lang="hu-HU" dirty="0" err="1">
                <a:solidFill>
                  <a:srgbClr val="FF0000"/>
                </a:solidFill>
              </a:rPr>
              <a:t>casting</a:t>
            </a:r>
            <a:endParaRPr lang="en-US" dirty="0" smtClean="0">
              <a:solidFill>
                <a:srgbClr val="FF0000"/>
              </a:solidFill>
            </a:endParaRPr>
          </a:p>
        </p:txBody>
      </p:sp>
      <p:sp>
        <p:nvSpPr>
          <p:cNvPr id="38915" name="Text Box 18"/>
          <p:cNvSpPr txBox="1">
            <a:spLocks noChangeArrowheads="1"/>
          </p:cNvSpPr>
          <p:nvPr/>
        </p:nvSpPr>
        <p:spPr bwMode="auto">
          <a:xfrm>
            <a:off x="468313" y="6092825"/>
            <a:ext cx="4238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hu-HU" altLang="en-US" sz="2800"/>
              <a:t>Egység kocka 3D textúrával</a:t>
            </a:r>
            <a:endParaRPr lang="en-US" altLang="en-US" sz="2800"/>
          </a:p>
        </p:txBody>
      </p:sp>
      <p:sp>
        <p:nvSpPr>
          <p:cNvPr id="38917" name="Text Box 30"/>
          <p:cNvSpPr txBox="1">
            <a:spLocks noChangeArrowheads="1"/>
          </p:cNvSpPr>
          <p:nvPr/>
        </p:nvSpPr>
        <p:spPr bwMode="auto">
          <a:xfrm>
            <a:off x="6624638" y="3465513"/>
            <a:ext cx="676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2800" b="1"/>
              <a:t>eye</a:t>
            </a:r>
          </a:p>
        </p:txBody>
      </p:sp>
      <p:sp>
        <p:nvSpPr>
          <p:cNvPr id="38918" name="Freeform 31"/>
          <p:cNvSpPr>
            <a:spLocks/>
          </p:cNvSpPr>
          <p:nvPr/>
        </p:nvSpPr>
        <p:spPr bwMode="auto">
          <a:xfrm>
            <a:off x="3851275" y="1592263"/>
            <a:ext cx="1576388" cy="3384550"/>
          </a:xfrm>
          <a:custGeom>
            <a:avLst/>
            <a:gdLst>
              <a:gd name="T0" fmla="*/ 0 w 993"/>
              <a:gd name="T1" fmla="*/ 2147483647 h 2132"/>
              <a:gd name="T2" fmla="*/ 2147483647 w 993"/>
              <a:gd name="T3" fmla="*/ 2147483647 h 2132"/>
              <a:gd name="T4" fmla="*/ 2147483647 w 993"/>
              <a:gd name="T5" fmla="*/ 2147483647 h 2132"/>
              <a:gd name="T6" fmla="*/ 2147483647 w 993"/>
              <a:gd name="T7" fmla="*/ 0 h 2132"/>
              <a:gd name="T8" fmla="*/ 0 w 993"/>
              <a:gd name="T9" fmla="*/ 2147483647 h 2132"/>
              <a:gd name="T10" fmla="*/ 0 60000 65536"/>
              <a:gd name="T11" fmla="*/ 0 60000 65536"/>
              <a:gd name="T12" fmla="*/ 0 60000 65536"/>
              <a:gd name="T13" fmla="*/ 0 60000 65536"/>
              <a:gd name="T14" fmla="*/ 0 60000 65536"/>
              <a:gd name="T15" fmla="*/ 0 w 993"/>
              <a:gd name="T16" fmla="*/ 0 h 2132"/>
              <a:gd name="T17" fmla="*/ 993 w 993"/>
              <a:gd name="T18" fmla="*/ 2132 h 2132"/>
            </a:gdLst>
            <a:ahLst/>
            <a:cxnLst>
              <a:cxn ang="T10">
                <a:pos x="T0" y="T1"/>
              </a:cxn>
              <a:cxn ang="T11">
                <a:pos x="T2" y="T3"/>
              </a:cxn>
              <a:cxn ang="T12">
                <a:pos x="T4" y="T5"/>
              </a:cxn>
              <a:cxn ang="T13">
                <a:pos x="T6" y="T7"/>
              </a:cxn>
              <a:cxn ang="T14">
                <a:pos x="T8" y="T9"/>
              </a:cxn>
            </a:cxnLst>
            <a:rect l="T15" t="T16" r="T17" b="T18"/>
            <a:pathLst>
              <a:path w="993" h="2132">
                <a:moveTo>
                  <a:pt x="0" y="1111"/>
                </a:moveTo>
                <a:lnTo>
                  <a:pt x="540" y="2132"/>
                </a:lnTo>
                <a:lnTo>
                  <a:pt x="993" y="952"/>
                </a:lnTo>
                <a:lnTo>
                  <a:pt x="494" y="0"/>
                </a:lnTo>
                <a:lnTo>
                  <a:pt x="0" y="1111"/>
                </a:lnTo>
                <a:close/>
              </a:path>
            </a:pathLst>
          </a:custGeom>
          <a:solidFill>
            <a:srgbClr val="66FF66">
              <a:alpha val="49019"/>
            </a:srgbClr>
          </a:solidFill>
          <a:ln w="12700" cap="flat" cmpd="sng">
            <a:solidFill>
              <a:schemeClr val="tx1"/>
            </a:solidFill>
            <a:prstDash val="solid"/>
            <a:round/>
            <a:headEnd/>
            <a:tailEnd/>
          </a:ln>
        </p:spPr>
        <p:txBody>
          <a:bodyPr wrap="none">
            <a:spAutoFit/>
          </a:bodyPr>
          <a:lstStyle/>
          <a:p>
            <a:endParaRPr lang="en-US"/>
          </a:p>
        </p:txBody>
      </p:sp>
      <p:sp>
        <p:nvSpPr>
          <p:cNvPr id="38919" name="Text Box 32"/>
          <p:cNvSpPr txBox="1">
            <a:spLocks noChangeArrowheads="1"/>
          </p:cNvSpPr>
          <p:nvPr/>
        </p:nvSpPr>
        <p:spPr bwMode="auto">
          <a:xfrm>
            <a:off x="3992756" y="3019871"/>
            <a:ext cx="5838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2800" b="1" dirty="0" err="1" smtClean="0"/>
              <a:t>lat</a:t>
            </a:r>
            <a:endParaRPr lang="en-US" altLang="en-US" sz="2800" b="1" dirty="0"/>
          </a:p>
        </p:txBody>
      </p:sp>
      <p:sp>
        <p:nvSpPr>
          <p:cNvPr id="38920" name="Oval 33"/>
          <p:cNvSpPr>
            <a:spLocks noChangeArrowheads="1"/>
          </p:cNvSpPr>
          <p:nvPr/>
        </p:nvSpPr>
        <p:spPr bwMode="auto">
          <a:xfrm>
            <a:off x="4643438" y="3284538"/>
            <a:ext cx="144462" cy="144462"/>
          </a:xfrm>
          <a:prstGeom prst="ellipse">
            <a:avLst/>
          </a:prstGeom>
          <a:solidFill>
            <a:schemeClr val="accent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21" name="Line 34"/>
          <p:cNvSpPr>
            <a:spLocks noChangeShapeType="1"/>
          </p:cNvSpPr>
          <p:nvPr/>
        </p:nvSpPr>
        <p:spPr bwMode="auto">
          <a:xfrm flipV="1">
            <a:off x="4716463" y="2565400"/>
            <a:ext cx="360362" cy="7921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38922" name="Line 35"/>
          <p:cNvSpPr>
            <a:spLocks noChangeShapeType="1"/>
          </p:cNvSpPr>
          <p:nvPr/>
        </p:nvSpPr>
        <p:spPr bwMode="auto">
          <a:xfrm flipH="1" flipV="1">
            <a:off x="4284663" y="2565400"/>
            <a:ext cx="430212" cy="7921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3" name="Text Box 36"/>
          <p:cNvSpPr txBox="1">
            <a:spLocks noChangeArrowheads="1"/>
          </p:cNvSpPr>
          <p:nvPr/>
        </p:nvSpPr>
        <p:spPr bwMode="auto">
          <a:xfrm>
            <a:off x="3311525" y="2097088"/>
            <a:ext cx="442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2800" b="1" dirty="0" err="1" smtClean="0"/>
              <a:t>ri</a:t>
            </a:r>
            <a:endParaRPr lang="en-US" altLang="en-US" sz="2800" b="1" dirty="0"/>
          </a:p>
        </p:txBody>
      </p:sp>
      <p:sp>
        <p:nvSpPr>
          <p:cNvPr id="38924" name="Text Box 37"/>
          <p:cNvSpPr txBox="1">
            <a:spLocks noChangeArrowheads="1"/>
          </p:cNvSpPr>
          <p:nvPr/>
        </p:nvSpPr>
        <p:spPr bwMode="auto">
          <a:xfrm>
            <a:off x="5040313" y="2060575"/>
            <a:ext cx="5810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2800" b="1"/>
              <a:t>up</a:t>
            </a:r>
          </a:p>
        </p:txBody>
      </p:sp>
      <p:sp>
        <p:nvSpPr>
          <p:cNvPr id="38925" name="Line 38"/>
          <p:cNvSpPr>
            <a:spLocks noChangeShapeType="1"/>
          </p:cNvSpPr>
          <p:nvPr/>
        </p:nvSpPr>
        <p:spPr bwMode="auto">
          <a:xfrm flipH="1">
            <a:off x="468313" y="3213100"/>
            <a:ext cx="5975350" cy="2160588"/>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6" name="Freeform 39"/>
          <p:cNvSpPr>
            <a:spLocks/>
          </p:cNvSpPr>
          <p:nvPr/>
        </p:nvSpPr>
        <p:spPr bwMode="auto">
          <a:xfrm>
            <a:off x="4284663" y="3644900"/>
            <a:ext cx="288925" cy="576263"/>
          </a:xfrm>
          <a:custGeom>
            <a:avLst/>
            <a:gdLst>
              <a:gd name="T0" fmla="*/ 0 w 993"/>
              <a:gd name="T1" fmla="*/ 2147483647 h 2132"/>
              <a:gd name="T2" fmla="*/ 2147483647 w 993"/>
              <a:gd name="T3" fmla="*/ 2147483647 h 2132"/>
              <a:gd name="T4" fmla="*/ 2147483647 w 993"/>
              <a:gd name="T5" fmla="*/ 2147483647 h 2132"/>
              <a:gd name="T6" fmla="*/ 2147483647 w 993"/>
              <a:gd name="T7" fmla="*/ 0 h 2132"/>
              <a:gd name="T8" fmla="*/ 0 w 993"/>
              <a:gd name="T9" fmla="*/ 2147483647 h 2132"/>
              <a:gd name="T10" fmla="*/ 0 60000 65536"/>
              <a:gd name="T11" fmla="*/ 0 60000 65536"/>
              <a:gd name="T12" fmla="*/ 0 60000 65536"/>
              <a:gd name="T13" fmla="*/ 0 60000 65536"/>
              <a:gd name="T14" fmla="*/ 0 60000 65536"/>
              <a:gd name="T15" fmla="*/ 0 w 993"/>
              <a:gd name="T16" fmla="*/ 0 h 2132"/>
              <a:gd name="T17" fmla="*/ 993 w 993"/>
              <a:gd name="T18" fmla="*/ 2132 h 2132"/>
            </a:gdLst>
            <a:ahLst/>
            <a:cxnLst>
              <a:cxn ang="T10">
                <a:pos x="T0" y="T1"/>
              </a:cxn>
              <a:cxn ang="T11">
                <a:pos x="T2" y="T3"/>
              </a:cxn>
              <a:cxn ang="T12">
                <a:pos x="T4" y="T5"/>
              </a:cxn>
              <a:cxn ang="T13">
                <a:pos x="T6" y="T7"/>
              </a:cxn>
              <a:cxn ang="T14">
                <a:pos x="T8" y="T9"/>
              </a:cxn>
            </a:cxnLst>
            <a:rect l="T15" t="T16" r="T17" b="T18"/>
            <a:pathLst>
              <a:path w="993" h="2132">
                <a:moveTo>
                  <a:pt x="0" y="1111"/>
                </a:moveTo>
                <a:lnTo>
                  <a:pt x="540" y="2132"/>
                </a:lnTo>
                <a:lnTo>
                  <a:pt x="993" y="952"/>
                </a:lnTo>
                <a:lnTo>
                  <a:pt x="494" y="0"/>
                </a:lnTo>
                <a:lnTo>
                  <a:pt x="0" y="1111"/>
                </a:lnTo>
                <a:close/>
              </a:path>
            </a:pathLst>
          </a:custGeom>
          <a:solidFill>
            <a:srgbClr val="66FF66">
              <a:alpha val="49019"/>
            </a:srgbClr>
          </a:solidFill>
          <a:ln w="12700" cap="flat" cmpd="sng">
            <a:solidFill>
              <a:schemeClr val="tx1"/>
            </a:solidFill>
            <a:prstDash val="solid"/>
            <a:round/>
            <a:headEnd/>
            <a:tailEnd/>
          </a:ln>
        </p:spPr>
        <p:txBody>
          <a:bodyPr>
            <a:spAutoFit/>
          </a:bodyPr>
          <a:lstStyle/>
          <a:p>
            <a:endParaRPr lang="en-US"/>
          </a:p>
        </p:txBody>
      </p:sp>
      <p:sp>
        <p:nvSpPr>
          <p:cNvPr id="38927" name="Text Box 40"/>
          <p:cNvSpPr txBox="1">
            <a:spLocks noChangeArrowheads="1"/>
          </p:cNvSpPr>
          <p:nvPr/>
        </p:nvSpPr>
        <p:spPr bwMode="auto">
          <a:xfrm>
            <a:off x="4787900" y="4581525"/>
            <a:ext cx="31662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2800" b="1" i="1" dirty="0"/>
              <a:t>p</a:t>
            </a:r>
            <a:r>
              <a:rPr lang="en-US" altLang="en-US" sz="2800" dirty="0"/>
              <a:t> = </a:t>
            </a:r>
            <a:r>
              <a:rPr lang="en-US" altLang="en-US" sz="2800" b="1" dirty="0" err="1" smtClean="0"/>
              <a:t>lat</a:t>
            </a:r>
            <a:r>
              <a:rPr lang="en-US" altLang="en-US" sz="2800" dirty="0" smtClean="0"/>
              <a:t> </a:t>
            </a:r>
            <a:r>
              <a:rPr lang="en-US" altLang="en-US" sz="2800" dirty="0"/>
              <a:t>+ </a:t>
            </a:r>
            <a:r>
              <a:rPr lang="hu-HU" altLang="en-US" sz="2800" i="1" dirty="0">
                <a:sym typeface="Symbol" pitchFamily="18" charset="2"/>
              </a:rPr>
              <a:t>X</a:t>
            </a:r>
            <a:r>
              <a:rPr lang="en-US" altLang="en-US" sz="2800" dirty="0"/>
              <a:t> </a:t>
            </a:r>
            <a:r>
              <a:rPr lang="en-US" altLang="en-US" sz="2800" b="1" dirty="0" err="1" smtClean="0"/>
              <a:t>ri</a:t>
            </a:r>
            <a:r>
              <a:rPr lang="en-US" altLang="en-US" sz="2800" b="1" dirty="0" smtClean="0"/>
              <a:t> </a:t>
            </a:r>
            <a:r>
              <a:rPr lang="en-US" altLang="en-US" sz="2800" dirty="0"/>
              <a:t>+ </a:t>
            </a:r>
            <a:r>
              <a:rPr lang="hu-HU" altLang="en-US" sz="2800" i="1" dirty="0">
                <a:sym typeface="Symbol" pitchFamily="18" charset="2"/>
              </a:rPr>
              <a:t>Y</a:t>
            </a:r>
            <a:r>
              <a:rPr lang="en-US" altLang="en-US" sz="2800" i="1" dirty="0"/>
              <a:t> </a:t>
            </a:r>
            <a:r>
              <a:rPr lang="en-US" altLang="en-US" sz="2800" b="1" dirty="0"/>
              <a:t>up</a:t>
            </a:r>
          </a:p>
          <a:p>
            <a:endParaRPr lang="en-US" altLang="en-US" sz="2800" dirty="0"/>
          </a:p>
          <a:p>
            <a:r>
              <a:rPr lang="hu-HU" altLang="en-US" sz="2800" i="1" dirty="0">
                <a:sym typeface="Symbol" pitchFamily="18" charset="2"/>
              </a:rPr>
              <a:t>X</a:t>
            </a:r>
            <a:r>
              <a:rPr lang="en-US" altLang="en-US" sz="2800" i="1" dirty="0">
                <a:sym typeface="Symbol" pitchFamily="18" charset="2"/>
              </a:rPr>
              <a:t>, </a:t>
            </a:r>
            <a:r>
              <a:rPr lang="hu-HU" altLang="en-US" sz="2800" i="1" dirty="0">
                <a:sym typeface="Symbol" pitchFamily="18" charset="2"/>
              </a:rPr>
              <a:t>Y</a:t>
            </a:r>
            <a:r>
              <a:rPr lang="en-US" altLang="en-US" b="1" dirty="0">
                <a:sym typeface="Symbol" pitchFamily="18" charset="2"/>
              </a:rPr>
              <a:t> </a:t>
            </a:r>
            <a:r>
              <a:rPr lang="en-US" altLang="en-US" sz="2800" dirty="0">
                <a:sym typeface="Symbol" pitchFamily="18" charset="2"/>
              </a:rPr>
              <a:t> in [-1,1]</a:t>
            </a:r>
          </a:p>
        </p:txBody>
      </p:sp>
      <p:sp>
        <p:nvSpPr>
          <p:cNvPr id="38928" name="Rectangle 41"/>
          <p:cNvSpPr>
            <a:spLocks noChangeArrowheads="1"/>
          </p:cNvSpPr>
          <p:nvPr/>
        </p:nvSpPr>
        <p:spPr bwMode="auto">
          <a:xfrm>
            <a:off x="4500563" y="4002088"/>
            <a:ext cx="361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2800" b="1" i="1"/>
              <a:t>p</a:t>
            </a:r>
          </a:p>
        </p:txBody>
      </p:sp>
      <p:sp>
        <p:nvSpPr>
          <p:cNvPr id="38929" name="Oval 42"/>
          <p:cNvSpPr>
            <a:spLocks noChangeArrowheads="1"/>
          </p:cNvSpPr>
          <p:nvPr/>
        </p:nvSpPr>
        <p:spPr bwMode="auto">
          <a:xfrm rot="-1010598">
            <a:off x="3275013" y="4219575"/>
            <a:ext cx="71437" cy="288925"/>
          </a:xfrm>
          <a:prstGeom prst="ellipse">
            <a:avLst/>
          </a:prstGeom>
          <a:solidFill>
            <a:schemeClr val="accent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30" name="Oval 43"/>
          <p:cNvSpPr>
            <a:spLocks noChangeArrowheads="1"/>
          </p:cNvSpPr>
          <p:nvPr/>
        </p:nvSpPr>
        <p:spPr bwMode="auto">
          <a:xfrm rot="-1010598">
            <a:off x="2843213" y="4364038"/>
            <a:ext cx="71437" cy="288925"/>
          </a:xfrm>
          <a:prstGeom prst="ellipse">
            <a:avLst/>
          </a:prstGeom>
          <a:solidFill>
            <a:schemeClr val="accent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31" name="Oval 44"/>
          <p:cNvSpPr>
            <a:spLocks noChangeArrowheads="1"/>
          </p:cNvSpPr>
          <p:nvPr/>
        </p:nvSpPr>
        <p:spPr bwMode="auto">
          <a:xfrm rot="-1010598">
            <a:off x="2411413" y="4508500"/>
            <a:ext cx="71437" cy="288925"/>
          </a:xfrm>
          <a:prstGeom prst="ellipse">
            <a:avLst/>
          </a:prstGeom>
          <a:solidFill>
            <a:schemeClr val="accent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32" name="Oval 45"/>
          <p:cNvSpPr>
            <a:spLocks noChangeArrowheads="1"/>
          </p:cNvSpPr>
          <p:nvPr/>
        </p:nvSpPr>
        <p:spPr bwMode="auto">
          <a:xfrm rot="-1010598">
            <a:off x="1979613" y="4652963"/>
            <a:ext cx="71437" cy="288925"/>
          </a:xfrm>
          <a:prstGeom prst="ellipse">
            <a:avLst/>
          </a:prstGeom>
          <a:solidFill>
            <a:schemeClr val="accent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33" name="Oval 46"/>
          <p:cNvSpPr>
            <a:spLocks noChangeArrowheads="1"/>
          </p:cNvSpPr>
          <p:nvPr/>
        </p:nvSpPr>
        <p:spPr bwMode="auto">
          <a:xfrm rot="-1010598">
            <a:off x="1547813" y="4797425"/>
            <a:ext cx="71437" cy="288925"/>
          </a:xfrm>
          <a:prstGeom prst="ellipse">
            <a:avLst/>
          </a:prstGeom>
          <a:solidFill>
            <a:schemeClr val="accent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34" name="Oval 47"/>
          <p:cNvSpPr>
            <a:spLocks noChangeArrowheads="1"/>
          </p:cNvSpPr>
          <p:nvPr/>
        </p:nvSpPr>
        <p:spPr bwMode="auto">
          <a:xfrm rot="-1010598">
            <a:off x="1116013" y="4941888"/>
            <a:ext cx="71437" cy="288925"/>
          </a:xfrm>
          <a:prstGeom prst="ellipse">
            <a:avLst/>
          </a:prstGeom>
          <a:solidFill>
            <a:schemeClr val="accent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35" name="Rectangle 48"/>
          <p:cNvSpPr>
            <a:spLocks noChangeArrowheads="1"/>
          </p:cNvSpPr>
          <p:nvPr/>
        </p:nvSpPr>
        <p:spPr bwMode="auto">
          <a:xfrm>
            <a:off x="1979613" y="4005263"/>
            <a:ext cx="361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2800" b="1" i="1"/>
              <a:t>q</a:t>
            </a:r>
          </a:p>
        </p:txBody>
      </p:sp>
      <p:sp>
        <p:nvSpPr>
          <p:cNvPr id="38936" name="Text Box 49"/>
          <p:cNvSpPr txBox="1">
            <a:spLocks noChangeArrowheads="1"/>
          </p:cNvSpPr>
          <p:nvPr/>
        </p:nvSpPr>
        <p:spPr bwMode="auto">
          <a:xfrm>
            <a:off x="3059832" y="4437112"/>
            <a:ext cx="4667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b="1" dirty="0" err="1" smtClean="0"/>
              <a:t>en</a:t>
            </a:r>
            <a:endParaRPr lang="en-US" altLang="en-US" b="1" dirty="0"/>
          </a:p>
        </p:txBody>
      </p:sp>
      <p:sp>
        <p:nvSpPr>
          <p:cNvPr id="38937" name="Text Box 50"/>
          <p:cNvSpPr txBox="1">
            <a:spLocks noChangeArrowheads="1"/>
          </p:cNvSpPr>
          <p:nvPr/>
        </p:nvSpPr>
        <p:spPr bwMode="auto">
          <a:xfrm>
            <a:off x="592844" y="4581525"/>
            <a:ext cx="45076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b="1" dirty="0" smtClean="0"/>
              <a:t>ex</a:t>
            </a:r>
            <a:endParaRPr lang="en-US" altLang="en-US" b="1" dirty="0"/>
          </a:p>
        </p:txBody>
      </p:sp>
      <p:sp>
        <p:nvSpPr>
          <p:cNvPr id="38938" name="Line 9"/>
          <p:cNvSpPr>
            <a:spLocks noChangeShapeType="1"/>
          </p:cNvSpPr>
          <p:nvPr/>
        </p:nvSpPr>
        <p:spPr bwMode="auto">
          <a:xfrm flipV="1">
            <a:off x="1187450" y="3062288"/>
            <a:ext cx="0" cy="2451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39" name="Line 10"/>
          <p:cNvSpPr>
            <a:spLocks noChangeShapeType="1"/>
          </p:cNvSpPr>
          <p:nvPr/>
        </p:nvSpPr>
        <p:spPr bwMode="auto">
          <a:xfrm>
            <a:off x="1193800" y="6092825"/>
            <a:ext cx="20447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40" name="Rectangle 13"/>
          <p:cNvSpPr>
            <a:spLocks noChangeArrowheads="1"/>
          </p:cNvSpPr>
          <p:nvPr/>
        </p:nvSpPr>
        <p:spPr bwMode="auto">
          <a:xfrm>
            <a:off x="1193800" y="4376738"/>
            <a:ext cx="1503363" cy="17097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41" name="Freeform 14"/>
          <p:cNvSpPr>
            <a:spLocks/>
          </p:cNvSpPr>
          <p:nvPr/>
        </p:nvSpPr>
        <p:spPr bwMode="auto">
          <a:xfrm>
            <a:off x="1187450" y="3860800"/>
            <a:ext cx="2300288" cy="2232025"/>
          </a:xfrm>
          <a:custGeom>
            <a:avLst/>
            <a:gdLst>
              <a:gd name="T0" fmla="*/ 0 w 10000"/>
              <a:gd name="T1" fmla="*/ 2147483647 h 10000"/>
              <a:gd name="T2" fmla="*/ 2147483647 w 10000"/>
              <a:gd name="T3" fmla="*/ 0 h 10000"/>
              <a:gd name="T4" fmla="*/ 2147483647 w 10000"/>
              <a:gd name="T5" fmla="*/ 0 h 10000"/>
              <a:gd name="T6" fmla="*/ 2147483647 w 10000"/>
              <a:gd name="T7" fmla="*/ 2147483647 h 10000"/>
              <a:gd name="T8" fmla="*/ 2147483647 w 10000"/>
              <a:gd name="T9" fmla="*/ 2147483647 h 10000"/>
              <a:gd name="T10" fmla="*/ 2147483647 w 10000"/>
              <a:gd name="T11" fmla="*/ 2147483647 h 10000"/>
              <a:gd name="T12" fmla="*/ 2147483647 w 10000"/>
              <a:gd name="T13" fmla="*/ 0 h 10000"/>
              <a:gd name="T14" fmla="*/ 0 60000 65536"/>
              <a:gd name="T15" fmla="*/ 0 60000 65536"/>
              <a:gd name="T16" fmla="*/ 0 60000 65536"/>
              <a:gd name="T17" fmla="*/ 0 60000 65536"/>
              <a:gd name="T18" fmla="*/ 0 60000 65536"/>
              <a:gd name="T19" fmla="*/ 0 60000 65536"/>
              <a:gd name="T20" fmla="*/ 0 60000 65536"/>
              <a:gd name="T21" fmla="*/ 0 w 10000"/>
              <a:gd name="T22" fmla="*/ 0 h 10000"/>
              <a:gd name="T23" fmla="*/ 10000 w 10000"/>
              <a:gd name="T24" fmla="*/ 10000 h 1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00" h="10000">
                <a:moveTo>
                  <a:pt x="0" y="2284"/>
                </a:moveTo>
                <a:lnTo>
                  <a:pt x="3823" y="0"/>
                </a:lnTo>
                <a:lnTo>
                  <a:pt x="10000" y="0"/>
                </a:lnTo>
                <a:lnTo>
                  <a:pt x="6561" y="2258"/>
                </a:lnTo>
                <a:lnTo>
                  <a:pt x="6561" y="10000"/>
                </a:lnTo>
                <a:lnTo>
                  <a:pt x="10000" y="7424"/>
                </a:lnTo>
                <a:lnTo>
                  <a:pt x="10000" y="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2" name="Téglalap 37"/>
          <p:cNvSpPr>
            <a:spLocks noChangeArrowheads="1"/>
          </p:cNvSpPr>
          <p:nvPr/>
        </p:nvSpPr>
        <p:spPr bwMode="auto">
          <a:xfrm>
            <a:off x="1655676" y="3104964"/>
            <a:ext cx="1492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hu-HU" altLang="en-US" sz="3600" i="1" dirty="0"/>
              <a:t>v</a:t>
            </a:r>
            <a:r>
              <a:rPr lang="hu-HU" altLang="en-US" sz="3600" dirty="0"/>
              <a:t>(</a:t>
            </a:r>
            <a:r>
              <a:rPr lang="hu-HU" altLang="en-US" sz="3600" i="1" dirty="0"/>
              <a:t>x,y,z</a:t>
            </a:r>
            <a:r>
              <a:rPr lang="hu-HU" altLang="en-US" sz="3600" dirty="0"/>
              <a:t>)</a:t>
            </a:r>
          </a:p>
        </p:txBody>
      </p:sp>
      <p:grpSp>
        <p:nvGrpSpPr>
          <p:cNvPr id="38943" name="Csoportba foglalás 44"/>
          <p:cNvGrpSpPr>
            <a:grpSpLocks/>
          </p:cNvGrpSpPr>
          <p:nvPr/>
        </p:nvGrpSpPr>
        <p:grpSpPr bwMode="auto">
          <a:xfrm>
            <a:off x="1184275" y="5300663"/>
            <a:ext cx="792163" cy="792162"/>
            <a:chOff x="6732240" y="4077044"/>
            <a:chExt cx="792119" cy="792116"/>
          </a:xfrm>
        </p:grpSpPr>
        <p:sp>
          <p:nvSpPr>
            <p:cNvPr id="38964" name="Rectangle 19"/>
            <p:cNvSpPr>
              <a:spLocks noChangeArrowheads="1"/>
            </p:cNvSpPr>
            <p:nvPr/>
          </p:nvSpPr>
          <p:spPr bwMode="auto">
            <a:xfrm>
              <a:off x="6733058" y="4294485"/>
              <a:ext cx="503238" cy="574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65" name="Freeform 20"/>
            <p:cNvSpPr>
              <a:spLocks/>
            </p:cNvSpPr>
            <p:nvPr/>
          </p:nvSpPr>
          <p:spPr bwMode="auto">
            <a:xfrm>
              <a:off x="6732240" y="4077044"/>
              <a:ext cx="792119" cy="792116"/>
            </a:xfrm>
            <a:custGeom>
              <a:avLst/>
              <a:gdLst>
                <a:gd name="T0" fmla="*/ 0 w 10432"/>
                <a:gd name="T1" fmla="*/ 2147483647 h 10133"/>
                <a:gd name="T2" fmla="*/ 2147483647 w 10432"/>
                <a:gd name="T3" fmla="*/ 0 h 10133"/>
                <a:gd name="T4" fmla="*/ 2147483647 w 10432"/>
                <a:gd name="T5" fmla="*/ 0 h 10133"/>
                <a:gd name="T6" fmla="*/ 2147483647 w 10432"/>
                <a:gd name="T7" fmla="*/ 2147483647 h 10133"/>
                <a:gd name="T8" fmla="*/ 2147483647 w 10432"/>
                <a:gd name="T9" fmla="*/ 2147483647 h 10133"/>
                <a:gd name="T10" fmla="*/ 2147483647 w 10432"/>
                <a:gd name="T11" fmla="*/ 2147483647 h 10133"/>
                <a:gd name="T12" fmla="*/ 0 60000 65536"/>
                <a:gd name="T13" fmla="*/ 0 60000 65536"/>
                <a:gd name="T14" fmla="*/ 0 60000 65536"/>
                <a:gd name="T15" fmla="*/ 0 60000 65536"/>
                <a:gd name="T16" fmla="*/ 0 60000 65536"/>
                <a:gd name="T17" fmla="*/ 0 60000 65536"/>
                <a:gd name="T18" fmla="*/ 0 w 10432"/>
                <a:gd name="T19" fmla="*/ 0 h 10133"/>
                <a:gd name="T20" fmla="*/ 10432 w 10432"/>
                <a:gd name="T21" fmla="*/ 10133 h 10133"/>
              </a:gdLst>
              <a:ahLst/>
              <a:cxnLst>
                <a:cxn ang="T12">
                  <a:pos x="T0" y="T1"/>
                </a:cxn>
                <a:cxn ang="T13">
                  <a:pos x="T2" y="T3"/>
                </a:cxn>
                <a:cxn ang="T14">
                  <a:pos x="T4" y="T5"/>
                </a:cxn>
                <a:cxn ang="T15">
                  <a:pos x="T6" y="T7"/>
                </a:cxn>
                <a:cxn ang="T16">
                  <a:pos x="T8" y="T9"/>
                </a:cxn>
                <a:cxn ang="T17">
                  <a:pos x="T10" y="T11"/>
                </a:cxn>
              </a:cxnLst>
              <a:rect l="T18" t="T19" r="T20" b="T21"/>
              <a:pathLst>
                <a:path w="10432" h="10133">
                  <a:moveTo>
                    <a:pt x="0" y="2620"/>
                  </a:moveTo>
                  <a:lnTo>
                    <a:pt x="3793" y="0"/>
                  </a:lnTo>
                  <a:lnTo>
                    <a:pt x="10432" y="0"/>
                  </a:lnTo>
                  <a:lnTo>
                    <a:pt x="6638" y="2764"/>
                  </a:lnTo>
                  <a:cubicBezTo>
                    <a:pt x="6690" y="5220"/>
                    <a:pt x="6586" y="7677"/>
                    <a:pt x="6638" y="10133"/>
                  </a:cubicBezTo>
                  <a:lnTo>
                    <a:pt x="10432" y="737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66" name="Rectangle 19"/>
            <p:cNvSpPr>
              <a:spLocks noChangeArrowheads="1"/>
            </p:cNvSpPr>
            <p:nvPr/>
          </p:nvSpPr>
          <p:spPr bwMode="auto">
            <a:xfrm>
              <a:off x="7021090" y="4077072"/>
              <a:ext cx="503238" cy="574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cxnSp>
          <p:nvCxnSpPr>
            <p:cNvPr id="38967" name="Egyenes összekötő 40"/>
            <p:cNvCxnSpPr>
              <a:cxnSpLocks noChangeShapeType="1"/>
            </p:cNvCxnSpPr>
            <p:nvPr/>
          </p:nvCxnSpPr>
          <p:spPr bwMode="auto">
            <a:xfrm flipH="1">
              <a:off x="6732240" y="4653136"/>
              <a:ext cx="288032" cy="21602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grpSp>
        <p:nvGrpSpPr>
          <p:cNvPr id="38944" name="Csoportba foglalás 45"/>
          <p:cNvGrpSpPr>
            <a:grpSpLocks/>
          </p:cNvGrpSpPr>
          <p:nvPr/>
        </p:nvGrpSpPr>
        <p:grpSpPr bwMode="auto">
          <a:xfrm>
            <a:off x="1689100" y="5300663"/>
            <a:ext cx="792163" cy="792162"/>
            <a:chOff x="6732240" y="4077044"/>
            <a:chExt cx="792119" cy="792116"/>
          </a:xfrm>
        </p:grpSpPr>
        <p:sp>
          <p:nvSpPr>
            <p:cNvPr id="38960" name="Rectangle 19"/>
            <p:cNvSpPr>
              <a:spLocks noChangeArrowheads="1"/>
            </p:cNvSpPr>
            <p:nvPr/>
          </p:nvSpPr>
          <p:spPr bwMode="auto">
            <a:xfrm>
              <a:off x="6733058" y="4294485"/>
              <a:ext cx="503238" cy="574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61" name="Freeform 20"/>
            <p:cNvSpPr>
              <a:spLocks/>
            </p:cNvSpPr>
            <p:nvPr/>
          </p:nvSpPr>
          <p:spPr bwMode="auto">
            <a:xfrm>
              <a:off x="6732240" y="4077044"/>
              <a:ext cx="792119" cy="792116"/>
            </a:xfrm>
            <a:custGeom>
              <a:avLst/>
              <a:gdLst>
                <a:gd name="T0" fmla="*/ 0 w 10432"/>
                <a:gd name="T1" fmla="*/ 2147483647 h 10133"/>
                <a:gd name="T2" fmla="*/ 2147483647 w 10432"/>
                <a:gd name="T3" fmla="*/ 0 h 10133"/>
                <a:gd name="T4" fmla="*/ 2147483647 w 10432"/>
                <a:gd name="T5" fmla="*/ 0 h 10133"/>
                <a:gd name="T6" fmla="*/ 2147483647 w 10432"/>
                <a:gd name="T7" fmla="*/ 2147483647 h 10133"/>
                <a:gd name="T8" fmla="*/ 2147483647 w 10432"/>
                <a:gd name="T9" fmla="*/ 2147483647 h 10133"/>
                <a:gd name="T10" fmla="*/ 2147483647 w 10432"/>
                <a:gd name="T11" fmla="*/ 2147483647 h 10133"/>
                <a:gd name="T12" fmla="*/ 0 60000 65536"/>
                <a:gd name="T13" fmla="*/ 0 60000 65536"/>
                <a:gd name="T14" fmla="*/ 0 60000 65536"/>
                <a:gd name="T15" fmla="*/ 0 60000 65536"/>
                <a:gd name="T16" fmla="*/ 0 60000 65536"/>
                <a:gd name="T17" fmla="*/ 0 60000 65536"/>
                <a:gd name="T18" fmla="*/ 0 w 10432"/>
                <a:gd name="T19" fmla="*/ 0 h 10133"/>
                <a:gd name="T20" fmla="*/ 10432 w 10432"/>
                <a:gd name="T21" fmla="*/ 10133 h 10133"/>
              </a:gdLst>
              <a:ahLst/>
              <a:cxnLst>
                <a:cxn ang="T12">
                  <a:pos x="T0" y="T1"/>
                </a:cxn>
                <a:cxn ang="T13">
                  <a:pos x="T2" y="T3"/>
                </a:cxn>
                <a:cxn ang="T14">
                  <a:pos x="T4" y="T5"/>
                </a:cxn>
                <a:cxn ang="T15">
                  <a:pos x="T6" y="T7"/>
                </a:cxn>
                <a:cxn ang="T16">
                  <a:pos x="T8" y="T9"/>
                </a:cxn>
                <a:cxn ang="T17">
                  <a:pos x="T10" y="T11"/>
                </a:cxn>
              </a:cxnLst>
              <a:rect l="T18" t="T19" r="T20" b="T21"/>
              <a:pathLst>
                <a:path w="10432" h="10133">
                  <a:moveTo>
                    <a:pt x="0" y="2620"/>
                  </a:moveTo>
                  <a:lnTo>
                    <a:pt x="3793" y="0"/>
                  </a:lnTo>
                  <a:lnTo>
                    <a:pt x="10432" y="0"/>
                  </a:lnTo>
                  <a:lnTo>
                    <a:pt x="6638" y="2764"/>
                  </a:lnTo>
                  <a:cubicBezTo>
                    <a:pt x="6690" y="5220"/>
                    <a:pt x="6586" y="7677"/>
                    <a:pt x="6638" y="10133"/>
                  </a:cubicBezTo>
                  <a:lnTo>
                    <a:pt x="10432" y="737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62" name="Rectangle 19"/>
            <p:cNvSpPr>
              <a:spLocks noChangeArrowheads="1"/>
            </p:cNvSpPr>
            <p:nvPr/>
          </p:nvSpPr>
          <p:spPr bwMode="auto">
            <a:xfrm>
              <a:off x="7021090" y="4077072"/>
              <a:ext cx="503238" cy="574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cxnSp>
          <p:nvCxnSpPr>
            <p:cNvPr id="38963" name="Egyenes összekötő 49"/>
            <p:cNvCxnSpPr>
              <a:cxnSpLocks noChangeShapeType="1"/>
            </p:cNvCxnSpPr>
            <p:nvPr/>
          </p:nvCxnSpPr>
          <p:spPr bwMode="auto">
            <a:xfrm flipH="1">
              <a:off x="6732240" y="4653136"/>
              <a:ext cx="288032" cy="21602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grpSp>
        <p:nvGrpSpPr>
          <p:cNvPr id="38945" name="Csoportba foglalás 50"/>
          <p:cNvGrpSpPr>
            <a:grpSpLocks/>
          </p:cNvGrpSpPr>
          <p:nvPr/>
        </p:nvGrpSpPr>
        <p:grpSpPr bwMode="auto">
          <a:xfrm>
            <a:off x="2192338" y="5300663"/>
            <a:ext cx="792162" cy="792162"/>
            <a:chOff x="6732240" y="4077044"/>
            <a:chExt cx="792119" cy="792116"/>
          </a:xfrm>
        </p:grpSpPr>
        <p:sp>
          <p:nvSpPr>
            <p:cNvPr id="38956" name="Rectangle 19"/>
            <p:cNvSpPr>
              <a:spLocks noChangeArrowheads="1"/>
            </p:cNvSpPr>
            <p:nvPr/>
          </p:nvSpPr>
          <p:spPr bwMode="auto">
            <a:xfrm>
              <a:off x="6733058" y="4294485"/>
              <a:ext cx="503238" cy="574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57" name="Freeform 20"/>
            <p:cNvSpPr>
              <a:spLocks/>
            </p:cNvSpPr>
            <p:nvPr/>
          </p:nvSpPr>
          <p:spPr bwMode="auto">
            <a:xfrm>
              <a:off x="6732240" y="4077044"/>
              <a:ext cx="792119" cy="792116"/>
            </a:xfrm>
            <a:custGeom>
              <a:avLst/>
              <a:gdLst>
                <a:gd name="T0" fmla="*/ 0 w 10432"/>
                <a:gd name="T1" fmla="*/ 2147483647 h 10133"/>
                <a:gd name="T2" fmla="*/ 2147483647 w 10432"/>
                <a:gd name="T3" fmla="*/ 0 h 10133"/>
                <a:gd name="T4" fmla="*/ 2147483647 w 10432"/>
                <a:gd name="T5" fmla="*/ 0 h 10133"/>
                <a:gd name="T6" fmla="*/ 2147483647 w 10432"/>
                <a:gd name="T7" fmla="*/ 2147483647 h 10133"/>
                <a:gd name="T8" fmla="*/ 2147483647 w 10432"/>
                <a:gd name="T9" fmla="*/ 2147483647 h 10133"/>
                <a:gd name="T10" fmla="*/ 2147483647 w 10432"/>
                <a:gd name="T11" fmla="*/ 2147483647 h 10133"/>
                <a:gd name="T12" fmla="*/ 0 60000 65536"/>
                <a:gd name="T13" fmla="*/ 0 60000 65536"/>
                <a:gd name="T14" fmla="*/ 0 60000 65536"/>
                <a:gd name="T15" fmla="*/ 0 60000 65536"/>
                <a:gd name="T16" fmla="*/ 0 60000 65536"/>
                <a:gd name="T17" fmla="*/ 0 60000 65536"/>
                <a:gd name="T18" fmla="*/ 0 w 10432"/>
                <a:gd name="T19" fmla="*/ 0 h 10133"/>
                <a:gd name="T20" fmla="*/ 10432 w 10432"/>
                <a:gd name="T21" fmla="*/ 10133 h 10133"/>
              </a:gdLst>
              <a:ahLst/>
              <a:cxnLst>
                <a:cxn ang="T12">
                  <a:pos x="T0" y="T1"/>
                </a:cxn>
                <a:cxn ang="T13">
                  <a:pos x="T2" y="T3"/>
                </a:cxn>
                <a:cxn ang="T14">
                  <a:pos x="T4" y="T5"/>
                </a:cxn>
                <a:cxn ang="T15">
                  <a:pos x="T6" y="T7"/>
                </a:cxn>
                <a:cxn ang="T16">
                  <a:pos x="T8" y="T9"/>
                </a:cxn>
                <a:cxn ang="T17">
                  <a:pos x="T10" y="T11"/>
                </a:cxn>
              </a:cxnLst>
              <a:rect l="T18" t="T19" r="T20" b="T21"/>
              <a:pathLst>
                <a:path w="10432" h="10133">
                  <a:moveTo>
                    <a:pt x="0" y="2620"/>
                  </a:moveTo>
                  <a:lnTo>
                    <a:pt x="3793" y="0"/>
                  </a:lnTo>
                  <a:lnTo>
                    <a:pt x="10432" y="0"/>
                  </a:lnTo>
                  <a:lnTo>
                    <a:pt x="6638" y="2764"/>
                  </a:lnTo>
                  <a:cubicBezTo>
                    <a:pt x="6690" y="5220"/>
                    <a:pt x="6586" y="7677"/>
                    <a:pt x="6638" y="10133"/>
                  </a:cubicBezTo>
                  <a:lnTo>
                    <a:pt x="10432" y="737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8" name="Rectangle 19"/>
            <p:cNvSpPr>
              <a:spLocks noChangeArrowheads="1"/>
            </p:cNvSpPr>
            <p:nvPr/>
          </p:nvSpPr>
          <p:spPr bwMode="auto">
            <a:xfrm>
              <a:off x="7021090" y="4077072"/>
              <a:ext cx="503238" cy="574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cxnSp>
          <p:nvCxnSpPr>
            <p:cNvPr id="38959" name="Egyenes összekötő 54"/>
            <p:cNvCxnSpPr>
              <a:cxnSpLocks noChangeShapeType="1"/>
            </p:cNvCxnSpPr>
            <p:nvPr/>
          </p:nvCxnSpPr>
          <p:spPr bwMode="auto">
            <a:xfrm flipH="1">
              <a:off x="6732240" y="4653136"/>
              <a:ext cx="288032" cy="21602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grpSp>
        <p:nvGrpSpPr>
          <p:cNvPr id="38946" name="Csoportba foglalás 55"/>
          <p:cNvGrpSpPr>
            <a:grpSpLocks/>
          </p:cNvGrpSpPr>
          <p:nvPr/>
        </p:nvGrpSpPr>
        <p:grpSpPr bwMode="auto">
          <a:xfrm>
            <a:off x="1184275" y="4724400"/>
            <a:ext cx="792163" cy="792163"/>
            <a:chOff x="6732240" y="4077044"/>
            <a:chExt cx="792119" cy="792116"/>
          </a:xfrm>
        </p:grpSpPr>
        <p:sp>
          <p:nvSpPr>
            <p:cNvPr id="38952" name="Rectangle 19"/>
            <p:cNvSpPr>
              <a:spLocks noChangeArrowheads="1"/>
            </p:cNvSpPr>
            <p:nvPr/>
          </p:nvSpPr>
          <p:spPr bwMode="auto">
            <a:xfrm>
              <a:off x="6733058" y="4294485"/>
              <a:ext cx="503238" cy="574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53" name="Freeform 20"/>
            <p:cNvSpPr>
              <a:spLocks/>
            </p:cNvSpPr>
            <p:nvPr/>
          </p:nvSpPr>
          <p:spPr bwMode="auto">
            <a:xfrm>
              <a:off x="6732240" y="4077044"/>
              <a:ext cx="792119" cy="792116"/>
            </a:xfrm>
            <a:custGeom>
              <a:avLst/>
              <a:gdLst>
                <a:gd name="T0" fmla="*/ 0 w 10432"/>
                <a:gd name="T1" fmla="*/ 2147483647 h 10133"/>
                <a:gd name="T2" fmla="*/ 2147483647 w 10432"/>
                <a:gd name="T3" fmla="*/ 0 h 10133"/>
                <a:gd name="T4" fmla="*/ 2147483647 w 10432"/>
                <a:gd name="T5" fmla="*/ 0 h 10133"/>
                <a:gd name="T6" fmla="*/ 2147483647 w 10432"/>
                <a:gd name="T7" fmla="*/ 2147483647 h 10133"/>
                <a:gd name="T8" fmla="*/ 2147483647 w 10432"/>
                <a:gd name="T9" fmla="*/ 2147483647 h 10133"/>
                <a:gd name="T10" fmla="*/ 2147483647 w 10432"/>
                <a:gd name="T11" fmla="*/ 2147483647 h 10133"/>
                <a:gd name="T12" fmla="*/ 0 60000 65536"/>
                <a:gd name="T13" fmla="*/ 0 60000 65536"/>
                <a:gd name="T14" fmla="*/ 0 60000 65536"/>
                <a:gd name="T15" fmla="*/ 0 60000 65536"/>
                <a:gd name="T16" fmla="*/ 0 60000 65536"/>
                <a:gd name="T17" fmla="*/ 0 60000 65536"/>
                <a:gd name="T18" fmla="*/ 0 w 10432"/>
                <a:gd name="T19" fmla="*/ 0 h 10133"/>
                <a:gd name="T20" fmla="*/ 10432 w 10432"/>
                <a:gd name="T21" fmla="*/ 10133 h 10133"/>
              </a:gdLst>
              <a:ahLst/>
              <a:cxnLst>
                <a:cxn ang="T12">
                  <a:pos x="T0" y="T1"/>
                </a:cxn>
                <a:cxn ang="T13">
                  <a:pos x="T2" y="T3"/>
                </a:cxn>
                <a:cxn ang="T14">
                  <a:pos x="T4" y="T5"/>
                </a:cxn>
                <a:cxn ang="T15">
                  <a:pos x="T6" y="T7"/>
                </a:cxn>
                <a:cxn ang="T16">
                  <a:pos x="T8" y="T9"/>
                </a:cxn>
                <a:cxn ang="T17">
                  <a:pos x="T10" y="T11"/>
                </a:cxn>
              </a:cxnLst>
              <a:rect l="T18" t="T19" r="T20" b="T21"/>
              <a:pathLst>
                <a:path w="10432" h="10133">
                  <a:moveTo>
                    <a:pt x="0" y="2620"/>
                  </a:moveTo>
                  <a:lnTo>
                    <a:pt x="3793" y="0"/>
                  </a:lnTo>
                  <a:lnTo>
                    <a:pt x="10432" y="0"/>
                  </a:lnTo>
                  <a:lnTo>
                    <a:pt x="6638" y="2764"/>
                  </a:lnTo>
                  <a:cubicBezTo>
                    <a:pt x="6690" y="5220"/>
                    <a:pt x="6586" y="7677"/>
                    <a:pt x="6638" y="10133"/>
                  </a:cubicBezTo>
                  <a:lnTo>
                    <a:pt x="10432" y="737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4" name="Rectangle 19"/>
            <p:cNvSpPr>
              <a:spLocks noChangeArrowheads="1"/>
            </p:cNvSpPr>
            <p:nvPr/>
          </p:nvSpPr>
          <p:spPr bwMode="auto">
            <a:xfrm>
              <a:off x="7021090" y="4077072"/>
              <a:ext cx="503238" cy="574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cxnSp>
          <p:nvCxnSpPr>
            <p:cNvPr id="38955" name="Egyenes összekötő 59"/>
            <p:cNvCxnSpPr>
              <a:cxnSpLocks noChangeShapeType="1"/>
            </p:cNvCxnSpPr>
            <p:nvPr/>
          </p:nvCxnSpPr>
          <p:spPr bwMode="auto">
            <a:xfrm flipH="1">
              <a:off x="6732240" y="4653136"/>
              <a:ext cx="288032" cy="21602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grpSp>
      <p:sp>
        <p:nvSpPr>
          <p:cNvPr id="38947" name="Ellipszis 63"/>
          <p:cNvSpPr>
            <a:spLocks noChangeArrowheads="1"/>
          </p:cNvSpPr>
          <p:nvPr/>
        </p:nvSpPr>
        <p:spPr bwMode="auto">
          <a:xfrm>
            <a:off x="1544638" y="5661025"/>
            <a:ext cx="71437" cy="71438"/>
          </a:xfrm>
          <a:prstGeom prst="ellipse">
            <a:avLst/>
          </a:prstGeom>
          <a:solidFill>
            <a:schemeClr val="accent2"/>
          </a:solidFill>
          <a:ln w="12700" algn="ctr">
            <a:solidFill>
              <a:schemeClr val="tx1"/>
            </a:solidFill>
            <a:round/>
            <a:headEnd/>
            <a:tailEnd/>
          </a:ln>
        </p:spPr>
        <p:txBody>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48" name="Ellipszis 64"/>
          <p:cNvSpPr>
            <a:spLocks noChangeArrowheads="1"/>
          </p:cNvSpPr>
          <p:nvPr/>
        </p:nvSpPr>
        <p:spPr bwMode="auto">
          <a:xfrm>
            <a:off x="2049463" y="5661025"/>
            <a:ext cx="71437" cy="71438"/>
          </a:xfrm>
          <a:prstGeom prst="ellipse">
            <a:avLst/>
          </a:prstGeom>
          <a:solidFill>
            <a:schemeClr val="accent2"/>
          </a:solidFill>
          <a:ln w="12700" algn="ctr">
            <a:solidFill>
              <a:schemeClr val="tx1"/>
            </a:solidFill>
            <a:round/>
            <a:headEnd/>
            <a:tailEnd/>
          </a:ln>
        </p:spPr>
        <p:txBody>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49" name="Ellipszis 65"/>
          <p:cNvSpPr>
            <a:spLocks noChangeArrowheads="1"/>
          </p:cNvSpPr>
          <p:nvPr/>
        </p:nvSpPr>
        <p:spPr bwMode="auto">
          <a:xfrm>
            <a:off x="2552700" y="5661025"/>
            <a:ext cx="71438" cy="71438"/>
          </a:xfrm>
          <a:prstGeom prst="ellipse">
            <a:avLst/>
          </a:prstGeom>
          <a:solidFill>
            <a:schemeClr val="accent2"/>
          </a:solidFill>
          <a:ln w="12700" algn="ctr">
            <a:solidFill>
              <a:schemeClr val="tx1"/>
            </a:solidFill>
            <a:round/>
            <a:headEnd/>
            <a:tailEnd/>
          </a:ln>
        </p:spPr>
        <p:txBody>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50" name="Ellipszis 66"/>
          <p:cNvSpPr>
            <a:spLocks noChangeArrowheads="1"/>
          </p:cNvSpPr>
          <p:nvPr/>
        </p:nvSpPr>
        <p:spPr bwMode="auto">
          <a:xfrm>
            <a:off x="1544638" y="5084763"/>
            <a:ext cx="71437" cy="73025"/>
          </a:xfrm>
          <a:prstGeom prst="ellipse">
            <a:avLst/>
          </a:prstGeom>
          <a:solidFill>
            <a:schemeClr val="accent2"/>
          </a:solidFill>
          <a:ln w="12700" algn="ctr">
            <a:solidFill>
              <a:schemeClr val="tx1"/>
            </a:solidFill>
            <a:round/>
            <a:headEnd/>
            <a:tailEnd/>
          </a:ln>
        </p:spPr>
        <p:txBody>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38951" name="Line 10"/>
          <p:cNvSpPr>
            <a:spLocks noChangeShapeType="1"/>
          </p:cNvSpPr>
          <p:nvPr/>
        </p:nvSpPr>
        <p:spPr bwMode="auto">
          <a:xfrm flipV="1">
            <a:off x="1184275" y="5084763"/>
            <a:ext cx="1368425" cy="10080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6" name="Group 7"/>
          <p:cNvGrpSpPr>
            <a:grpSpLocks/>
          </p:cNvGrpSpPr>
          <p:nvPr/>
        </p:nvGrpSpPr>
        <p:grpSpPr bwMode="auto">
          <a:xfrm rot="9782506">
            <a:off x="6566800" y="2476642"/>
            <a:ext cx="906463" cy="979487"/>
            <a:chOff x="197" y="1687"/>
            <a:chExt cx="805" cy="868"/>
          </a:xfrm>
        </p:grpSpPr>
        <p:sp>
          <p:nvSpPr>
            <p:cNvPr id="67" name="Line 8"/>
            <p:cNvSpPr>
              <a:spLocks noChangeShapeType="1"/>
            </p:cNvSpPr>
            <p:nvPr/>
          </p:nvSpPr>
          <p:spPr bwMode="auto">
            <a:xfrm flipV="1">
              <a:off x="197" y="1877"/>
              <a:ext cx="606" cy="2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9"/>
            <p:cNvSpPr>
              <a:spLocks noChangeShapeType="1"/>
            </p:cNvSpPr>
            <p:nvPr/>
          </p:nvSpPr>
          <p:spPr bwMode="auto">
            <a:xfrm>
              <a:off x="197" y="2131"/>
              <a:ext cx="606" cy="25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 name="Oval 10"/>
            <p:cNvSpPr>
              <a:spLocks noChangeArrowheads="1"/>
            </p:cNvSpPr>
            <p:nvPr/>
          </p:nvSpPr>
          <p:spPr bwMode="auto">
            <a:xfrm>
              <a:off x="663" y="1920"/>
              <a:ext cx="187" cy="423"/>
            </a:xfrm>
            <a:prstGeom prst="ellipse">
              <a:avLst/>
            </a:prstGeom>
            <a:noFill/>
            <a:ln w="38100">
              <a:solidFill>
                <a:schemeClr val="tx1"/>
              </a:solidFill>
              <a:round/>
              <a:headEnd/>
              <a:tailEnd/>
            </a:ln>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70" name="Oval 11"/>
            <p:cNvSpPr>
              <a:spLocks noChangeArrowheads="1"/>
            </p:cNvSpPr>
            <p:nvPr/>
          </p:nvSpPr>
          <p:spPr bwMode="auto">
            <a:xfrm>
              <a:off x="757" y="2005"/>
              <a:ext cx="93" cy="254"/>
            </a:xfrm>
            <a:prstGeom prst="ellipse">
              <a:avLst/>
            </a:prstGeom>
            <a:solidFill>
              <a:schemeClr val="tx1"/>
            </a:solidFill>
            <a:ln w="38100">
              <a:solidFill>
                <a:schemeClr val="tx1"/>
              </a:solidFill>
              <a:round/>
              <a:headEnd/>
              <a:tailEnd/>
            </a:ln>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71" name="Freeform 12"/>
            <p:cNvSpPr>
              <a:spLocks/>
            </p:cNvSpPr>
            <p:nvPr/>
          </p:nvSpPr>
          <p:spPr bwMode="auto">
            <a:xfrm>
              <a:off x="757" y="1708"/>
              <a:ext cx="140" cy="169"/>
            </a:xfrm>
            <a:custGeom>
              <a:avLst/>
              <a:gdLst>
                <a:gd name="T0" fmla="*/ 0 w 144"/>
                <a:gd name="T1" fmla="*/ 7 h 192"/>
                <a:gd name="T2" fmla="*/ 46 w 144"/>
                <a:gd name="T3" fmla="*/ 4 h 192"/>
                <a:gd name="T4" fmla="*/ 68 w 144"/>
                <a:gd name="T5" fmla="*/ 0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192"/>
                  </a:moveTo>
                  <a:cubicBezTo>
                    <a:pt x="36" y="184"/>
                    <a:pt x="72" y="176"/>
                    <a:pt x="96" y="144"/>
                  </a:cubicBezTo>
                  <a:cubicBezTo>
                    <a:pt x="120" y="112"/>
                    <a:pt x="136" y="32"/>
                    <a:pt x="144"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 name="Freeform 13"/>
            <p:cNvSpPr>
              <a:spLocks/>
            </p:cNvSpPr>
            <p:nvPr/>
          </p:nvSpPr>
          <p:spPr bwMode="auto">
            <a:xfrm>
              <a:off x="803" y="1740"/>
              <a:ext cx="186" cy="137"/>
            </a:xfrm>
            <a:custGeom>
              <a:avLst/>
              <a:gdLst>
                <a:gd name="T0" fmla="*/ 0 w 192"/>
                <a:gd name="T1" fmla="*/ 4 h 156"/>
                <a:gd name="T2" fmla="*/ 56 w 192"/>
                <a:gd name="T3" fmla="*/ 4 h 156"/>
                <a:gd name="T4" fmla="*/ 81 w 192"/>
                <a:gd name="T5" fmla="*/ 0 h 156"/>
                <a:gd name="T6" fmla="*/ 0 60000 65536"/>
                <a:gd name="T7" fmla="*/ 0 60000 65536"/>
                <a:gd name="T8" fmla="*/ 0 60000 65536"/>
                <a:gd name="T9" fmla="*/ 0 w 192"/>
                <a:gd name="T10" fmla="*/ 0 h 156"/>
                <a:gd name="T11" fmla="*/ 192 w 192"/>
                <a:gd name="T12" fmla="*/ 156 h 156"/>
              </a:gdLst>
              <a:ahLst/>
              <a:cxnLst>
                <a:cxn ang="T6">
                  <a:pos x="T0" y="T1"/>
                </a:cxn>
                <a:cxn ang="T7">
                  <a:pos x="T2" y="T3"/>
                </a:cxn>
                <a:cxn ang="T8">
                  <a:pos x="T4" y="T5"/>
                </a:cxn>
              </a:cxnLst>
              <a:rect l="T9" t="T10" r="T11" b="T12"/>
              <a:pathLst>
                <a:path w="192" h="156">
                  <a:moveTo>
                    <a:pt x="0" y="156"/>
                  </a:moveTo>
                  <a:cubicBezTo>
                    <a:pt x="22" y="150"/>
                    <a:pt x="100" y="146"/>
                    <a:pt x="132" y="120"/>
                  </a:cubicBezTo>
                  <a:cubicBezTo>
                    <a:pt x="164" y="94"/>
                    <a:pt x="180" y="25"/>
                    <a:pt x="192"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Freeform 14"/>
            <p:cNvSpPr>
              <a:spLocks/>
            </p:cNvSpPr>
            <p:nvPr/>
          </p:nvSpPr>
          <p:spPr bwMode="auto">
            <a:xfrm>
              <a:off x="757" y="2343"/>
              <a:ext cx="245" cy="128"/>
            </a:xfrm>
            <a:custGeom>
              <a:avLst/>
              <a:gdLst>
                <a:gd name="T0" fmla="*/ 0 w 252"/>
                <a:gd name="T1" fmla="*/ 0 h 144"/>
                <a:gd name="T2" fmla="*/ 68 w 252"/>
                <a:gd name="T3" fmla="*/ 4 h 144"/>
                <a:gd name="T4" fmla="*/ 118 w 252"/>
                <a:gd name="T5" fmla="*/ 6 h 144"/>
                <a:gd name="T6" fmla="*/ 0 60000 65536"/>
                <a:gd name="T7" fmla="*/ 0 60000 65536"/>
                <a:gd name="T8" fmla="*/ 0 60000 65536"/>
                <a:gd name="T9" fmla="*/ 0 w 252"/>
                <a:gd name="T10" fmla="*/ 0 h 144"/>
                <a:gd name="T11" fmla="*/ 252 w 252"/>
                <a:gd name="T12" fmla="*/ 144 h 144"/>
              </a:gdLst>
              <a:ahLst/>
              <a:cxnLst>
                <a:cxn ang="T6">
                  <a:pos x="T0" y="T1"/>
                </a:cxn>
                <a:cxn ang="T7">
                  <a:pos x="T2" y="T3"/>
                </a:cxn>
                <a:cxn ang="T8">
                  <a:pos x="T4" y="T5"/>
                </a:cxn>
              </a:cxnLst>
              <a:rect l="T9" t="T10" r="T11" b="T12"/>
              <a:pathLst>
                <a:path w="252" h="144">
                  <a:moveTo>
                    <a:pt x="0" y="0"/>
                  </a:moveTo>
                  <a:cubicBezTo>
                    <a:pt x="56" y="8"/>
                    <a:pt x="102" y="24"/>
                    <a:pt x="144" y="48"/>
                  </a:cubicBezTo>
                  <a:cubicBezTo>
                    <a:pt x="186" y="72"/>
                    <a:pt x="230" y="124"/>
                    <a:pt x="252" y="144"/>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 name="Freeform 15"/>
            <p:cNvSpPr>
              <a:spLocks/>
            </p:cNvSpPr>
            <p:nvPr/>
          </p:nvSpPr>
          <p:spPr bwMode="auto">
            <a:xfrm>
              <a:off x="757" y="2343"/>
              <a:ext cx="140" cy="212"/>
            </a:xfrm>
            <a:custGeom>
              <a:avLst/>
              <a:gdLst>
                <a:gd name="T0" fmla="*/ 0 w 144"/>
                <a:gd name="T1" fmla="*/ 0 h 240"/>
                <a:gd name="T2" fmla="*/ 55 w 144"/>
                <a:gd name="T3" fmla="*/ 5 h 240"/>
                <a:gd name="T4" fmla="*/ 68 w 144"/>
                <a:gd name="T5" fmla="*/ 9 h 240"/>
                <a:gd name="T6" fmla="*/ 0 60000 65536"/>
                <a:gd name="T7" fmla="*/ 0 60000 65536"/>
                <a:gd name="T8" fmla="*/ 0 60000 65536"/>
                <a:gd name="T9" fmla="*/ 0 w 144"/>
                <a:gd name="T10" fmla="*/ 0 h 240"/>
                <a:gd name="T11" fmla="*/ 144 w 144"/>
                <a:gd name="T12" fmla="*/ 240 h 240"/>
              </a:gdLst>
              <a:ahLst/>
              <a:cxnLst>
                <a:cxn ang="T6">
                  <a:pos x="T0" y="T1"/>
                </a:cxn>
                <a:cxn ang="T7">
                  <a:pos x="T2" y="T3"/>
                </a:cxn>
                <a:cxn ang="T8">
                  <a:pos x="T4" y="T5"/>
                </a:cxn>
              </a:cxnLst>
              <a:rect l="T9" t="T10" r="T11" b="T12"/>
              <a:pathLst>
                <a:path w="144" h="240">
                  <a:moveTo>
                    <a:pt x="0" y="0"/>
                  </a:moveTo>
                  <a:cubicBezTo>
                    <a:pt x="20" y="24"/>
                    <a:pt x="96" y="104"/>
                    <a:pt x="120" y="144"/>
                  </a:cubicBezTo>
                  <a:cubicBezTo>
                    <a:pt x="144" y="184"/>
                    <a:pt x="139" y="220"/>
                    <a:pt x="144" y="24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 name="Freeform 16"/>
            <p:cNvSpPr>
              <a:spLocks/>
            </p:cNvSpPr>
            <p:nvPr/>
          </p:nvSpPr>
          <p:spPr bwMode="auto">
            <a:xfrm>
              <a:off x="757" y="2343"/>
              <a:ext cx="46" cy="212"/>
            </a:xfrm>
            <a:custGeom>
              <a:avLst/>
              <a:gdLst>
                <a:gd name="T0" fmla="*/ 0 w 48"/>
                <a:gd name="T1" fmla="*/ 0 h 240"/>
                <a:gd name="T2" fmla="*/ 15 w 48"/>
                <a:gd name="T3" fmla="*/ 5 h 240"/>
                <a:gd name="T4" fmla="*/ 0 w 48"/>
                <a:gd name="T5" fmla="*/ 9 h 240"/>
                <a:gd name="T6" fmla="*/ 0 60000 65536"/>
                <a:gd name="T7" fmla="*/ 0 60000 65536"/>
                <a:gd name="T8" fmla="*/ 0 60000 65536"/>
                <a:gd name="T9" fmla="*/ 0 w 48"/>
                <a:gd name="T10" fmla="*/ 0 h 240"/>
                <a:gd name="T11" fmla="*/ 48 w 48"/>
                <a:gd name="T12" fmla="*/ 240 h 240"/>
              </a:gdLst>
              <a:ahLst/>
              <a:cxnLst>
                <a:cxn ang="T6">
                  <a:pos x="T0" y="T1"/>
                </a:cxn>
                <a:cxn ang="T7">
                  <a:pos x="T2" y="T3"/>
                </a:cxn>
                <a:cxn ang="T8">
                  <a:pos x="T4" y="T5"/>
                </a:cxn>
              </a:cxnLst>
              <a:rect l="T9" t="T10" r="T11" b="T12"/>
              <a:pathLst>
                <a:path w="48" h="240">
                  <a:moveTo>
                    <a:pt x="0" y="0"/>
                  </a:moveTo>
                  <a:cubicBezTo>
                    <a:pt x="24" y="52"/>
                    <a:pt x="48" y="104"/>
                    <a:pt x="48" y="144"/>
                  </a:cubicBezTo>
                  <a:cubicBezTo>
                    <a:pt x="48" y="184"/>
                    <a:pt x="24" y="212"/>
                    <a:pt x="0" y="24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 name="Freeform 17"/>
            <p:cNvSpPr>
              <a:spLocks/>
            </p:cNvSpPr>
            <p:nvPr/>
          </p:nvSpPr>
          <p:spPr bwMode="auto">
            <a:xfrm>
              <a:off x="780" y="1687"/>
              <a:ext cx="51" cy="190"/>
            </a:xfrm>
            <a:custGeom>
              <a:avLst/>
              <a:gdLst>
                <a:gd name="T0" fmla="*/ 0 w 52"/>
                <a:gd name="T1" fmla="*/ 7 h 216"/>
                <a:gd name="T2" fmla="*/ 26 w 52"/>
                <a:gd name="T3" fmla="*/ 4 h 216"/>
                <a:gd name="T4" fmla="*/ 24 w 52"/>
                <a:gd name="T5" fmla="*/ 0 h 216"/>
                <a:gd name="T6" fmla="*/ 0 60000 65536"/>
                <a:gd name="T7" fmla="*/ 0 60000 65536"/>
                <a:gd name="T8" fmla="*/ 0 60000 65536"/>
                <a:gd name="T9" fmla="*/ 0 w 52"/>
                <a:gd name="T10" fmla="*/ 0 h 216"/>
                <a:gd name="T11" fmla="*/ 52 w 52"/>
                <a:gd name="T12" fmla="*/ 216 h 216"/>
              </a:gdLst>
              <a:ahLst/>
              <a:cxnLst>
                <a:cxn ang="T6">
                  <a:pos x="T0" y="T1"/>
                </a:cxn>
                <a:cxn ang="T7">
                  <a:pos x="T2" y="T3"/>
                </a:cxn>
                <a:cxn ang="T8">
                  <a:pos x="T4" y="T5"/>
                </a:cxn>
              </a:cxnLst>
              <a:rect l="T9" t="T10" r="T11" b="T12"/>
              <a:pathLst>
                <a:path w="52" h="216">
                  <a:moveTo>
                    <a:pt x="0" y="216"/>
                  </a:moveTo>
                  <a:cubicBezTo>
                    <a:pt x="8" y="196"/>
                    <a:pt x="44" y="132"/>
                    <a:pt x="48" y="96"/>
                  </a:cubicBezTo>
                  <a:cubicBezTo>
                    <a:pt x="52" y="60"/>
                    <a:pt x="29" y="20"/>
                    <a:pt x="24"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89537" y="27193"/>
            <a:ext cx="9145452" cy="717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sz="1800" b="1" dirty="0">
                <a:latin typeface="Courier New" panose="02070309020205020404" pitchFamily="49" charset="0"/>
                <a:cs typeface="Courier New" panose="02070309020205020404" pitchFamily="49" charset="0"/>
              </a:rPr>
              <a:t>uniform </a:t>
            </a:r>
            <a:r>
              <a:rPr lang="en-US" sz="1800" b="1" dirty="0" smtClean="0">
                <a:latin typeface="Courier New" panose="02070309020205020404" pitchFamily="49" charset="0"/>
                <a:cs typeface="Courier New" panose="02070309020205020404" pitchFamily="49" charset="0"/>
              </a:rPr>
              <a:t>sampler</a:t>
            </a:r>
            <a:r>
              <a:rPr lang="hu-HU" sz="1800" b="1" dirty="0" smtClean="0">
                <a:latin typeface="Courier New" panose="02070309020205020404" pitchFamily="49" charset="0"/>
                <a:cs typeface="Courier New" panose="02070309020205020404" pitchFamily="49" charset="0"/>
              </a:rPr>
              <a:t>3</a:t>
            </a:r>
            <a:r>
              <a:rPr lang="en-US" sz="1800" b="1" dirty="0" smtClean="0">
                <a:latin typeface="Courier New" panose="02070309020205020404" pitchFamily="49" charset="0"/>
                <a:cs typeface="Courier New" panose="02070309020205020404" pitchFamily="49" charset="0"/>
              </a:rPr>
              <a:t>D </a:t>
            </a:r>
            <a:r>
              <a:rPr lang="hu-HU" sz="1800" b="1" dirty="0" err="1" smtClean="0">
                <a:latin typeface="Courier New" panose="02070309020205020404" pitchFamily="49" charset="0"/>
                <a:cs typeface="Courier New" panose="02070309020205020404" pitchFamily="49" charset="0"/>
              </a:rPr>
              <a:t>vol</a:t>
            </a:r>
            <a:r>
              <a:rPr lang="en-US" sz="1800" b="1" dirty="0" smtClean="0">
                <a:latin typeface="Courier New" panose="02070309020205020404" pitchFamily="49" charset="0"/>
                <a:cs typeface="Courier New" panose="02070309020205020404" pitchFamily="49" charset="0"/>
              </a:rPr>
              <a:t>;</a:t>
            </a:r>
            <a:endParaRPr lang="hu-HU" sz="1800" b="1" dirty="0" smtClean="0">
              <a:latin typeface="Courier New" panose="02070309020205020404" pitchFamily="49" charset="0"/>
              <a:cs typeface="Courier New" panose="02070309020205020404" pitchFamily="49" charset="0"/>
            </a:endParaRPr>
          </a:p>
          <a:p>
            <a:r>
              <a:rPr lang="en-US" altLang="en-US" sz="1800" b="1" dirty="0" smtClean="0">
                <a:latin typeface="Courier New" pitchFamily="49" charset="0"/>
              </a:rPr>
              <a:t>uniform </a:t>
            </a:r>
            <a:r>
              <a:rPr lang="en-US" altLang="en-US" sz="1800" b="1" dirty="0">
                <a:latin typeface="Courier New" pitchFamily="49" charset="0"/>
              </a:rPr>
              <a:t>float </a:t>
            </a:r>
            <a:r>
              <a:rPr lang="en-US" altLang="en-US" sz="1800" b="1" dirty="0" err="1" smtClean="0">
                <a:latin typeface="Courier New" pitchFamily="49" charset="0"/>
              </a:rPr>
              <a:t>isolevel</a:t>
            </a:r>
            <a:r>
              <a:rPr lang="en-US" altLang="en-US" sz="1800" b="1" dirty="0" smtClean="0">
                <a:latin typeface="Courier New" pitchFamily="49" charset="0"/>
              </a:rPr>
              <a:t>, R, </a:t>
            </a:r>
            <a:r>
              <a:rPr lang="en-US" altLang="en-US" sz="1800" b="1" dirty="0" err="1" smtClean="0">
                <a:latin typeface="Courier New" pitchFamily="49" charset="0"/>
              </a:rPr>
              <a:t>dt</a:t>
            </a:r>
            <a:r>
              <a:rPr lang="en-US" altLang="en-US" sz="1800" b="1" dirty="0" smtClean="0">
                <a:latin typeface="Courier New" pitchFamily="49" charset="0"/>
              </a:rPr>
              <a:t>;</a:t>
            </a:r>
            <a:endParaRPr lang="en-US" altLang="en-US" sz="1800" b="1" dirty="0">
              <a:latin typeface="Courier New" pitchFamily="49" charset="0"/>
            </a:endParaRPr>
          </a:p>
          <a:p>
            <a:r>
              <a:rPr lang="en-US" altLang="en-US" sz="1800" b="1" dirty="0" smtClean="0">
                <a:latin typeface="Courier New" pitchFamily="49" charset="0"/>
              </a:rPr>
              <a:t>uniform vec3 </a:t>
            </a:r>
            <a:r>
              <a:rPr lang="hu-HU" sz="1800" b="1" dirty="0" err="1">
                <a:latin typeface="Courier New" panose="02070309020205020404" pitchFamily="49" charset="0"/>
                <a:cs typeface="Courier New" panose="02070309020205020404" pitchFamily="49" charset="0"/>
              </a:rPr>
              <a:t>eye</a:t>
            </a:r>
            <a:r>
              <a:rPr lang="hu-HU" sz="1800" b="1" dirty="0">
                <a:latin typeface="Courier New" panose="02070309020205020404" pitchFamily="49" charset="0"/>
                <a:cs typeface="Courier New" panose="02070309020205020404" pitchFamily="49" charset="0"/>
              </a:rPr>
              <a:t>, </a:t>
            </a:r>
            <a:r>
              <a:rPr lang="hu-HU" sz="1800" b="1" dirty="0" smtClean="0">
                <a:latin typeface="Courier New" panose="02070309020205020404" pitchFamily="49" charset="0"/>
                <a:cs typeface="Courier New" panose="02070309020205020404" pitchFamily="49" charset="0"/>
              </a:rPr>
              <a:t>lat</a:t>
            </a:r>
            <a:r>
              <a:rPr lang="hu-HU" sz="1800" b="1" dirty="0">
                <a:latin typeface="Courier New" panose="02070309020205020404" pitchFamily="49" charset="0"/>
                <a:cs typeface="Courier New" panose="02070309020205020404" pitchFamily="49" charset="0"/>
              </a:rPr>
              <a:t>, </a:t>
            </a:r>
            <a:r>
              <a:rPr lang="hu-HU" sz="1800" b="1" dirty="0" err="1" smtClean="0">
                <a:latin typeface="Courier New" panose="02070309020205020404" pitchFamily="49" charset="0"/>
                <a:cs typeface="Courier New" panose="02070309020205020404" pitchFamily="49" charset="0"/>
              </a:rPr>
              <a:t>ri</a:t>
            </a:r>
            <a:r>
              <a:rPr lang="hu-HU" sz="1800" b="1" dirty="0" smtClean="0">
                <a:latin typeface="Courier New" panose="02070309020205020404" pitchFamily="49" charset="0"/>
                <a:cs typeface="Courier New" panose="02070309020205020404" pitchFamily="49" charset="0"/>
              </a:rPr>
              <a:t>, </a:t>
            </a:r>
            <a:r>
              <a:rPr lang="hu-HU" sz="1800" b="1" dirty="0" err="1" smtClean="0">
                <a:latin typeface="Courier New" panose="02070309020205020404" pitchFamily="49" charset="0"/>
                <a:cs typeface="Courier New" panose="02070309020205020404" pitchFamily="49" charset="0"/>
              </a:rPr>
              <a:t>up</a:t>
            </a:r>
            <a:r>
              <a:rPr lang="en-US" sz="1800" b="1" dirty="0" smtClean="0">
                <a:latin typeface="Courier New" panose="02070309020205020404" pitchFamily="49" charset="0"/>
                <a:cs typeface="Courier New" panose="02070309020205020404" pitchFamily="49" charset="0"/>
              </a:rPr>
              <a:t>;</a:t>
            </a:r>
          </a:p>
          <a:p>
            <a:r>
              <a:rPr lang="en-US" sz="1800" b="1" dirty="0">
                <a:latin typeface="Courier New" panose="02070309020205020404" pitchFamily="49" charset="0"/>
                <a:cs typeface="Courier New" panose="02070309020205020404" pitchFamily="49" charset="0"/>
              </a:rPr>
              <a:t>u</a:t>
            </a:r>
            <a:r>
              <a:rPr lang="en-US" sz="1800" b="1" dirty="0" smtClean="0">
                <a:latin typeface="Courier New" panose="02070309020205020404" pitchFamily="49" charset="0"/>
                <a:cs typeface="Courier New" panose="02070309020205020404" pitchFamily="49" charset="0"/>
              </a:rPr>
              <a:t>niform vec3 </a:t>
            </a:r>
            <a:r>
              <a:rPr lang="en-US" altLang="en-US" sz="1800" b="1" dirty="0" smtClean="0">
                <a:latin typeface="Courier New" pitchFamily="49" charset="0"/>
              </a:rPr>
              <a:t>L, Lin, </a:t>
            </a:r>
            <a:r>
              <a:rPr lang="en-US" altLang="en-US" sz="1800" b="1" dirty="0" err="1" smtClean="0">
                <a:latin typeface="Courier New" pitchFamily="49" charset="0"/>
              </a:rPr>
              <a:t>kd</a:t>
            </a:r>
            <a:r>
              <a:rPr lang="en-US" altLang="en-US" sz="1800" b="1" dirty="0" smtClean="0">
                <a:latin typeface="Courier New" pitchFamily="49" charset="0"/>
              </a:rPr>
              <a:t>, background;</a:t>
            </a:r>
          </a:p>
          <a:p>
            <a:endParaRPr lang="en-US" sz="300" b="1" dirty="0" smtClean="0">
              <a:latin typeface="Courier New" panose="02070309020205020404" pitchFamily="49" charset="0"/>
              <a:cs typeface="Courier New" panose="02070309020205020404" pitchFamily="49" charset="0"/>
            </a:endParaRPr>
          </a:p>
          <a:p>
            <a:r>
              <a:rPr lang="en-US" sz="1800" b="1" dirty="0" smtClean="0">
                <a:latin typeface="Courier New" panose="02070309020205020404" pitchFamily="49" charset="0"/>
                <a:cs typeface="Courier New" panose="02070309020205020404" pitchFamily="49" charset="0"/>
              </a:rPr>
              <a:t>in </a:t>
            </a:r>
            <a:r>
              <a:rPr lang="en-US" sz="1800" b="1" dirty="0">
                <a:latin typeface="Courier New" panose="02070309020205020404" pitchFamily="49" charset="0"/>
                <a:cs typeface="Courier New" panose="02070309020205020404" pitchFamily="49" charset="0"/>
              </a:rPr>
              <a:t>vec2 </a:t>
            </a:r>
            <a:r>
              <a:rPr lang="en-US" sz="1800" b="1" dirty="0" err="1">
                <a:latin typeface="Courier New" panose="02070309020205020404" pitchFamily="49" charset="0"/>
                <a:cs typeface="Courier New" panose="02070309020205020404" pitchFamily="49" charset="0"/>
              </a:rPr>
              <a:t>uv</a:t>
            </a:r>
            <a:r>
              <a:rPr lang="en-US" sz="1800" b="1" dirty="0">
                <a:latin typeface="Courier New" panose="02070309020205020404" pitchFamily="49" charset="0"/>
                <a:cs typeface="Courier New" panose="02070309020205020404" pitchFamily="49" charset="0"/>
              </a:rPr>
              <a:t>;</a:t>
            </a:r>
            <a:endParaRPr lang="hu-HU" sz="1800" b="1" dirty="0">
              <a:latin typeface="Courier New" panose="02070309020205020404" pitchFamily="49" charset="0"/>
              <a:cs typeface="Courier New" panose="02070309020205020404" pitchFamily="49" charset="0"/>
            </a:endParaRPr>
          </a:p>
          <a:p>
            <a:r>
              <a:rPr lang="en-US" sz="1800" b="1" dirty="0">
                <a:latin typeface="Courier New" panose="02070309020205020404" pitchFamily="49" charset="0"/>
                <a:cs typeface="Courier New" panose="02070309020205020404" pitchFamily="49" charset="0"/>
              </a:rPr>
              <a:t>out vec4 </a:t>
            </a:r>
            <a:r>
              <a:rPr lang="en-US" sz="1800" b="1" dirty="0" smtClean="0">
                <a:latin typeface="Courier New" panose="02070309020205020404" pitchFamily="49" charset="0"/>
                <a:cs typeface="Courier New" panose="02070309020205020404" pitchFamily="49" charset="0"/>
              </a:rPr>
              <a:t>color;</a:t>
            </a:r>
            <a:endParaRPr lang="en-US" sz="1800" b="1" dirty="0">
              <a:latin typeface="Courier New" panose="02070309020205020404" pitchFamily="49" charset="0"/>
              <a:cs typeface="Courier New" panose="02070309020205020404" pitchFamily="49" charset="0"/>
            </a:endParaRPr>
          </a:p>
          <a:p>
            <a:endParaRPr lang="en-US" sz="800" b="1" dirty="0">
              <a:latin typeface="Courier New" panose="02070309020205020404" pitchFamily="49" charset="0"/>
              <a:cs typeface="Courier New" panose="02070309020205020404" pitchFamily="49" charset="0"/>
            </a:endParaRPr>
          </a:p>
          <a:p>
            <a:r>
              <a:rPr lang="en-US" sz="1800" b="1" dirty="0">
                <a:latin typeface="Courier New" panose="02070309020205020404" pitchFamily="49" charset="0"/>
                <a:cs typeface="Courier New" panose="02070309020205020404" pitchFamily="49" charset="0"/>
              </a:rPr>
              <a:t>void main() { </a:t>
            </a:r>
            <a:endParaRPr lang="en-US" sz="1800" b="1" dirty="0" smtClean="0">
              <a:latin typeface="Courier New" panose="02070309020205020404" pitchFamily="49" charset="0"/>
              <a:cs typeface="Courier New" panose="02070309020205020404" pitchFamily="49" charset="0"/>
            </a:endParaRPr>
          </a:p>
          <a:p>
            <a:r>
              <a:rPr lang="en-US" sz="1800" b="1" dirty="0">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vec3 p = </a:t>
            </a:r>
            <a:r>
              <a:rPr lang="en-US" altLang="en-US" sz="1800" b="1" dirty="0" err="1" smtClean="0">
                <a:latin typeface="Courier New" pitchFamily="49" charset="0"/>
              </a:rPr>
              <a:t>lat+</a:t>
            </a:r>
            <a:r>
              <a:rPr lang="en-US" sz="1800" b="1" dirty="0" err="1" smtClean="0">
                <a:latin typeface="Courier New" panose="02070309020205020404" pitchFamily="49" charset="0"/>
                <a:cs typeface="Courier New" panose="02070309020205020404" pitchFamily="49" charset="0"/>
              </a:rPr>
              <a:t>ri</a:t>
            </a:r>
            <a:r>
              <a:rPr lang="en-US" sz="1800" b="1" dirty="0" smtClean="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2*uv.x-1</a:t>
            </a:r>
            <a:r>
              <a:rPr lang="en-US" sz="1800" b="1" dirty="0" smtClean="0">
                <a:latin typeface="Courier New" panose="02070309020205020404" pitchFamily="49" charset="0"/>
                <a:cs typeface="Courier New" panose="02070309020205020404" pitchFamily="49" charset="0"/>
              </a:rPr>
              <a:t>)+up</a:t>
            </a:r>
            <a:r>
              <a:rPr lang="en-US" sz="1800" b="1" dirty="0">
                <a:latin typeface="Courier New" panose="02070309020205020404" pitchFamily="49" charset="0"/>
                <a:cs typeface="Courier New" panose="02070309020205020404" pitchFamily="49" charset="0"/>
              </a:rPr>
              <a:t>*(2*uv.y-1</a:t>
            </a:r>
            <a:r>
              <a:rPr lang="en-US" sz="1800" b="1" dirty="0" smtClean="0">
                <a:latin typeface="Courier New" panose="02070309020205020404" pitchFamily="49" charset="0"/>
                <a:cs typeface="Courier New" panose="02070309020205020404" pitchFamily="49" charset="0"/>
              </a:rPr>
              <a:t>);</a:t>
            </a:r>
          </a:p>
          <a:p>
            <a:r>
              <a:rPr lang="en-US" altLang="en-US" sz="1800" b="1" dirty="0" smtClean="0">
                <a:latin typeface="Courier New" pitchFamily="49" charset="0"/>
              </a:rPr>
              <a:t>  vec3 </a:t>
            </a:r>
            <a:r>
              <a:rPr lang="en-US" altLang="en-US" sz="1800" b="1" dirty="0" err="1" smtClean="0">
                <a:latin typeface="Courier New" pitchFamily="49" charset="0"/>
              </a:rPr>
              <a:t>dir</a:t>
            </a:r>
            <a:r>
              <a:rPr lang="en-US" altLang="en-US" sz="1800" b="1" dirty="0" smtClean="0">
                <a:latin typeface="Courier New" pitchFamily="49" charset="0"/>
              </a:rPr>
              <a:t> </a:t>
            </a:r>
            <a:r>
              <a:rPr lang="en-US" altLang="en-US" sz="1800" b="1" dirty="0">
                <a:latin typeface="Courier New" pitchFamily="49" charset="0"/>
              </a:rPr>
              <a:t>= </a:t>
            </a:r>
            <a:r>
              <a:rPr lang="en-US" altLang="en-US" sz="1800" b="1" dirty="0" smtClean="0">
                <a:latin typeface="Courier New" pitchFamily="49" charset="0"/>
              </a:rPr>
              <a:t>normalize(p–eye</a:t>
            </a:r>
            <a:r>
              <a:rPr lang="en-US" altLang="en-US" sz="1800" b="1" dirty="0">
                <a:latin typeface="Courier New" pitchFamily="49" charset="0"/>
              </a:rPr>
              <a:t>);</a:t>
            </a:r>
          </a:p>
          <a:p>
            <a:r>
              <a:rPr lang="en-US" altLang="en-US" sz="1800" b="1" dirty="0">
                <a:latin typeface="Courier New" pitchFamily="49" charset="0"/>
                <a:cs typeface="Courier New" pitchFamily="49" charset="0"/>
              </a:rPr>
              <a:t>  </a:t>
            </a:r>
            <a:r>
              <a:rPr lang="en-US" altLang="en-US" sz="1800" b="1" dirty="0" err="1" smtClean="0">
                <a:latin typeface="Courier New" pitchFamily="49" charset="0"/>
                <a:cs typeface="Courier New" pitchFamily="49" charset="0"/>
              </a:rPr>
              <a:t>vec</a:t>
            </a:r>
            <a:r>
              <a:rPr lang="hu-HU" altLang="en-US" sz="1800" b="1" dirty="0" smtClean="0">
                <a:latin typeface="Courier New" pitchFamily="49" charset="0"/>
                <a:cs typeface="Courier New" pitchFamily="49" charset="0"/>
              </a:rPr>
              <a:t>3 </a:t>
            </a:r>
            <a:r>
              <a:rPr lang="en-US" altLang="en-US" sz="1800" b="1" dirty="0">
                <a:latin typeface="Courier New" pitchFamily="49" charset="0"/>
                <a:cs typeface="Courier New" pitchFamily="49" charset="0"/>
              </a:rPr>
              <a:t>t0 </a:t>
            </a:r>
            <a:r>
              <a:rPr lang="en-US" altLang="en-US" sz="1800" b="1" dirty="0" smtClean="0">
                <a:latin typeface="Courier New" pitchFamily="49" charset="0"/>
                <a:cs typeface="Courier New" pitchFamily="49" charset="0"/>
              </a:rPr>
              <a:t>= (vec3(0,0,0</a:t>
            </a:r>
            <a:r>
              <a:rPr lang="en-US" altLang="en-US" sz="1800" b="1" dirty="0">
                <a:latin typeface="Courier New" pitchFamily="49" charset="0"/>
                <a:cs typeface="Courier New" pitchFamily="49" charset="0"/>
              </a:rPr>
              <a:t>)-eye</a:t>
            </a:r>
            <a:r>
              <a:rPr lang="en-US" altLang="en-US" sz="1800" b="1" dirty="0" smtClean="0">
                <a:latin typeface="Courier New" pitchFamily="49" charset="0"/>
                <a:cs typeface="Courier New" pitchFamily="49" charset="0"/>
              </a:rPr>
              <a:t>)/</a:t>
            </a:r>
            <a:r>
              <a:rPr lang="en-US" altLang="en-US" sz="1800" b="1" dirty="0" err="1" smtClean="0">
                <a:latin typeface="Courier New" pitchFamily="49" charset="0"/>
                <a:cs typeface="Courier New" pitchFamily="49" charset="0"/>
              </a:rPr>
              <a:t>dir</a:t>
            </a:r>
            <a:r>
              <a:rPr lang="en-US" altLang="en-US" sz="1800" b="1" dirty="0" smtClean="0">
                <a:latin typeface="Courier New" pitchFamily="49" charset="0"/>
                <a:cs typeface="Courier New" pitchFamily="49" charset="0"/>
              </a:rPr>
              <a:t>, t1 = (vec3(1,1,1</a:t>
            </a:r>
            <a:r>
              <a:rPr lang="en-US" altLang="en-US" sz="1800" b="1" dirty="0">
                <a:latin typeface="Courier New" pitchFamily="49" charset="0"/>
                <a:cs typeface="Courier New" pitchFamily="49" charset="0"/>
              </a:rPr>
              <a:t>)-eye</a:t>
            </a:r>
            <a:r>
              <a:rPr lang="en-US" altLang="en-US" sz="1800" b="1" dirty="0" smtClean="0">
                <a:latin typeface="Courier New" pitchFamily="49" charset="0"/>
                <a:cs typeface="Courier New" pitchFamily="49" charset="0"/>
              </a:rPr>
              <a:t>)/</a:t>
            </a:r>
            <a:r>
              <a:rPr lang="en-US" altLang="en-US" sz="1800" b="1" dirty="0" err="1" smtClean="0">
                <a:latin typeface="Courier New" pitchFamily="49" charset="0"/>
                <a:cs typeface="Courier New" pitchFamily="49" charset="0"/>
              </a:rPr>
              <a:t>dir</a:t>
            </a:r>
            <a:r>
              <a:rPr lang="en-US" altLang="en-US" sz="1800" b="1" dirty="0">
                <a:latin typeface="Courier New" pitchFamily="49" charset="0"/>
                <a:cs typeface="Courier New" pitchFamily="49" charset="0"/>
              </a:rPr>
              <a:t>;</a:t>
            </a:r>
          </a:p>
          <a:p>
            <a:r>
              <a:rPr lang="en-US" altLang="en-US" sz="1800" b="1" dirty="0">
                <a:latin typeface="Courier New" pitchFamily="49" charset="0"/>
                <a:cs typeface="Courier New" pitchFamily="49" charset="0"/>
              </a:rPr>
              <a:t>  </a:t>
            </a:r>
            <a:r>
              <a:rPr lang="en-US" altLang="en-US" sz="1800" b="1" dirty="0" err="1" smtClean="0">
                <a:latin typeface="Courier New" pitchFamily="49" charset="0"/>
                <a:cs typeface="Courier New" pitchFamily="49" charset="0"/>
              </a:rPr>
              <a:t>vec</a:t>
            </a:r>
            <a:r>
              <a:rPr lang="hu-HU" altLang="en-US" sz="1800" b="1" dirty="0" smtClean="0">
                <a:latin typeface="Courier New" pitchFamily="49" charset="0"/>
                <a:cs typeface="Courier New" pitchFamily="49" charset="0"/>
              </a:rPr>
              <a:t>3 </a:t>
            </a:r>
            <a:r>
              <a:rPr lang="en-US" altLang="en-US" sz="1800" b="1" dirty="0" err="1">
                <a:latin typeface="Courier New" pitchFamily="49" charset="0"/>
                <a:cs typeface="Courier New" pitchFamily="49" charset="0"/>
              </a:rPr>
              <a:t>ti</a:t>
            </a:r>
            <a:r>
              <a:rPr lang="en-US" altLang="en-US" sz="1800" b="1" dirty="0">
                <a:latin typeface="Courier New" pitchFamily="49" charset="0"/>
                <a:cs typeface="Courier New" pitchFamily="49" charset="0"/>
              </a:rPr>
              <a:t> </a:t>
            </a:r>
            <a:r>
              <a:rPr lang="en-US" altLang="en-US" sz="1800" b="1" dirty="0" smtClean="0">
                <a:latin typeface="Courier New" pitchFamily="49" charset="0"/>
                <a:cs typeface="Courier New" pitchFamily="49" charset="0"/>
              </a:rPr>
              <a:t>= min(t0</a:t>
            </a:r>
            <a:r>
              <a:rPr lang="en-US" altLang="en-US" sz="1800" b="1" dirty="0">
                <a:latin typeface="Courier New" pitchFamily="49" charset="0"/>
                <a:cs typeface="Courier New" pitchFamily="49" charset="0"/>
              </a:rPr>
              <a:t>, </a:t>
            </a:r>
            <a:r>
              <a:rPr lang="en-US" altLang="en-US" sz="1800" b="1" dirty="0" smtClean="0">
                <a:latin typeface="Courier New" pitchFamily="49" charset="0"/>
                <a:cs typeface="Courier New" pitchFamily="49" charset="0"/>
              </a:rPr>
              <a:t>t1), to = max(t0</a:t>
            </a:r>
            <a:r>
              <a:rPr lang="en-US" altLang="en-US" sz="1800" b="1" dirty="0">
                <a:latin typeface="Courier New" pitchFamily="49" charset="0"/>
                <a:cs typeface="Courier New" pitchFamily="49" charset="0"/>
              </a:rPr>
              <a:t>, t1);</a:t>
            </a:r>
          </a:p>
          <a:p>
            <a:r>
              <a:rPr lang="en-US" altLang="en-US" sz="1800" b="1" dirty="0">
                <a:latin typeface="Courier New" pitchFamily="49" charset="0"/>
              </a:rPr>
              <a:t>  </a:t>
            </a:r>
            <a:r>
              <a:rPr lang="en-US" altLang="en-US" sz="1800" b="1" dirty="0" smtClean="0">
                <a:latin typeface="Courier New" pitchFamily="49" charset="0"/>
              </a:rPr>
              <a:t>float </a:t>
            </a:r>
            <a:r>
              <a:rPr lang="en-US" altLang="en-US" sz="1800" b="1" dirty="0" err="1" smtClean="0">
                <a:latin typeface="Courier New" pitchFamily="49" charset="0"/>
              </a:rPr>
              <a:t>en</a:t>
            </a:r>
            <a:r>
              <a:rPr lang="en-US" altLang="en-US" sz="1800" b="1" dirty="0" smtClean="0">
                <a:latin typeface="Courier New" pitchFamily="49" charset="0"/>
              </a:rPr>
              <a:t>=</a:t>
            </a:r>
            <a:r>
              <a:rPr lang="en-US" altLang="en-US" sz="1800" b="1" dirty="0" smtClean="0">
                <a:latin typeface="Courier New" pitchFamily="49" charset="0"/>
                <a:cs typeface="Courier New" pitchFamily="49" charset="0"/>
              </a:rPr>
              <a:t>max(max(</a:t>
            </a:r>
            <a:r>
              <a:rPr lang="en-US" altLang="en-US" sz="1800" b="1" dirty="0" err="1" smtClean="0">
                <a:latin typeface="Courier New" pitchFamily="49" charset="0"/>
                <a:cs typeface="Courier New" pitchFamily="49" charset="0"/>
              </a:rPr>
              <a:t>ti.x,ti.y</a:t>
            </a:r>
            <a:r>
              <a:rPr lang="en-US" altLang="en-US" sz="1800" b="1" dirty="0">
                <a:latin typeface="Courier New" pitchFamily="49" charset="0"/>
                <a:cs typeface="Courier New" pitchFamily="49" charset="0"/>
              </a:rPr>
              <a:t>)</a:t>
            </a:r>
            <a:r>
              <a:rPr lang="hu-HU" altLang="en-US" sz="1800" b="1" dirty="0" smtClean="0">
                <a:latin typeface="Courier New" pitchFamily="49" charset="0"/>
                <a:cs typeface="Courier New" pitchFamily="49" charset="0"/>
              </a:rPr>
              <a:t>,</a:t>
            </a:r>
            <a:r>
              <a:rPr lang="en-US" altLang="en-US" sz="1800" b="1" dirty="0" err="1" smtClean="0">
                <a:latin typeface="Courier New" pitchFamily="49" charset="0"/>
                <a:cs typeface="Courier New" pitchFamily="49" charset="0"/>
              </a:rPr>
              <a:t>ti.z</a:t>
            </a:r>
            <a:r>
              <a:rPr lang="en-US" altLang="en-US" sz="1800" b="1" dirty="0" smtClean="0">
                <a:latin typeface="Courier New" pitchFamily="49" charset="0"/>
                <a:cs typeface="Courier New" pitchFamily="49" charset="0"/>
              </a:rPr>
              <a:t>), </a:t>
            </a:r>
            <a:r>
              <a:rPr lang="en-US" altLang="en-US" sz="1800" b="1" dirty="0" smtClean="0">
                <a:latin typeface="Courier New" pitchFamily="49" charset="0"/>
              </a:rPr>
              <a:t>ex=</a:t>
            </a:r>
            <a:r>
              <a:rPr lang="en-US" altLang="en-US" sz="1800" b="1" dirty="0" smtClean="0">
                <a:latin typeface="Courier New" pitchFamily="49" charset="0"/>
                <a:cs typeface="Courier New" pitchFamily="49" charset="0"/>
              </a:rPr>
              <a:t>min(min(</a:t>
            </a:r>
            <a:r>
              <a:rPr lang="en-US" altLang="en-US" sz="1800" b="1" dirty="0" err="1" smtClean="0">
                <a:latin typeface="Courier New" pitchFamily="49" charset="0"/>
                <a:cs typeface="Courier New" pitchFamily="49" charset="0"/>
              </a:rPr>
              <a:t>to.x,to.y</a:t>
            </a:r>
            <a:r>
              <a:rPr lang="en-US" altLang="en-US" sz="1800" b="1" dirty="0" smtClean="0">
                <a:latin typeface="Courier New" pitchFamily="49" charset="0"/>
                <a:cs typeface="Courier New" pitchFamily="49" charset="0"/>
              </a:rPr>
              <a:t>),</a:t>
            </a:r>
            <a:r>
              <a:rPr lang="en-US" altLang="en-US" sz="1800" b="1" dirty="0" err="1" smtClean="0">
                <a:latin typeface="Courier New" pitchFamily="49" charset="0"/>
                <a:cs typeface="Courier New" pitchFamily="49" charset="0"/>
              </a:rPr>
              <a:t>to.z</a:t>
            </a:r>
            <a:r>
              <a:rPr lang="en-US" altLang="en-US" sz="1800" b="1" dirty="0">
                <a:latin typeface="Courier New" pitchFamily="49" charset="0"/>
                <a:cs typeface="Courier New" pitchFamily="49" charset="0"/>
              </a:rPr>
              <a:t>);</a:t>
            </a:r>
          </a:p>
          <a:p>
            <a:r>
              <a:rPr lang="en-US" altLang="en-US" sz="1800" b="1" dirty="0">
                <a:latin typeface="Courier New" pitchFamily="49" charset="0"/>
                <a:cs typeface="Courier New" pitchFamily="49" charset="0"/>
              </a:rPr>
              <a:t>  </a:t>
            </a:r>
            <a:r>
              <a:rPr lang="en-US" altLang="en-US" sz="1800" b="1" dirty="0" smtClean="0">
                <a:latin typeface="Courier New" pitchFamily="49" charset="0"/>
                <a:cs typeface="Courier New" pitchFamily="49" charset="0"/>
              </a:rPr>
              <a:t>color </a:t>
            </a:r>
            <a:r>
              <a:rPr lang="en-US" altLang="en-US" sz="1800" b="1" dirty="0">
                <a:latin typeface="Courier New" pitchFamily="49" charset="0"/>
                <a:cs typeface="Courier New" pitchFamily="49" charset="0"/>
              </a:rPr>
              <a:t>= </a:t>
            </a:r>
            <a:r>
              <a:rPr lang="en-US" altLang="en-US" sz="1800" b="1" dirty="0">
                <a:latin typeface="Courier New" pitchFamily="49" charset="0"/>
              </a:rPr>
              <a:t>background</a:t>
            </a:r>
            <a:r>
              <a:rPr lang="en-US" altLang="en-US" sz="1800" b="1" dirty="0" smtClean="0">
                <a:latin typeface="Courier New" pitchFamily="49" charset="0"/>
                <a:cs typeface="Courier New" pitchFamily="49" charset="0"/>
              </a:rPr>
              <a:t>;</a:t>
            </a:r>
          </a:p>
          <a:p>
            <a:r>
              <a:rPr lang="en-US" altLang="en-US" sz="1800" b="1" dirty="0">
                <a:latin typeface="Courier New" pitchFamily="49" charset="0"/>
                <a:cs typeface="Courier New" pitchFamily="49" charset="0"/>
              </a:rPr>
              <a:t> </a:t>
            </a:r>
            <a:r>
              <a:rPr lang="en-US" altLang="en-US" sz="1800" b="1" dirty="0" smtClean="0">
                <a:latin typeface="Courier New" pitchFamily="49" charset="0"/>
                <a:cs typeface="Courier New" pitchFamily="49" charset="0"/>
              </a:rPr>
              <a:t> vec3 dx=</a:t>
            </a:r>
            <a:r>
              <a:rPr lang="en-US" altLang="en-US" sz="1800" b="1" dirty="0" smtClean="0">
                <a:latin typeface="Courier New" pitchFamily="49" charset="0"/>
              </a:rPr>
              <a:t>vec3(1/R,0,0), </a:t>
            </a:r>
            <a:r>
              <a:rPr lang="en-US" altLang="en-US" sz="1800" b="1" dirty="0" err="1" smtClean="0">
                <a:latin typeface="Courier New" pitchFamily="49" charset="0"/>
              </a:rPr>
              <a:t>dy</a:t>
            </a:r>
            <a:r>
              <a:rPr lang="en-US" altLang="en-US" sz="1800" b="1" dirty="0" smtClean="0">
                <a:latin typeface="Courier New" pitchFamily="49" charset="0"/>
              </a:rPr>
              <a:t>=vec3(0,1/R,0), </a:t>
            </a:r>
            <a:r>
              <a:rPr lang="en-US" altLang="en-US" sz="1800" b="1" dirty="0" err="1" smtClean="0">
                <a:latin typeface="Courier New" pitchFamily="49" charset="0"/>
              </a:rPr>
              <a:t>dz</a:t>
            </a:r>
            <a:r>
              <a:rPr lang="en-US" altLang="en-US" sz="1800" b="1" dirty="0" smtClean="0">
                <a:latin typeface="Courier New" pitchFamily="49" charset="0"/>
              </a:rPr>
              <a:t>=vec3(0,0,1/R); </a:t>
            </a:r>
            <a:endParaRPr lang="en-US" altLang="en-US" sz="1800" b="1" dirty="0">
              <a:latin typeface="Courier New" pitchFamily="49" charset="0"/>
              <a:cs typeface="Courier New" pitchFamily="49" charset="0"/>
            </a:endParaRPr>
          </a:p>
          <a:p>
            <a:r>
              <a:rPr lang="en-US" altLang="en-US" sz="1800" b="1" dirty="0" smtClean="0">
                <a:latin typeface="Courier New" pitchFamily="49" charset="0"/>
              </a:rPr>
              <a:t>  for(float t</a:t>
            </a:r>
            <a:r>
              <a:rPr lang="hu-HU" altLang="en-US" sz="1800" b="1" dirty="0" smtClean="0">
                <a:latin typeface="Courier New" pitchFamily="49" charset="0"/>
              </a:rPr>
              <a:t> </a:t>
            </a:r>
            <a:r>
              <a:rPr lang="en-US" altLang="en-US" sz="1800" b="1" dirty="0">
                <a:latin typeface="Courier New" pitchFamily="49" charset="0"/>
              </a:rPr>
              <a:t>= </a:t>
            </a:r>
            <a:r>
              <a:rPr lang="en-US" altLang="en-US" sz="1800" b="1" dirty="0" err="1" smtClean="0">
                <a:latin typeface="Courier New" pitchFamily="49" charset="0"/>
              </a:rPr>
              <a:t>en</a:t>
            </a:r>
            <a:r>
              <a:rPr lang="en-US" altLang="en-US" sz="1800" b="1" dirty="0" smtClean="0">
                <a:latin typeface="Courier New" pitchFamily="49" charset="0"/>
              </a:rPr>
              <a:t>; </a:t>
            </a:r>
            <a:r>
              <a:rPr lang="en-US" altLang="en-US" sz="1800" b="1" dirty="0">
                <a:latin typeface="Courier New" pitchFamily="49" charset="0"/>
              </a:rPr>
              <a:t>t &lt; </a:t>
            </a:r>
            <a:r>
              <a:rPr lang="en-US" altLang="en-US" sz="1800" b="1" dirty="0" smtClean="0">
                <a:latin typeface="Courier New" pitchFamily="49" charset="0"/>
              </a:rPr>
              <a:t>ex; </a:t>
            </a:r>
            <a:r>
              <a:rPr lang="en-US" altLang="en-US" sz="1800" b="1" dirty="0">
                <a:latin typeface="Courier New" pitchFamily="49" charset="0"/>
              </a:rPr>
              <a:t>t += </a:t>
            </a:r>
            <a:r>
              <a:rPr lang="en-US" altLang="en-US" sz="1800" b="1" dirty="0" err="1" smtClean="0">
                <a:latin typeface="Courier New" pitchFamily="49" charset="0"/>
              </a:rPr>
              <a:t>dt</a:t>
            </a:r>
            <a:r>
              <a:rPr lang="en-US" altLang="en-US" sz="1800" b="1" dirty="0" smtClean="0">
                <a:latin typeface="Courier New" pitchFamily="49" charset="0"/>
              </a:rPr>
              <a:t>) </a:t>
            </a:r>
            <a:r>
              <a:rPr lang="en-US" altLang="en-US" sz="1800" b="1" dirty="0">
                <a:latin typeface="Courier New" pitchFamily="49" charset="0"/>
              </a:rPr>
              <a:t>{</a:t>
            </a:r>
          </a:p>
          <a:p>
            <a:r>
              <a:rPr lang="en-US" altLang="en-US" sz="1800" b="1" dirty="0">
                <a:latin typeface="Courier New" pitchFamily="49" charset="0"/>
              </a:rPr>
              <a:t> </a:t>
            </a:r>
            <a:r>
              <a:rPr lang="en-US" altLang="en-US" sz="1800" b="1" dirty="0" smtClean="0">
                <a:latin typeface="Courier New" pitchFamily="49" charset="0"/>
              </a:rPr>
              <a:t>    vec3 q </a:t>
            </a:r>
            <a:r>
              <a:rPr lang="en-US" altLang="en-US" sz="1800" b="1" dirty="0">
                <a:latin typeface="Courier New" pitchFamily="49" charset="0"/>
              </a:rPr>
              <a:t>= eye + </a:t>
            </a:r>
            <a:r>
              <a:rPr lang="en-US" altLang="en-US" sz="1800" b="1" dirty="0" err="1" smtClean="0">
                <a:latin typeface="Courier New" pitchFamily="49" charset="0"/>
              </a:rPr>
              <a:t>dir</a:t>
            </a:r>
            <a:r>
              <a:rPr lang="en-US" altLang="en-US" sz="1800" b="1" dirty="0" smtClean="0">
                <a:latin typeface="Courier New" pitchFamily="49" charset="0"/>
              </a:rPr>
              <a:t> </a:t>
            </a:r>
            <a:r>
              <a:rPr lang="en-US" altLang="en-US" sz="1800" b="1" dirty="0">
                <a:latin typeface="Courier New" pitchFamily="49" charset="0"/>
              </a:rPr>
              <a:t>* t;</a:t>
            </a:r>
          </a:p>
          <a:p>
            <a:r>
              <a:rPr lang="en-US" altLang="en-US" sz="1800" b="1" dirty="0" smtClean="0">
                <a:latin typeface="Courier New" pitchFamily="49" charset="0"/>
              </a:rPr>
              <a:t>     if </a:t>
            </a:r>
            <a:r>
              <a:rPr lang="en-US" altLang="en-US" sz="1800" b="1" dirty="0">
                <a:latin typeface="Courier New" pitchFamily="49" charset="0"/>
              </a:rPr>
              <a:t>(</a:t>
            </a:r>
            <a:r>
              <a:rPr lang="en-US" altLang="en-US" sz="1800" b="1" dirty="0" smtClean="0">
                <a:latin typeface="Courier New" pitchFamily="49" charset="0"/>
              </a:rPr>
              <a:t>texture(</a:t>
            </a:r>
            <a:r>
              <a:rPr lang="en-US" altLang="en-US" sz="1800" b="1" dirty="0" err="1" smtClean="0">
                <a:latin typeface="Courier New" pitchFamily="49" charset="0"/>
              </a:rPr>
              <a:t>vol</a:t>
            </a:r>
            <a:r>
              <a:rPr lang="en-US" altLang="en-US" sz="1800" b="1" dirty="0" smtClean="0">
                <a:latin typeface="Courier New" pitchFamily="49" charset="0"/>
              </a:rPr>
              <a:t>, </a:t>
            </a:r>
            <a:r>
              <a:rPr lang="en-US" altLang="en-US" sz="1800" b="1" dirty="0">
                <a:latin typeface="Courier New" pitchFamily="49" charset="0"/>
              </a:rPr>
              <a:t>q</a:t>
            </a:r>
            <a:r>
              <a:rPr lang="en-US" altLang="en-US" sz="1800" b="1" dirty="0" smtClean="0">
                <a:latin typeface="Courier New" pitchFamily="49" charset="0"/>
              </a:rPr>
              <a:t>).x </a:t>
            </a:r>
            <a:r>
              <a:rPr lang="en-US" altLang="en-US" sz="1800" b="1" dirty="0">
                <a:latin typeface="Courier New" pitchFamily="49" charset="0"/>
              </a:rPr>
              <a:t>&gt; </a:t>
            </a:r>
            <a:r>
              <a:rPr lang="en-US" altLang="en-US" sz="1800" b="1" dirty="0" err="1">
                <a:latin typeface="Courier New" pitchFamily="49" charset="0"/>
              </a:rPr>
              <a:t>isolevel</a:t>
            </a:r>
            <a:r>
              <a:rPr lang="en-US" altLang="en-US" sz="1800" b="1" dirty="0" smtClean="0">
                <a:latin typeface="Courier New" pitchFamily="49" charset="0"/>
              </a:rPr>
              <a:t>) {</a:t>
            </a:r>
          </a:p>
          <a:p>
            <a:r>
              <a:rPr lang="en-US" altLang="en-US" sz="1800" b="1" dirty="0">
                <a:latin typeface="Courier New" pitchFamily="49" charset="0"/>
              </a:rPr>
              <a:t> </a:t>
            </a:r>
            <a:r>
              <a:rPr lang="en-US" altLang="en-US" sz="1800" b="1" dirty="0" smtClean="0">
                <a:latin typeface="Courier New" pitchFamily="49" charset="0"/>
              </a:rPr>
              <a:t>       vec3 N = vec3(texture(</a:t>
            </a:r>
            <a:r>
              <a:rPr lang="en-US" altLang="en-US" sz="1800" b="1" dirty="0" err="1" smtClean="0">
                <a:latin typeface="Courier New" pitchFamily="49" charset="0"/>
              </a:rPr>
              <a:t>vol</a:t>
            </a:r>
            <a:r>
              <a:rPr lang="en-US" altLang="en-US" sz="1800" b="1" dirty="0" smtClean="0">
                <a:latin typeface="Courier New" pitchFamily="49" charset="0"/>
              </a:rPr>
              <a:t>, </a:t>
            </a:r>
            <a:r>
              <a:rPr lang="en-US" altLang="en-US" sz="1800" b="1" dirty="0" err="1" smtClean="0">
                <a:latin typeface="Courier New" pitchFamily="49" charset="0"/>
              </a:rPr>
              <a:t>q+dx</a:t>
            </a:r>
            <a:r>
              <a:rPr lang="en-US" altLang="en-US" sz="1800" b="1" dirty="0" smtClean="0">
                <a:latin typeface="Courier New" pitchFamily="49" charset="0"/>
              </a:rPr>
              <a:t>) – </a:t>
            </a:r>
            <a:r>
              <a:rPr lang="en-US" altLang="en-US" sz="1800" b="1" dirty="0">
                <a:latin typeface="Courier New" pitchFamily="49" charset="0"/>
              </a:rPr>
              <a:t>texture(</a:t>
            </a:r>
            <a:r>
              <a:rPr lang="en-US" altLang="en-US" sz="1800" b="1" dirty="0" err="1">
                <a:latin typeface="Courier New" pitchFamily="49" charset="0"/>
              </a:rPr>
              <a:t>vol</a:t>
            </a:r>
            <a:r>
              <a:rPr lang="en-US" altLang="en-US" sz="1800" b="1" dirty="0">
                <a:latin typeface="Courier New" pitchFamily="49" charset="0"/>
              </a:rPr>
              <a:t>, </a:t>
            </a:r>
            <a:r>
              <a:rPr lang="en-US" altLang="en-US" sz="1800" b="1" dirty="0" smtClean="0">
                <a:latin typeface="Courier New" pitchFamily="49" charset="0"/>
              </a:rPr>
              <a:t>q-dx),</a:t>
            </a:r>
          </a:p>
          <a:p>
            <a:r>
              <a:rPr lang="en-US" altLang="en-US" sz="1800" b="1" dirty="0">
                <a:latin typeface="Courier New" pitchFamily="49" charset="0"/>
              </a:rPr>
              <a:t>	 </a:t>
            </a:r>
            <a:r>
              <a:rPr lang="en-US" altLang="en-US" sz="1800" b="1" dirty="0" smtClean="0">
                <a:latin typeface="Courier New" pitchFamily="49" charset="0"/>
              </a:rPr>
              <a:t>              texture(</a:t>
            </a:r>
            <a:r>
              <a:rPr lang="en-US" altLang="en-US" sz="1800" b="1" dirty="0" err="1" smtClean="0">
                <a:latin typeface="Courier New" pitchFamily="49" charset="0"/>
              </a:rPr>
              <a:t>vol</a:t>
            </a:r>
            <a:r>
              <a:rPr lang="en-US" altLang="en-US" sz="1800" b="1" dirty="0">
                <a:latin typeface="Courier New" pitchFamily="49" charset="0"/>
              </a:rPr>
              <a:t>, </a:t>
            </a:r>
            <a:r>
              <a:rPr lang="en-US" altLang="en-US" sz="1800" b="1" dirty="0" err="1" smtClean="0">
                <a:latin typeface="Courier New" pitchFamily="49" charset="0"/>
              </a:rPr>
              <a:t>q+dy</a:t>
            </a:r>
            <a:r>
              <a:rPr lang="en-US" altLang="en-US" sz="1800" b="1" dirty="0" smtClean="0">
                <a:latin typeface="Courier New" pitchFamily="49" charset="0"/>
              </a:rPr>
              <a:t>) – </a:t>
            </a:r>
            <a:r>
              <a:rPr lang="en-US" altLang="en-US" sz="1800" b="1" dirty="0">
                <a:latin typeface="Courier New" pitchFamily="49" charset="0"/>
              </a:rPr>
              <a:t>texture(</a:t>
            </a:r>
            <a:r>
              <a:rPr lang="en-US" altLang="en-US" sz="1800" b="1" dirty="0" err="1">
                <a:latin typeface="Courier New" pitchFamily="49" charset="0"/>
              </a:rPr>
              <a:t>vol</a:t>
            </a:r>
            <a:r>
              <a:rPr lang="en-US" altLang="en-US" sz="1800" b="1" dirty="0">
                <a:latin typeface="Courier New" pitchFamily="49" charset="0"/>
              </a:rPr>
              <a:t>, </a:t>
            </a:r>
            <a:r>
              <a:rPr lang="en-US" altLang="en-US" sz="1800" b="1" dirty="0" smtClean="0">
                <a:latin typeface="Courier New" pitchFamily="49" charset="0"/>
              </a:rPr>
              <a:t>q-</a:t>
            </a:r>
            <a:r>
              <a:rPr lang="en-US" altLang="en-US" sz="1800" b="1" dirty="0" err="1" smtClean="0">
                <a:latin typeface="Courier New" pitchFamily="49" charset="0"/>
              </a:rPr>
              <a:t>dy</a:t>
            </a:r>
            <a:r>
              <a:rPr lang="en-US" altLang="en-US" sz="1800" b="1" dirty="0" smtClean="0">
                <a:latin typeface="Courier New" pitchFamily="49" charset="0"/>
              </a:rPr>
              <a:t>),</a:t>
            </a:r>
          </a:p>
          <a:p>
            <a:r>
              <a:rPr lang="en-US" altLang="en-US" sz="1800" b="1" dirty="0">
                <a:latin typeface="Courier New" pitchFamily="49" charset="0"/>
              </a:rPr>
              <a:t> </a:t>
            </a:r>
            <a:r>
              <a:rPr lang="en-US" altLang="en-US" sz="1800" b="1" dirty="0" smtClean="0">
                <a:latin typeface="Courier New" pitchFamily="49" charset="0"/>
              </a:rPr>
              <a:t>                     texture(</a:t>
            </a:r>
            <a:r>
              <a:rPr lang="en-US" altLang="en-US" sz="1800" b="1" dirty="0" err="1" smtClean="0">
                <a:latin typeface="Courier New" pitchFamily="49" charset="0"/>
              </a:rPr>
              <a:t>vol</a:t>
            </a:r>
            <a:r>
              <a:rPr lang="en-US" altLang="en-US" sz="1800" b="1" dirty="0">
                <a:latin typeface="Courier New" pitchFamily="49" charset="0"/>
              </a:rPr>
              <a:t>, </a:t>
            </a:r>
            <a:r>
              <a:rPr lang="en-US" altLang="en-US" sz="1800" b="1" dirty="0" err="1" smtClean="0">
                <a:latin typeface="Courier New" pitchFamily="49" charset="0"/>
              </a:rPr>
              <a:t>q+dz</a:t>
            </a:r>
            <a:r>
              <a:rPr lang="en-US" altLang="en-US" sz="1800" b="1" dirty="0" smtClean="0">
                <a:latin typeface="Courier New" pitchFamily="49" charset="0"/>
              </a:rPr>
              <a:t>) – </a:t>
            </a:r>
            <a:r>
              <a:rPr lang="en-US" altLang="en-US" sz="1800" b="1" dirty="0">
                <a:latin typeface="Courier New" pitchFamily="49" charset="0"/>
              </a:rPr>
              <a:t>texture(</a:t>
            </a:r>
            <a:r>
              <a:rPr lang="en-US" altLang="en-US" sz="1800" b="1" dirty="0" err="1">
                <a:latin typeface="Courier New" pitchFamily="49" charset="0"/>
              </a:rPr>
              <a:t>vol</a:t>
            </a:r>
            <a:r>
              <a:rPr lang="en-US" altLang="en-US" sz="1800" b="1" dirty="0">
                <a:latin typeface="Courier New" pitchFamily="49" charset="0"/>
              </a:rPr>
              <a:t>, </a:t>
            </a:r>
            <a:r>
              <a:rPr lang="en-US" altLang="en-US" sz="1800" b="1" dirty="0" smtClean="0">
                <a:latin typeface="Courier New" pitchFamily="49" charset="0"/>
              </a:rPr>
              <a:t>q-</a:t>
            </a:r>
            <a:r>
              <a:rPr lang="en-US" altLang="en-US" sz="1800" b="1" dirty="0" err="1" smtClean="0">
                <a:latin typeface="Courier New" pitchFamily="49" charset="0"/>
              </a:rPr>
              <a:t>dz</a:t>
            </a:r>
            <a:r>
              <a:rPr lang="en-US" altLang="en-US" sz="1800" b="1" dirty="0" smtClean="0">
                <a:latin typeface="Courier New" pitchFamily="49" charset="0"/>
              </a:rPr>
              <a:t>)); </a:t>
            </a:r>
            <a:endParaRPr lang="en-US" altLang="en-US" sz="1800" b="1" dirty="0">
              <a:latin typeface="Courier New" pitchFamily="49" charset="0"/>
            </a:endParaRPr>
          </a:p>
          <a:p>
            <a:r>
              <a:rPr lang="en-US" altLang="en-US" sz="1800" b="1" dirty="0">
                <a:latin typeface="Courier New" pitchFamily="49" charset="0"/>
              </a:rPr>
              <a:t>	 </a:t>
            </a:r>
            <a:r>
              <a:rPr lang="en-US" altLang="en-US" sz="1800" b="1" dirty="0" smtClean="0">
                <a:latin typeface="Courier New" pitchFamily="49" charset="0"/>
              </a:rPr>
              <a:t>color </a:t>
            </a:r>
            <a:r>
              <a:rPr lang="en-US" altLang="en-US" sz="1800" b="1" dirty="0">
                <a:latin typeface="Courier New" pitchFamily="49" charset="0"/>
              </a:rPr>
              <a:t>= </a:t>
            </a:r>
            <a:r>
              <a:rPr lang="en-US" altLang="en-US" sz="1800" b="1" dirty="0" err="1">
                <a:latin typeface="Courier New" pitchFamily="49" charset="0"/>
              </a:rPr>
              <a:t>lightint</a:t>
            </a:r>
            <a:r>
              <a:rPr lang="en-US" altLang="en-US" sz="1800" b="1" dirty="0">
                <a:latin typeface="Courier New" pitchFamily="49" charset="0"/>
              </a:rPr>
              <a:t> * </a:t>
            </a:r>
            <a:r>
              <a:rPr lang="hu-HU" altLang="en-US" sz="1800" b="1" dirty="0" err="1">
                <a:latin typeface="Courier New" pitchFamily="49" charset="0"/>
              </a:rPr>
              <a:t>kd</a:t>
            </a:r>
            <a:r>
              <a:rPr lang="hu-HU" altLang="en-US" sz="1800" b="1" dirty="0">
                <a:latin typeface="Courier New" pitchFamily="49" charset="0"/>
              </a:rPr>
              <a:t> </a:t>
            </a:r>
            <a:r>
              <a:rPr lang="en-US" altLang="en-US" sz="1800" b="1" dirty="0">
                <a:latin typeface="Courier New" pitchFamily="49" charset="0"/>
              </a:rPr>
              <a:t>* </a:t>
            </a:r>
            <a:r>
              <a:rPr lang="en-US" altLang="en-US" sz="1800" b="1" dirty="0" smtClean="0">
                <a:latin typeface="Courier New" pitchFamily="49" charset="0"/>
              </a:rPr>
              <a:t>max(dot(L, normalize(N)), </a:t>
            </a:r>
            <a:r>
              <a:rPr lang="en-US" altLang="en-US" sz="1800" b="1" dirty="0">
                <a:latin typeface="Courier New" pitchFamily="49" charset="0"/>
              </a:rPr>
              <a:t>0);</a:t>
            </a:r>
          </a:p>
          <a:p>
            <a:r>
              <a:rPr lang="en-US" altLang="en-US" sz="1800" b="1" dirty="0">
                <a:latin typeface="Courier New" pitchFamily="49" charset="0"/>
              </a:rPr>
              <a:t>     </a:t>
            </a:r>
            <a:r>
              <a:rPr lang="en-US" altLang="en-US" sz="1800" b="1" dirty="0" smtClean="0">
                <a:latin typeface="Courier New" pitchFamily="49" charset="0"/>
              </a:rPr>
              <a:t>}</a:t>
            </a:r>
          </a:p>
          <a:p>
            <a:r>
              <a:rPr lang="en-US" sz="1800" b="1" dirty="0">
                <a:latin typeface="Courier New"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 }</a:t>
            </a:r>
          </a:p>
          <a:p>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p:txBody>
      </p:sp>
      <p:sp>
        <p:nvSpPr>
          <p:cNvPr id="25" name="Téglalap 24"/>
          <p:cNvSpPr/>
          <p:nvPr/>
        </p:nvSpPr>
        <p:spPr bwMode="auto">
          <a:xfrm>
            <a:off x="7126163" y="1377417"/>
            <a:ext cx="719138" cy="719138"/>
          </a:xfrm>
          <a:prstGeom prst="rect">
            <a:avLst/>
          </a:prstGeom>
          <a:solidFill>
            <a:schemeClr val="bg2">
              <a:lumMod val="65000"/>
              <a:lumOff val="35000"/>
            </a:schemeClr>
          </a:solidFill>
          <a:ln w="12700" cap="flat" cmpd="sng" algn="ctr">
            <a:solidFill>
              <a:schemeClr val="tx1"/>
            </a:solidFill>
            <a:prstDash val="solid"/>
            <a:round/>
            <a:headEnd type="none" w="med" len="med"/>
            <a:tailEnd type="none" w="med" len="med"/>
          </a:ln>
          <a:effectLst/>
        </p:spPr>
        <p:txBody>
          <a:bodyPr/>
          <a:lstStyle/>
          <a:p>
            <a:pPr>
              <a:defRPr/>
            </a:pPr>
            <a:endParaRPr lang="hu-HU" sz="2000" b="1">
              <a:latin typeface="+mn-lt"/>
              <a:cs typeface="Courier New" pitchFamily="49" charset="0"/>
            </a:endParaRPr>
          </a:p>
        </p:txBody>
      </p:sp>
      <p:cxnSp>
        <p:nvCxnSpPr>
          <p:cNvPr id="44037" name="Egyenes összekötő 5"/>
          <p:cNvCxnSpPr>
            <a:cxnSpLocks noChangeShapeType="1"/>
          </p:cNvCxnSpPr>
          <p:nvPr/>
        </p:nvCxnSpPr>
        <p:spPr bwMode="auto">
          <a:xfrm>
            <a:off x="7126163" y="872592"/>
            <a:ext cx="0" cy="18002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4038" name="Egyenes összekötő 6"/>
          <p:cNvCxnSpPr>
            <a:cxnSpLocks noChangeShapeType="1"/>
          </p:cNvCxnSpPr>
          <p:nvPr/>
        </p:nvCxnSpPr>
        <p:spPr bwMode="auto">
          <a:xfrm>
            <a:off x="7845301" y="872592"/>
            <a:ext cx="0" cy="18002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4039" name="Egyenes összekötő 7"/>
          <p:cNvCxnSpPr>
            <a:cxnSpLocks noChangeShapeType="1"/>
          </p:cNvCxnSpPr>
          <p:nvPr/>
        </p:nvCxnSpPr>
        <p:spPr bwMode="auto">
          <a:xfrm>
            <a:off x="6692776" y="2096555"/>
            <a:ext cx="187325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44040" name="Egyenes összekötő 9"/>
          <p:cNvCxnSpPr>
            <a:cxnSpLocks noChangeShapeType="1"/>
          </p:cNvCxnSpPr>
          <p:nvPr/>
        </p:nvCxnSpPr>
        <p:spPr bwMode="auto">
          <a:xfrm>
            <a:off x="6692776" y="1377417"/>
            <a:ext cx="187325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7657" name="Szövegdoboz 10"/>
          <p:cNvSpPr txBox="1">
            <a:spLocks noChangeArrowheads="1"/>
          </p:cNvSpPr>
          <p:nvPr/>
        </p:nvSpPr>
        <p:spPr bwMode="auto">
          <a:xfrm>
            <a:off x="6837238" y="2385480"/>
            <a:ext cx="312738" cy="400050"/>
          </a:xfrm>
          <a:prstGeom prst="rect">
            <a:avLst/>
          </a:prstGeom>
          <a:noFill/>
          <a:ln w="9525">
            <a:noFill/>
            <a:miter lim="800000"/>
            <a:headEnd/>
            <a:tailEnd/>
          </a:ln>
        </p:spPr>
        <p:txBody>
          <a:bodyPr wrap="none">
            <a:spAutoFit/>
          </a:bodyPr>
          <a:lstStyle/>
          <a:p>
            <a:pPr>
              <a:defRPr/>
            </a:pPr>
            <a:r>
              <a:rPr lang="en-US" sz="2000" b="1">
                <a:latin typeface="+mn-lt"/>
                <a:cs typeface="Courier New" pitchFamily="49" charset="0"/>
              </a:rPr>
              <a:t>0</a:t>
            </a:r>
            <a:endParaRPr lang="hu-HU" sz="2000" b="1">
              <a:latin typeface="+mn-lt"/>
              <a:cs typeface="Courier New" pitchFamily="49" charset="0"/>
            </a:endParaRPr>
          </a:p>
        </p:txBody>
      </p:sp>
      <p:sp>
        <p:nvSpPr>
          <p:cNvPr id="27658" name="Szövegdoboz 11"/>
          <p:cNvSpPr txBox="1">
            <a:spLocks noChangeArrowheads="1"/>
          </p:cNvSpPr>
          <p:nvPr/>
        </p:nvSpPr>
        <p:spPr bwMode="auto">
          <a:xfrm>
            <a:off x="7605588" y="2385480"/>
            <a:ext cx="312738" cy="400050"/>
          </a:xfrm>
          <a:prstGeom prst="rect">
            <a:avLst/>
          </a:prstGeom>
          <a:noFill/>
          <a:ln w="9525">
            <a:noFill/>
            <a:miter lim="800000"/>
            <a:headEnd/>
            <a:tailEnd/>
          </a:ln>
        </p:spPr>
        <p:txBody>
          <a:bodyPr wrap="none">
            <a:spAutoFit/>
          </a:bodyPr>
          <a:lstStyle/>
          <a:p>
            <a:pPr>
              <a:defRPr/>
            </a:pPr>
            <a:r>
              <a:rPr lang="en-US" sz="2000" b="1">
                <a:latin typeface="+mn-lt"/>
                <a:cs typeface="Courier New" pitchFamily="49" charset="0"/>
              </a:rPr>
              <a:t>1</a:t>
            </a:r>
            <a:endParaRPr lang="hu-HU" sz="2000" b="1">
              <a:latin typeface="+mn-lt"/>
              <a:cs typeface="Courier New" pitchFamily="49" charset="0"/>
            </a:endParaRPr>
          </a:p>
        </p:txBody>
      </p:sp>
      <p:sp>
        <p:nvSpPr>
          <p:cNvPr id="27659" name="Szövegdoboz 12"/>
          <p:cNvSpPr txBox="1">
            <a:spLocks noChangeArrowheads="1"/>
          </p:cNvSpPr>
          <p:nvPr/>
        </p:nvSpPr>
        <p:spPr bwMode="auto">
          <a:xfrm>
            <a:off x="8504113" y="2025117"/>
            <a:ext cx="312738" cy="400050"/>
          </a:xfrm>
          <a:prstGeom prst="rect">
            <a:avLst/>
          </a:prstGeom>
          <a:noFill/>
          <a:ln w="9525">
            <a:noFill/>
            <a:miter lim="800000"/>
            <a:headEnd/>
            <a:tailEnd/>
          </a:ln>
        </p:spPr>
        <p:txBody>
          <a:bodyPr wrap="none">
            <a:spAutoFit/>
          </a:bodyPr>
          <a:lstStyle/>
          <a:p>
            <a:pPr>
              <a:defRPr/>
            </a:pPr>
            <a:r>
              <a:rPr lang="en-US" sz="2000" b="1">
                <a:latin typeface="+mn-lt"/>
                <a:cs typeface="Courier New" pitchFamily="49" charset="0"/>
              </a:rPr>
              <a:t>0</a:t>
            </a:r>
            <a:endParaRPr lang="hu-HU" sz="2000" b="1">
              <a:latin typeface="+mn-lt"/>
              <a:cs typeface="Courier New" pitchFamily="49" charset="0"/>
            </a:endParaRPr>
          </a:p>
        </p:txBody>
      </p:sp>
      <p:sp>
        <p:nvSpPr>
          <p:cNvPr id="27660" name="Szövegdoboz 13"/>
          <p:cNvSpPr txBox="1">
            <a:spLocks noChangeArrowheads="1"/>
          </p:cNvSpPr>
          <p:nvPr/>
        </p:nvSpPr>
        <p:spPr bwMode="auto">
          <a:xfrm>
            <a:off x="8504113" y="1161517"/>
            <a:ext cx="312738" cy="400050"/>
          </a:xfrm>
          <a:prstGeom prst="rect">
            <a:avLst/>
          </a:prstGeom>
          <a:noFill/>
          <a:ln w="9525">
            <a:noFill/>
            <a:miter lim="800000"/>
            <a:headEnd/>
            <a:tailEnd/>
          </a:ln>
        </p:spPr>
        <p:txBody>
          <a:bodyPr wrap="none">
            <a:spAutoFit/>
          </a:bodyPr>
          <a:lstStyle/>
          <a:p>
            <a:pPr>
              <a:defRPr/>
            </a:pPr>
            <a:r>
              <a:rPr lang="en-US" sz="2000" b="1">
                <a:latin typeface="+mn-lt"/>
                <a:cs typeface="Courier New" pitchFamily="49" charset="0"/>
              </a:rPr>
              <a:t>1</a:t>
            </a:r>
            <a:endParaRPr lang="hu-HU" sz="2000" b="1">
              <a:latin typeface="+mn-lt"/>
              <a:cs typeface="Courier New" pitchFamily="49" charset="0"/>
            </a:endParaRPr>
          </a:p>
        </p:txBody>
      </p:sp>
      <p:cxnSp>
        <p:nvCxnSpPr>
          <p:cNvPr id="44045" name="Egyenes összekötő nyíllal 15"/>
          <p:cNvCxnSpPr>
            <a:cxnSpLocks noChangeShapeType="1"/>
          </p:cNvCxnSpPr>
          <p:nvPr/>
        </p:nvCxnSpPr>
        <p:spPr bwMode="auto">
          <a:xfrm flipH="1">
            <a:off x="6476876" y="656692"/>
            <a:ext cx="1944687" cy="1728788"/>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19" name="Ellipszis 18"/>
          <p:cNvSpPr>
            <a:spLocks noChangeArrowheads="1"/>
          </p:cNvSpPr>
          <p:nvPr/>
        </p:nvSpPr>
        <p:spPr bwMode="auto">
          <a:xfrm>
            <a:off x="7773863" y="1088492"/>
            <a:ext cx="144463" cy="144463"/>
          </a:xfrm>
          <a:prstGeom prst="ellipse">
            <a:avLst/>
          </a:prstGeom>
          <a:solidFill>
            <a:srgbClr val="66FF66"/>
          </a:solidFill>
          <a:ln w="12700" algn="ctr">
            <a:solidFill>
              <a:schemeClr val="tx1"/>
            </a:solidFill>
            <a:round/>
            <a:headEnd/>
            <a:tailEnd/>
          </a:ln>
        </p:spPr>
        <p:txBody>
          <a:bodyPr/>
          <a:lstStyle/>
          <a:p>
            <a:pPr>
              <a:defRPr/>
            </a:pPr>
            <a:endParaRPr lang="hu-HU" sz="2000" b="1">
              <a:latin typeface="+mn-lt"/>
              <a:cs typeface="Courier New" pitchFamily="49" charset="0"/>
            </a:endParaRPr>
          </a:p>
        </p:txBody>
      </p:sp>
      <p:sp>
        <p:nvSpPr>
          <p:cNvPr id="20" name="Ellipszis 19"/>
          <p:cNvSpPr>
            <a:spLocks noChangeArrowheads="1"/>
          </p:cNvSpPr>
          <p:nvPr/>
        </p:nvSpPr>
        <p:spPr bwMode="auto">
          <a:xfrm>
            <a:off x="7053138" y="1736192"/>
            <a:ext cx="144463" cy="144463"/>
          </a:xfrm>
          <a:prstGeom prst="ellipse">
            <a:avLst/>
          </a:prstGeom>
          <a:solidFill>
            <a:srgbClr val="FF0000"/>
          </a:solidFill>
          <a:ln w="12700" algn="ctr">
            <a:solidFill>
              <a:schemeClr val="tx1"/>
            </a:solidFill>
            <a:round/>
            <a:headEnd/>
            <a:tailEnd/>
          </a:ln>
        </p:spPr>
        <p:txBody>
          <a:bodyPr/>
          <a:lstStyle/>
          <a:p>
            <a:pPr>
              <a:defRPr/>
            </a:pPr>
            <a:endParaRPr lang="hu-HU" sz="2000" b="1">
              <a:latin typeface="+mn-lt"/>
              <a:cs typeface="Courier New" pitchFamily="49" charset="0"/>
            </a:endParaRPr>
          </a:p>
        </p:txBody>
      </p:sp>
      <p:sp>
        <p:nvSpPr>
          <p:cNvPr id="21" name="Ellipszis 20"/>
          <p:cNvSpPr>
            <a:spLocks noChangeArrowheads="1"/>
          </p:cNvSpPr>
          <p:nvPr/>
        </p:nvSpPr>
        <p:spPr bwMode="auto">
          <a:xfrm>
            <a:off x="7557963" y="1304392"/>
            <a:ext cx="144463" cy="144463"/>
          </a:xfrm>
          <a:prstGeom prst="ellipse">
            <a:avLst/>
          </a:prstGeom>
          <a:solidFill>
            <a:srgbClr val="66FF66"/>
          </a:solidFill>
          <a:ln w="12700" algn="ctr">
            <a:solidFill>
              <a:schemeClr val="tx1"/>
            </a:solidFill>
            <a:round/>
            <a:headEnd/>
            <a:tailEnd/>
          </a:ln>
        </p:spPr>
        <p:txBody>
          <a:bodyPr/>
          <a:lstStyle/>
          <a:p>
            <a:pPr>
              <a:defRPr/>
            </a:pPr>
            <a:endParaRPr lang="hu-HU" sz="2000" b="1">
              <a:latin typeface="+mn-lt"/>
              <a:cs typeface="Courier New" pitchFamily="49" charset="0"/>
            </a:endParaRPr>
          </a:p>
        </p:txBody>
      </p:sp>
      <p:sp>
        <p:nvSpPr>
          <p:cNvPr id="22" name="Ellipszis 21"/>
          <p:cNvSpPr>
            <a:spLocks noChangeArrowheads="1"/>
          </p:cNvSpPr>
          <p:nvPr/>
        </p:nvSpPr>
        <p:spPr bwMode="auto">
          <a:xfrm>
            <a:off x="6765801" y="2025117"/>
            <a:ext cx="144462" cy="144463"/>
          </a:xfrm>
          <a:prstGeom prst="ellipse">
            <a:avLst/>
          </a:prstGeom>
          <a:solidFill>
            <a:srgbClr val="FF0000"/>
          </a:solidFill>
          <a:ln w="12700" algn="ctr">
            <a:solidFill>
              <a:schemeClr val="tx1"/>
            </a:solidFill>
            <a:round/>
            <a:headEnd/>
            <a:tailEnd/>
          </a:ln>
        </p:spPr>
        <p:txBody>
          <a:bodyPr/>
          <a:lstStyle/>
          <a:p>
            <a:pPr>
              <a:defRPr/>
            </a:pPr>
            <a:endParaRPr lang="hu-HU" sz="2000" b="1">
              <a:latin typeface="+mn-lt"/>
              <a:cs typeface="Courier New" pitchFamily="49" charset="0"/>
            </a:endParaRPr>
          </a:p>
        </p:txBody>
      </p:sp>
      <p:sp>
        <p:nvSpPr>
          <p:cNvPr id="23" name="Szövegdoboz 22"/>
          <p:cNvSpPr txBox="1">
            <a:spLocks noChangeArrowheads="1"/>
          </p:cNvSpPr>
          <p:nvPr/>
        </p:nvSpPr>
        <p:spPr bwMode="auto">
          <a:xfrm>
            <a:off x="6549901" y="1448855"/>
            <a:ext cx="590550" cy="400050"/>
          </a:xfrm>
          <a:prstGeom prst="rect">
            <a:avLst/>
          </a:prstGeom>
          <a:noFill/>
          <a:ln w="9525">
            <a:noFill/>
            <a:miter lim="800000"/>
            <a:headEnd/>
            <a:tailEnd/>
          </a:ln>
        </p:spPr>
        <p:txBody>
          <a:bodyPr wrap="none">
            <a:spAutoFit/>
          </a:bodyPr>
          <a:lstStyle/>
          <a:p>
            <a:pPr>
              <a:defRPr/>
            </a:pPr>
            <a:r>
              <a:rPr lang="en-US" sz="2000" b="1">
                <a:solidFill>
                  <a:srgbClr val="FF0000"/>
                </a:solidFill>
                <a:latin typeface="+mn-lt"/>
                <a:cs typeface="Courier New" pitchFamily="49" charset="0"/>
              </a:rPr>
              <a:t>t0.x</a:t>
            </a:r>
            <a:endParaRPr lang="hu-HU" sz="2000" b="1">
              <a:solidFill>
                <a:srgbClr val="FF0000"/>
              </a:solidFill>
              <a:latin typeface="+mn-lt"/>
              <a:cs typeface="Courier New" pitchFamily="49" charset="0"/>
            </a:endParaRPr>
          </a:p>
        </p:txBody>
      </p:sp>
      <p:sp>
        <p:nvSpPr>
          <p:cNvPr id="24" name="Szövegdoboz 23"/>
          <p:cNvSpPr txBox="1">
            <a:spLocks noChangeArrowheads="1"/>
          </p:cNvSpPr>
          <p:nvPr/>
        </p:nvSpPr>
        <p:spPr bwMode="auto">
          <a:xfrm>
            <a:off x="7918326" y="904342"/>
            <a:ext cx="590550" cy="400050"/>
          </a:xfrm>
          <a:prstGeom prst="rect">
            <a:avLst/>
          </a:prstGeom>
          <a:noFill/>
          <a:ln w="9525">
            <a:noFill/>
            <a:miter lim="800000"/>
            <a:headEnd/>
            <a:tailEnd/>
          </a:ln>
        </p:spPr>
        <p:txBody>
          <a:bodyPr wrap="none">
            <a:spAutoFit/>
          </a:bodyPr>
          <a:lstStyle/>
          <a:p>
            <a:pPr>
              <a:defRPr/>
            </a:pPr>
            <a:r>
              <a:rPr lang="en-US" sz="2000" b="1">
                <a:solidFill>
                  <a:srgbClr val="92D050"/>
                </a:solidFill>
                <a:latin typeface="+mn-lt"/>
                <a:cs typeface="Courier New" pitchFamily="49" charset="0"/>
              </a:rPr>
              <a:t>t1.x</a:t>
            </a:r>
            <a:endParaRPr lang="hu-HU" sz="2000" b="1">
              <a:solidFill>
                <a:srgbClr val="92D050"/>
              </a:solidFill>
              <a:latin typeface="+mn-lt"/>
              <a:cs typeface="Courier New" pitchFamily="49" charset="0"/>
            </a:endParaRPr>
          </a:p>
        </p:txBody>
      </p:sp>
      <p:sp>
        <p:nvSpPr>
          <p:cNvPr id="26" name="Szövegdoboz 25"/>
          <p:cNvSpPr txBox="1">
            <a:spLocks noChangeArrowheads="1"/>
          </p:cNvSpPr>
          <p:nvPr/>
        </p:nvSpPr>
        <p:spPr bwMode="auto">
          <a:xfrm>
            <a:off x="6189538" y="1736192"/>
            <a:ext cx="590550" cy="400050"/>
          </a:xfrm>
          <a:prstGeom prst="rect">
            <a:avLst/>
          </a:prstGeom>
          <a:noFill/>
          <a:ln w="9525">
            <a:noFill/>
            <a:miter lim="800000"/>
            <a:headEnd/>
            <a:tailEnd/>
          </a:ln>
        </p:spPr>
        <p:txBody>
          <a:bodyPr wrap="none">
            <a:spAutoFit/>
          </a:bodyPr>
          <a:lstStyle/>
          <a:p>
            <a:pPr>
              <a:defRPr/>
            </a:pPr>
            <a:r>
              <a:rPr lang="en-US" sz="2000" b="1">
                <a:solidFill>
                  <a:srgbClr val="FF0000"/>
                </a:solidFill>
                <a:latin typeface="+mn-lt"/>
                <a:cs typeface="Courier New" pitchFamily="49" charset="0"/>
              </a:rPr>
              <a:t>t0.y</a:t>
            </a:r>
            <a:endParaRPr lang="hu-HU" sz="2000" b="1">
              <a:solidFill>
                <a:srgbClr val="FF0000"/>
              </a:solidFill>
              <a:latin typeface="+mn-lt"/>
              <a:cs typeface="Courier New" pitchFamily="49" charset="0"/>
            </a:endParaRPr>
          </a:p>
        </p:txBody>
      </p:sp>
      <p:sp>
        <p:nvSpPr>
          <p:cNvPr id="27" name="Szövegdoboz 26"/>
          <p:cNvSpPr txBox="1">
            <a:spLocks noChangeArrowheads="1"/>
          </p:cNvSpPr>
          <p:nvPr/>
        </p:nvSpPr>
        <p:spPr bwMode="auto">
          <a:xfrm>
            <a:off x="7197601" y="944030"/>
            <a:ext cx="590550" cy="400050"/>
          </a:xfrm>
          <a:prstGeom prst="rect">
            <a:avLst/>
          </a:prstGeom>
          <a:noFill/>
          <a:ln w="9525">
            <a:noFill/>
            <a:miter lim="800000"/>
            <a:headEnd/>
            <a:tailEnd/>
          </a:ln>
        </p:spPr>
        <p:txBody>
          <a:bodyPr wrap="none">
            <a:spAutoFit/>
          </a:bodyPr>
          <a:lstStyle/>
          <a:p>
            <a:pPr>
              <a:defRPr/>
            </a:pPr>
            <a:r>
              <a:rPr lang="en-US" sz="2000" b="1">
                <a:solidFill>
                  <a:srgbClr val="92D050"/>
                </a:solidFill>
                <a:latin typeface="+mn-lt"/>
                <a:cs typeface="Courier New" pitchFamily="49" charset="0"/>
              </a:rPr>
              <a:t>t1.y</a:t>
            </a:r>
            <a:endParaRPr lang="hu-HU" sz="2000" b="1">
              <a:solidFill>
                <a:srgbClr val="92D050"/>
              </a:solidFill>
              <a:latin typeface="+mn-lt"/>
              <a:cs typeface="Courier New" pitchFamily="49" charset="0"/>
            </a:endParaRPr>
          </a:p>
        </p:txBody>
      </p:sp>
      <p:sp>
        <p:nvSpPr>
          <p:cNvPr id="28" name="Bal oldali kapcsos zárójel 27"/>
          <p:cNvSpPr>
            <a:spLocks/>
          </p:cNvSpPr>
          <p:nvPr/>
        </p:nvSpPr>
        <p:spPr bwMode="auto">
          <a:xfrm rot="13600427">
            <a:off x="7478588" y="1207555"/>
            <a:ext cx="414337" cy="1036638"/>
          </a:xfrm>
          <a:prstGeom prst="leftBrace">
            <a:avLst>
              <a:gd name="adj1" fmla="val 8340"/>
              <a:gd name="adj2" fmla="val 49736"/>
            </a:avLst>
          </a:prstGeom>
          <a:noFill/>
          <a:ln w="38100" algn="ctr">
            <a:solidFill>
              <a:schemeClr val="tx1"/>
            </a:solidFill>
            <a:round/>
            <a:headEnd/>
            <a:tailEnd/>
          </a:ln>
        </p:spPr>
        <p:txBody>
          <a:bodyPr/>
          <a:lstStyle/>
          <a:p>
            <a:pPr>
              <a:defRPr/>
            </a:pPr>
            <a:endParaRPr lang="hu-HU" b="1">
              <a:latin typeface="+mn-lt"/>
              <a:cs typeface="Courier New" pitchFamily="49" charset="0"/>
            </a:endParaRPr>
          </a:p>
        </p:txBody>
      </p:sp>
      <p:sp>
        <p:nvSpPr>
          <p:cNvPr id="29" name="Bal oldali kapcsos zárójel 28"/>
          <p:cNvSpPr>
            <a:spLocks/>
          </p:cNvSpPr>
          <p:nvPr/>
        </p:nvSpPr>
        <p:spPr bwMode="auto">
          <a:xfrm rot="2791806">
            <a:off x="6781676" y="944030"/>
            <a:ext cx="363537" cy="1119187"/>
          </a:xfrm>
          <a:prstGeom prst="leftBrace">
            <a:avLst>
              <a:gd name="adj1" fmla="val 8309"/>
              <a:gd name="adj2" fmla="val 45921"/>
            </a:avLst>
          </a:prstGeom>
          <a:noFill/>
          <a:ln w="38100" algn="ctr">
            <a:solidFill>
              <a:schemeClr val="tx1"/>
            </a:solidFill>
            <a:round/>
            <a:headEnd/>
            <a:tailEnd/>
          </a:ln>
        </p:spPr>
        <p:txBody>
          <a:bodyPr/>
          <a:lstStyle/>
          <a:p>
            <a:pPr>
              <a:defRPr/>
            </a:pPr>
            <a:endParaRPr lang="hu-HU" b="1">
              <a:latin typeface="+mn-lt"/>
              <a:cs typeface="Courier New" pitchFamily="49" charset="0"/>
            </a:endParaRPr>
          </a:p>
        </p:txBody>
      </p:sp>
      <p:sp>
        <p:nvSpPr>
          <p:cNvPr id="30" name="Szövegdoboz 29"/>
          <p:cNvSpPr txBox="1">
            <a:spLocks noChangeArrowheads="1"/>
          </p:cNvSpPr>
          <p:nvPr/>
        </p:nvSpPr>
        <p:spPr bwMode="auto">
          <a:xfrm>
            <a:off x="7773863" y="1664755"/>
            <a:ext cx="1190625" cy="400050"/>
          </a:xfrm>
          <a:prstGeom prst="rect">
            <a:avLst/>
          </a:prstGeom>
          <a:noFill/>
          <a:ln w="9525">
            <a:noFill/>
            <a:miter lim="800000"/>
            <a:headEnd/>
            <a:tailEnd/>
          </a:ln>
        </p:spPr>
        <p:txBody>
          <a:bodyPr wrap="none">
            <a:spAutoFit/>
          </a:bodyPr>
          <a:lstStyle/>
          <a:p>
            <a:pPr>
              <a:defRPr/>
            </a:pPr>
            <a:r>
              <a:rPr lang="en-US" sz="2000" b="1">
                <a:latin typeface="+mn-lt"/>
                <a:cs typeface="Courier New" pitchFamily="49" charset="0"/>
              </a:rPr>
              <a:t>ti.x</a:t>
            </a:r>
            <a:r>
              <a:rPr lang="en-US" sz="2000" b="1">
                <a:latin typeface="+mn-lt"/>
                <a:cs typeface="Courier New" pitchFamily="49" charset="0"/>
                <a:sym typeface="Symbol" pitchFamily="18" charset="2"/>
              </a:rPr>
              <a:t></a:t>
            </a:r>
            <a:r>
              <a:rPr lang="en-US" sz="2000" b="1">
                <a:latin typeface="+mn-lt"/>
                <a:cs typeface="Courier New" pitchFamily="49" charset="0"/>
              </a:rPr>
              <a:t>to.x</a:t>
            </a:r>
            <a:endParaRPr lang="hu-HU" sz="2000" b="1">
              <a:latin typeface="+mn-lt"/>
              <a:cs typeface="Courier New" pitchFamily="49" charset="0"/>
            </a:endParaRPr>
          </a:p>
        </p:txBody>
      </p:sp>
      <p:sp>
        <p:nvSpPr>
          <p:cNvPr id="31" name="Szövegdoboz 30"/>
          <p:cNvSpPr txBox="1">
            <a:spLocks noChangeArrowheads="1"/>
          </p:cNvSpPr>
          <p:nvPr/>
        </p:nvSpPr>
        <p:spPr bwMode="auto">
          <a:xfrm>
            <a:off x="5976156" y="944724"/>
            <a:ext cx="1190625" cy="400050"/>
          </a:xfrm>
          <a:prstGeom prst="rect">
            <a:avLst/>
          </a:prstGeom>
          <a:noFill/>
          <a:ln w="9525">
            <a:noFill/>
            <a:miter lim="800000"/>
            <a:headEnd/>
            <a:tailEnd/>
          </a:ln>
        </p:spPr>
        <p:txBody>
          <a:bodyPr wrap="none">
            <a:spAutoFit/>
          </a:bodyPr>
          <a:lstStyle/>
          <a:p>
            <a:pPr>
              <a:defRPr/>
            </a:pPr>
            <a:r>
              <a:rPr lang="en-US" sz="2000" b="1" dirty="0" err="1">
                <a:latin typeface="+mn-lt"/>
                <a:cs typeface="Courier New" pitchFamily="49" charset="0"/>
              </a:rPr>
              <a:t>ti.y</a:t>
            </a:r>
            <a:r>
              <a:rPr lang="en-US" sz="2000" b="1" dirty="0" err="1">
                <a:latin typeface="+mn-lt"/>
                <a:cs typeface="Courier New" pitchFamily="49" charset="0"/>
                <a:sym typeface="Symbol" pitchFamily="18" charset="2"/>
              </a:rPr>
              <a:t></a:t>
            </a:r>
            <a:r>
              <a:rPr lang="en-US" sz="2000" b="1" dirty="0" err="1">
                <a:latin typeface="+mn-lt"/>
                <a:cs typeface="Courier New" pitchFamily="49" charset="0"/>
              </a:rPr>
              <a:t>to.y</a:t>
            </a:r>
            <a:endParaRPr lang="hu-HU" sz="2000" b="1" dirty="0">
              <a:latin typeface="+mn-lt"/>
              <a:cs typeface="Courier New" pitchFamily="49" charset="0"/>
            </a:endParaRPr>
          </a:p>
        </p:txBody>
      </p:sp>
      <p:sp>
        <p:nvSpPr>
          <p:cNvPr id="2" name="Cím 1"/>
          <p:cNvSpPr>
            <a:spLocks noGrp="1"/>
          </p:cNvSpPr>
          <p:nvPr>
            <p:ph type="title"/>
          </p:nvPr>
        </p:nvSpPr>
        <p:spPr>
          <a:xfrm>
            <a:off x="5290976" y="-53697"/>
            <a:ext cx="3754760" cy="1143000"/>
          </a:xfrm>
        </p:spPr>
        <p:txBody>
          <a:bodyPr/>
          <a:lstStyle/>
          <a:p>
            <a:r>
              <a:rPr lang="hu-HU" dirty="0" smtClean="0">
                <a:solidFill>
                  <a:srgbClr val="FF0000"/>
                </a:solidFill>
              </a:rPr>
              <a:t>Pixel </a:t>
            </a:r>
            <a:r>
              <a:rPr lang="hu-HU" dirty="0" err="1" smtClean="0">
                <a:solidFill>
                  <a:srgbClr val="FF0000"/>
                </a:solidFill>
              </a:rPr>
              <a:t>shader</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p:bldP spid="23" grpId="1"/>
      <p:bldP spid="24" grpId="0"/>
      <p:bldP spid="24" grpId="1"/>
      <p:bldP spid="26" grpId="0"/>
      <p:bldP spid="26" grpId="1"/>
      <p:bldP spid="27" grpId="0"/>
      <p:bldP spid="27" grpId="1"/>
      <p:bldP spid="28" grpId="0" animBg="1"/>
      <p:bldP spid="29" grpId="0" animBg="1"/>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358775" y="225425"/>
            <a:ext cx="6445250" cy="1431925"/>
          </a:xfrm>
        </p:spPr>
        <p:txBody>
          <a:bodyPr/>
          <a:lstStyle/>
          <a:p>
            <a:pPr>
              <a:defRPr/>
            </a:pPr>
            <a:r>
              <a:rPr lang="hu-HU" dirty="0" smtClean="0">
                <a:solidFill>
                  <a:srgbClr val="FF0000"/>
                </a:solidFill>
              </a:rPr>
              <a:t>CUDA (</a:t>
            </a:r>
            <a:r>
              <a:rPr lang="hu-HU" dirty="0" err="1" smtClean="0">
                <a:solidFill>
                  <a:srgbClr val="FF0000"/>
                </a:solidFill>
              </a:rPr>
              <a:t>OpenCL</a:t>
            </a:r>
            <a:r>
              <a:rPr lang="hu-HU" dirty="0" smtClean="0">
                <a:solidFill>
                  <a:srgbClr val="FF0000"/>
                </a:solidFill>
              </a:rPr>
              <a:t>)</a:t>
            </a:r>
          </a:p>
        </p:txBody>
      </p:sp>
      <p:sp>
        <p:nvSpPr>
          <p:cNvPr id="52227" name="Text Box 4"/>
          <p:cNvSpPr txBox="1">
            <a:spLocks noChangeArrowheads="1"/>
          </p:cNvSpPr>
          <p:nvPr/>
        </p:nvSpPr>
        <p:spPr bwMode="auto">
          <a:xfrm>
            <a:off x="4860925" y="1520825"/>
            <a:ext cx="755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hu-HU" altLang="en-US">
                <a:solidFill>
                  <a:schemeClr val="tx2"/>
                </a:solidFill>
                <a:latin typeface="Tahoma" charset="0"/>
              </a:rPr>
              <a:t>GPU</a:t>
            </a:r>
          </a:p>
        </p:txBody>
      </p:sp>
      <p:sp>
        <p:nvSpPr>
          <p:cNvPr id="52228" name="Text Box 7"/>
          <p:cNvSpPr txBox="1">
            <a:spLocks noChangeArrowheads="1"/>
          </p:cNvSpPr>
          <p:nvPr/>
        </p:nvSpPr>
        <p:spPr bwMode="auto">
          <a:xfrm>
            <a:off x="4872038" y="2027238"/>
            <a:ext cx="18351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hu-HU" altLang="en-US" sz="1800">
                <a:latin typeface="Tahoma" charset="0"/>
              </a:rPr>
              <a:t>Kernel program:</a:t>
            </a:r>
          </a:p>
          <a:p>
            <a:pPr eaLnBrk="1" hangingPunct="1"/>
            <a:endParaRPr lang="hu-HU" altLang="en-US" sz="1800">
              <a:latin typeface="Tahoma" charset="0"/>
            </a:endParaRPr>
          </a:p>
          <a:p>
            <a:pPr eaLnBrk="1" hangingPunct="1"/>
            <a:r>
              <a:rPr lang="hu-HU" altLang="en-US" sz="1800">
                <a:latin typeface="Tahoma" charset="0"/>
              </a:rPr>
              <a:t>Threads</a:t>
            </a:r>
          </a:p>
          <a:p>
            <a:pPr eaLnBrk="1" hangingPunct="1"/>
            <a:endParaRPr lang="hu-HU" altLang="en-US" sz="1800">
              <a:latin typeface="Tahoma" charset="0"/>
            </a:endParaRPr>
          </a:p>
          <a:p>
            <a:pPr eaLnBrk="1" hangingPunct="1"/>
            <a:endParaRPr lang="hu-HU" altLang="en-US" sz="1800">
              <a:latin typeface="Tahoma" charset="0"/>
            </a:endParaRPr>
          </a:p>
          <a:p>
            <a:pPr eaLnBrk="1" hangingPunct="1"/>
            <a:endParaRPr lang="hu-HU" altLang="en-US" sz="1800">
              <a:latin typeface="Tahoma" charset="0"/>
            </a:endParaRPr>
          </a:p>
          <a:p>
            <a:pPr eaLnBrk="1" hangingPunct="1"/>
            <a:r>
              <a:rPr lang="hu-HU" altLang="en-US" sz="1800">
                <a:latin typeface="Tahoma" charset="0"/>
              </a:rPr>
              <a:t>block, block,  </a:t>
            </a:r>
          </a:p>
          <a:p>
            <a:pPr eaLnBrk="1" hangingPunct="1"/>
            <a:endParaRPr lang="hu-HU" altLang="en-US" sz="1800">
              <a:latin typeface="Tahoma" charset="0"/>
            </a:endParaRPr>
          </a:p>
          <a:p>
            <a:pPr eaLnBrk="1" hangingPunct="1"/>
            <a:endParaRPr lang="hu-HU" altLang="en-US" sz="1800">
              <a:latin typeface="Tahoma" charset="0"/>
            </a:endParaRPr>
          </a:p>
          <a:p>
            <a:pPr eaLnBrk="1" hangingPunct="1"/>
            <a:endParaRPr lang="hu-HU" altLang="en-US" sz="1800">
              <a:latin typeface="Tahoma" charset="0"/>
            </a:endParaRPr>
          </a:p>
          <a:p>
            <a:pPr eaLnBrk="1" hangingPunct="1"/>
            <a:r>
              <a:rPr lang="hu-HU" altLang="en-US" sz="1800">
                <a:latin typeface="Tahoma" charset="0"/>
              </a:rPr>
              <a:t>Warp, Warp, …</a:t>
            </a:r>
          </a:p>
        </p:txBody>
      </p:sp>
      <p:sp>
        <p:nvSpPr>
          <p:cNvPr id="52229" name="Line 8"/>
          <p:cNvSpPr>
            <a:spLocks noChangeShapeType="1"/>
          </p:cNvSpPr>
          <p:nvPr/>
        </p:nvSpPr>
        <p:spPr bwMode="auto">
          <a:xfrm flipH="1">
            <a:off x="5329238" y="2927350"/>
            <a:ext cx="11112" cy="792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0" name="Line 9"/>
          <p:cNvSpPr>
            <a:spLocks noChangeShapeType="1"/>
          </p:cNvSpPr>
          <p:nvPr/>
        </p:nvSpPr>
        <p:spPr bwMode="auto">
          <a:xfrm>
            <a:off x="5340350" y="2927350"/>
            <a:ext cx="1212850" cy="828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1" name="Line 10"/>
          <p:cNvSpPr>
            <a:spLocks noChangeShapeType="1"/>
          </p:cNvSpPr>
          <p:nvPr/>
        </p:nvSpPr>
        <p:spPr bwMode="auto">
          <a:xfrm flipH="1">
            <a:off x="5329238" y="4008438"/>
            <a:ext cx="0" cy="827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2" name="Line 11"/>
          <p:cNvSpPr>
            <a:spLocks noChangeShapeType="1"/>
          </p:cNvSpPr>
          <p:nvPr/>
        </p:nvSpPr>
        <p:spPr bwMode="auto">
          <a:xfrm>
            <a:off x="5340350" y="4008438"/>
            <a:ext cx="600075" cy="827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3" name="Text Box 13"/>
          <p:cNvSpPr txBox="1">
            <a:spLocks noChangeArrowheads="1"/>
          </p:cNvSpPr>
          <p:nvPr/>
        </p:nvSpPr>
        <p:spPr bwMode="auto">
          <a:xfrm>
            <a:off x="6985000" y="3395663"/>
            <a:ext cx="1187450" cy="646112"/>
          </a:xfrm>
          <a:prstGeom prst="rect">
            <a:avLst/>
          </a:prstGeom>
          <a:noFill/>
          <a:ln>
            <a:noFill/>
          </a:ln>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hu-HU" altLang="en-US" sz="1800">
                <a:latin typeface="Tahoma" charset="0"/>
              </a:rPr>
              <a:t>Shared</a:t>
            </a:r>
          </a:p>
          <a:p>
            <a:pPr eaLnBrk="1" hangingPunct="1"/>
            <a:r>
              <a:rPr lang="hu-HU" altLang="en-US" sz="1800">
                <a:latin typeface="Tahoma" charset="0"/>
              </a:rPr>
              <a:t>memory</a:t>
            </a:r>
          </a:p>
        </p:txBody>
      </p:sp>
      <p:sp>
        <p:nvSpPr>
          <p:cNvPr id="52234" name="Text Box 14"/>
          <p:cNvSpPr txBox="1">
            <a:spLocks noChangeArrowheads="1"/>
          </p:cNvSpPr>
          <p:nvPr/>
        </p:nvSpPr>
        <p:spPr bwMode="auto">
          <a:xfrm>
            <a:off x="6985000" y="4584700"/>
            <a:ext cx="1187450" cy="646113"/>
          </a:xfrm>
          <a:prstGeom prst="rect">
            <a:avLst/>
          </a:prstGeom>
          <a:noFill/>
          <a:ln>
            <a:noFill/>
          </a:ln>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hu-HU" altLang="en-US" sz="1800">
                <a:latin typeface="Tahoma" charset="0"/>
              </a:rPr>
              <a:t>SIMD</a:t>
            </a:r>
          </a:p>
          <a:p>
            <a:pPr eaLnBrk="1" hangingPunct="1"/>
            <a:r>
              <a:rPr lang="hu-HU" altLang="en-US" sz="1800">
                <a:latin typeface="Tahoma" charset="0"/>
              </a:rPr>
              <a:t>execution</a:t>
            </a:r>
          </a:p>
        </p:txBody>
      </p:sp>
      <p:sp>
        <p:nvSpPr>
          <p:cNvPr id="52235" name="Text Box 17"/>
          <p:cNvSpPr txBox="1">
            <a:spLocks noChangeArrowheads="1"/>
          </p:cNvSpPr>
          <p:nvPr/>
        </p:nvSpPr>
        <p:spPr bwMode="auto">
          <a:xfrm>
            <a:off x="5453063" y="5287963"/>
            <a:ext cx="947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a:t>SIMD</a:t>
            </a:r>
          </a:p>
        </p:txBody>
      </p:sp>
      <p:pic>
        <p:nvPicPr>
          <p:cNvPr id="52236" name="Picture 17" descr="http://upload.wikimedia.org/wikipedia/commons/thumb/c/c7/Kette_und_Schu%C3%9F.jpg/250px-Kette_und_Schu%C3%9F.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0"/>
            <a:ext cx="23812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7" name="Csoportba foglalás 28"/>
          <p:cNvGrpSpPr>
            <a:grpSpLocks/>
          </p:cNvGrpSpPr>
          <p:nvPr/>
        </p:nvGrpSpPr>
        <p:grpSpPr bwMode="auto">
          <a:xfrm>
            <a:off x="179388" y="1528763"/>
            <a:ext cx="4537075" cy="4887912"/>
            <a:chOff x="179512" y="1420813"/>
            <a:chExt cx="5139845" cy="5437187"/>
          </a:xfrm>
        </p:grpSpPr>
        <p:sp>
          <p:nvSpPr>
            <p:cNvPr id="15" name="Téglalap 14"/>
            <p:cNvSpPr/>
            <p:nvPr/>
          </p:nvSpPr>
          <p:spPr>
            <a:xfrm>
              <a:off x="179512" y="1420813"/>
              <a:ext cx="5112868" cy="4248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hu-HU" sz="2000" b="1" dirty="0">
                <a:solidFill>
                  <a:schemeClr val="tx1"/>
                </a:solidFill>
              </a:endParaRPr>
            </a:p>
          </p:txBody>
        </p:sp>
        <p:sp>
          <p:nvSpPr>
            <p:cNvPr id="16" name="Téglalap 15"/>
            <p:cNvSpPr/>
            <p:nvPr/>
          </p:nvSpPr>
          <p:spPr>
            <a:xfrm>
              <a:off x="576959" y="1528532"/>
              <a:ext cx="4607517" cy="2664735"/>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hu-HU" sz="2000" b="1" dirty="0">
                <a:solidFill>
                  <a:schemeClr val="tx1"/>
                </a:solidFill>
              </a:endParaRPr>
            </a:p>
          </p:txBody>
        </p:sp>
        <p:sp>
          <p:nvSpPr>
            <p:cNvPr id="52240" name="Szövegdoboz 27"/>
            <p:cNvSpPr txBox="1">
              <a:spLocks noChangeArrowheads="1"/>
            </p:cNvSpPr>
            <p:nvPr/>
          </p:nvSpPr>
          <p:spPr bwMode="auto">
            <a:xfrm>
              <a:off x="720849" y="1600200"/>
              <a:ext cx="2367006" cy="44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sz="2000" b="1"/>
                <a:t>Multiprocessor N</a:t>
              </a:r>
            </a:p>
          </p:txBody>
        </p:sp>
        <p:sp>
          <p:nvSpPr>
            <p:cNvPr id="18" name="Téglalap 17"/>
            <p:cNvSpPr/>
            <p:nvPr/>
          </p:nvSpPr>
          <p:spPr>
            <a:xfrm>
              <a:off x="397119" y="2284335"/>
              <a:ext cx="4607517" cy="2664735"/>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hu-HU" sz="2000" b="1" dirty="0">
                <a:solidFill>
                  <a:schemeClr val="tx1"/>
                </a:solidFill>
              </a:endParaRPr>
            </a:p>
          </p:txBody>
        </p:sp>
        <p:sp>
          <p:nvSpPr>
            <p:cNvPr id="52242" name="Szövegdoboz 25"/>
            <p:cNvSpPr txBox="1">
              <a:spLocks noChangeArrowheads="1"/>
            </p:cNvSpPr>
            <p:nvPr/>
          </p:nvSpPr>
          <p:spPr bwMode="auto">
            <a:xfrm>
              <a:off x="539874" y="2357438"/>
              <a:ext cx="2301631" cy="44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sz="2000" b="1"/>
                <a:t>Multiprocessor 2</a:t>
              </a:r>
            </a:p>
          </p:txBody>
        </p:sp>
        <p:sp>
          <p:nvSpPr>
            <p:cNvPr id="20" name="Téglalap 19"/>
            <p:cNvSpPr/>
            <p:nvPr/>
          </p:nvSpPr>
          <p:spPr>
            <a:xfrm>
              <a:off x="287416" y="2824698"/>
              <a:ext cx="4607517" cy="2664735"/>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hu-HU" sz="2000" b="1" dirty="0">
                <a:solidFill>
                  <a:schemeClr val="tx1"/>
                </a:solidFill>
              </a:endParaRPr>
            </a:p>
          </p:txBody>
        </p:sp>
        <p:sp>
          <p:nvSpPr>
            <p:cNvPr id="52244" name="Szövegdoboz 16"/>
            <p:cNvSpPr txBox="1">
              <a:spLocks noChangeArrowheads="1"/>
            </p:cNvSpPr>
            <p:nvPr/>
          </p:nvSpPr>
          <p:spPr bwMode="auto">
            <a:xfrm>
              <a:off x="431924" y="2897188"/>
              <a:ext cx="2301631" cy="44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sz="2000" b="1"/>
                <a:t>Multiprocessor 1</a:t>
              </a:r>
            </a:p>
          </p:txBody>
        </p:sp>
        <p:sp>
          <p:nvSpPr>
            <p:cNvPr id="22" name="Téglalap 21"/>
            <p:cNvSpPr/>
            <p:nvPr/>
          </p:nvSpPr>
          <p:spPr>
            <a:xfrm>
              <a:off x="397119" y="3868342"/>
              <a:ext cx="1079044" cy="90060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hu-HU" sz="1200" b="1" dirty="0" err="1">
                  <a:solidFill>
                    <a:schemeClr val="tx1"/>
                  </a:solidFill>
                </a:rPr>
                <a:t>Scalar</a:t>
              </a:r>
              <a:endParaRPr lang="hu-HU" sz="1200" b="1" dirty="0">
                <a:solidFill>
                  <a:schemeClr val="tx1"/>
                </a:solidFill>
              </a:endParaRPr>
            </a:p>
            <a:p>
              <a:pPr algn="ctr" eaLnBrk="0" hangingPunct="0">
                <a:defRPr/>
              </a:pPr>
              <a:r>
                <a:rPr lang="hu-HU" sz="1200" b="1" dirty="0" err="1">
                  <a:solidFill>
                    <a:schemeClr val="tx1"/>
                  </a:solidFill>
                </a:rPr>
                <a:t>Processor</a:t>
              </a:r>
              <a:endParaRPr lang="hu-HU" sz="1200" b="1" dirty="0">
                <a:solidFill>
                  <a:schemeClr val="tx1"/>
                </a:solidFill>
              </a:endParaRPr>
            </a:p>
            <a:p>
              <a:pPr algn="ctr" eaLnBrk="0" hangingPunct="0">
                <a:defRPr/>
              </a:pPr>
              <a:r>
                <a:rPr lang="hu-HU" sz="1200" b="1" dirty="0">
                  <a:solidFill>
                    <a:schemeClr val="tx1"/>
                  </a:solidFill>
                </a:rPr>
                <a:t>1</a:t>
              </a:r>
            </a:p>
          </p:txBody>
        </p:sp>
        <p:sp>
          <p:nvSpPr>
            <p:cNvPr id="23" name="Téglalap 22"/>
            <p:cNvSpPr/>
            <p:nvPr/>
          </p:nvSpPr>
          <p:spPr>
            <a:xfrm>
              <a:off x="397119" y="3329744"/>
              <a:ext cx="3095058" cy="467962"/>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hu-HU" sz="1200" b="1" dirty="0" err="1">
                  <a:solidFill>
                    <a:schemeClr val="tx1"/>
                  </a:solidFill>
                </a:rPr>
                <a:t>Shared</a:t>
              </a:r>
              <a:r>
                <a:rPr lang="hu-HU" sz="1200" b="1" dirty="0">
                  <a:solidFill>
                    <a:schemeClr val="tx1"/>
                  </a:solidFill>
                </a:rPr>
                <a:t> </a:t>
              </a:r>
              <a:r>
                <a:rPr lang="hu-HU" sz="1200" b="1" dirty="0" err="1">
                  <a:solidFill>
                    <a:schemeClr val="tx1"/>
                  </a:solidFill>
                </a:rPr>
                <a:t>memory</a:t>
              </a:r>
              <a:endParaRPr lang="hu-HU" sz="1200" b="1" dirty="0">
                <a:solidFill>
                  <a:schemeClr val="tx1"/>
                </a:solidFill>
              </a:endParaRPr>
            </a:p>
          </p:txBody>
        </p:sp>
        <p:sp>
          <p:nvSpPr>
            <p:cNvPr id="24" name="Téglalap 23"/>
            <p:cNvSpPr/>
            <p:nvPr/>
          </p:nvSpPr>
          <p:spPr>
            <a:xfrm>
              <a:off x="3636049" y="3329744"/>
              <a:ext cx="1150980" cy="143920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hu-HU" sz="1200" b="1" dirty="0" err="1">
                  <a:solidFill>
                    <a:schemeClr val="tx1"/>
                  </a:solidFill>
                </a:rPr>
                <a:t>Instruction</a:t>
              </a:r>
              <a:endParaRPr lang="hu-HU" sz="1200" b="1" dirty="0">
                <a:solidFill>
                  <a:schemeClr val="tx1"/>
                </a:solidFill>
              </a:endParaRPr>
            </a:p>
            <a:p>
              <a:pPr algn="ctr" eaLnBrk="0" hangingPunct="0">
                <a:defRPr/>
              </a:pPr>
              <a:r>
                <a:rPr lang="hu-HU" sz="1200" b="1" dirty="0">
                  <a:solidFill>
                    <a:schemeClr val="tx1"/>
                  </a:solidFill>
                </a:rPr>
                <a:t>unit</a:t>
              </a:r>
            </a:p>
          </p:txBody>
        </p:sp>
        <p:sp>
          <p:nvSpPr>
            <p:cNvPr id="25" name="Téglalap 24"/>
            <p:cNvSpPr/>
            <p:nvPr/>
          </p:nvSpPr>
          <p:spPr>
            <a:xfrm>
              <a:off x="1476162" y="4120864"/>
              <a:ext cx="2159886" cy="39556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hu-HU" sz="2000">
                <a:solidFill>
                  <a:schemeClr val="tx1"/>
                </a:solidFill>
              </a:endParaRPr>
            </a:p>
          </p:txBody>
        </p:sp>
        <p:sp>
          <p:nvSpPr>
            <p:cNvPr id="26" name="Téglalap 25"/>
            <p:cNvSpPr/>
            <p:nvPr/>
          </p:nvSpPr>
          <p:spPr>
            <a:xfrm>
              <a:off x="2377164" y="3868342"/>
              <a:ext cx="1079044" cy="90060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hu-HU" sz="1200" b="1" dirty="0" err="1">
                  <a:solidFill>
                    <a:schemeClr val="tx1"/>
                  </a:solidFill>
                </a:rPr>
                <a:t>Scalar</a:t>
              </a:r>
              <a:endParaRPr lang="hu-HU" sz="1200" b="1" dirty="0">
                <a:solidFill>
                  <a:schemeClr val="tx1"/>
                </a:solidFill>
              </a:endParaRPr>
            </a:p>
            <a:p>
              <a:pPr algn="ctr" eaLnBrk="0" hangingPunct="0">
                <a:defRPr/>
              </a:pPr>
              <a:r>
                <a:rPr lang="hu-HU" sz="1200" b="1" dirty="0" err="1">
                  <a:solidFill>
                    <a:schemeClr val="tx1"/>
                  </a:solidFill>
                </a:rPr>
                <a:t>Processor</a:t>
              </a:r>
              <a:endParaRPr lang="hu-HU" sz="1200" b="1" dirty="0">
                <a:solidFill>
                  <a:schemeClr val="tx1"/>
                </a:solidFill>
              </a:endParaRPr>
            </a:p>
            <a:p>
              <a:pPr algn="ctr" eaLnBrk="0" hangingPunct="0">
                <a:defRPr/>
              </a:pPr>
              <a:r>
                <a:rPr lang="hu-HU" sz="1200" b="1" dirty="0">
                  <a:solidFill>
                    <a:schemeClr val="tx1"/>
                  </a:solidFill>
                </a:rPr>
                <a:t>M</a:t>
              </a:r>
            </a:p>
          </p:txBody>
        </p:sp>
        <p:sp>
          <p:nvSpPr>
            <p:cNvPr id="27" name="Téglalap 26"/>
            <p:cNvSpPr/>
            <p:nvPr/>
          </p:nvSpPr>
          <p:spPr>
            <a:xfrm>
              <a:off x="382731" y="4876667"/>
              <a:ext cx="4442063" cy="467962"/>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hu-HU" sz="1200" b="1" dirty="0">
                  <a:solidFill>
                    <a:schemeClr val="tx1"/>
                  </a:solidFill>
                </a:rPr>
                <a:t>Cache</a:t>
              </a:r>
            </a:p>
          </p:txBody>
        </p:sp>
        <p:sp>
          <p:nvSpPr>
            <p:cNvPr id="28" name="Téglalap 27"/>
            <p:cNvSpPr/>
            <p:nvPr/>
          </p:nvSpPr>
          <p:spPr>
            <a:xfrm>
              <a:off x="179512" y="5922076"/>
              <a:ext cx="5139845" cy="935924"/>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000" b="1" dirty="0" smtClean="0">
                  <a:solidFill>
                    <a:schemeClr val="tx1"/>
                  </a:solidFill>
                </a:rPr>
                <a:t>GPU </a:t>
              </a:r>
              <a:r>
                <a:rPr lang="en-US" sz="2000" b="1" dirty="0">
                  <a:solidFill>
                    <a:schemeClr val="tx1"/>
                  </a:solidFill>
                </a:rPr>
                <a:t>d</a:t>
              </a:r>
              <a:r>
                <a:rPr lang="hu-HU" sz="2000" b="1" dirty="0" err="1" smtClean="0">
                  <a:solidFill>
                    <a:schemeClr val="tx1"/>
                  </a:solidFill>
                </a:rPr>
                <a:t>evice</a:t>
              </a:r>
              <a:r>
                <a:rPr lang="hu-HU" sz="2000" b="1" dirty="0" smtClean="0">
                  <a:solidFill>
                    <a:schemeClr val="tx1"/>
                  </a:solidFill>
                </a:rPr>
                <a:t> </a:t>
              </a:r>
              <a:r>
                <a:rPr lang="hu-HU" sz="2000" b="1" dirty="0" err="1">
                  <a:solidFill>
                    <a:schemeClr val="tx1"/>
                  </a:solidFill>
                </a:rPr>
                <a:t>memory</a:t>
              </a:r>
              <a:endParaRPr lang="hu-HU" sz="2000" b="1" dirty="0">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35"/>
          <p:cNvSpPr>
            <a:spLocks noChangeArrowheads="1"/>
          </p:cNvSpPr>
          <p:nvPr/>
        </p:nvSpPr>
        <p:spPr bwMode="auto">
          <a:xfrm>
            <a:off x="684213" y="1284288"/>
            <a:ext cx="8135937" cy="1079500"/>
          </a:xfrm>
          <a:prstGeom prst="rect">
            <a:avLst/>
          </a:prstGeom>
          <a:solidFill>
            <a:schemeClr val="bg1">
              <a:lumMod val="95000"/>
            </a:schemeClr>
          </a:solidFill>
          <a:ln w="12700">
            <a:solidFill>
              <a:schemeClr val="tx1"/>
            </a:solidFill>
            <a:miter lim="800000"/>
            <a:headEnd/>
            <a:tailEnd/>
          </a:ln>
        </p:spPr>
        <p:txBody>
          <a:bodyPr wrap="none" anchor="ctr"/>
          <a:lstStyle/>
          <a:p>
            <a:pPr eaLnBrk="0" hangingPunct="0">
              <a:defRPr/>
            </a:pPr>
            <a:endParaRPr lang="en-US">
              <a:cs typeface="+mn-cs"/>
            </a:endParaRPr>
          </a:p>
        </p:txBody>
      </p:sp>
      <p:sp>
        <p:nvSpPr>
          <p:cNvPr id="53252" name="Text Box 5"/>
          <p:cNvSpPr txBox="1">
            <a:spLocks noChangeArrowheads="1"/>
          </p:cNvSpPr>
          <p:nvPr/>
        </p:nvSpPr>
        <p:spPr bwMode="auto">
          <a:xfrm>
            <a:off x="684213" y="919163"/>
            <a:ext cx="8243887"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hu-HU" altLang="en-US" sz="1600" dirty="0">
                <a:latin typeface="Tahoma" charset="0"/>
                <a:cs typeface="Tahoma" charset="0"/>
              </a:rPr>
              <a:t>#</a:t>
            </a:r>
            <a:r>
              <a:rPr lang="hu-HU" altLang="en-US" sz="1600" dirty="0" err="1">
                <a:latin typeface="Tahoma" charset="0"/>
                <a:cs typeface="Tahoma" charset="0"/>
              </a:rPr>
              <a:t>include</a:t>
            </a:r>
            <a:r>
              <a:rPr lang="hu-HU" altLang="en-US" sz="1600" dirty="0">
                <a:latin typeface="Tahoma" charset="0"/>
                <a:cs typeface="Tahoma" charset="0"/>
              </a:rPr>
              <a:t> &lt;</a:t>
            </a:r>
            <a:r>
              <a:rPr lang="hu-HU" altLang="en-US" sz="1600" dirty="0" err="1">
                <a:latin typeface="Tahoma" charset="0"/>
                <a:cs typeface="Tahoma" charset="0"/>
              </a:rPr>
              <a:t>cuda.h</a:t>
            </a:r>
            <a:r>
              <a:rPr lang="hu-HU" altLang="en-US" sz="1600" dirty="0">
                <a:latin typeface="Tahoma" charset="0"/>
                <a:cs typeface="Tahoma" charset="0"/>
              </a:rPr>
              <a:t>&gt;</a:t>
            </a:r>
          </a:p>
          <a:p>
            <a:pPr eaLnBrk="1" hangingPunct="1"/>
            <a:endParaRPr lang="hu-HU" altLang="en-US" sz="800" dirty="0">
              <a:latin typeface="Tahoma" charset="0"/>
              <a:cs typeface="Tahoma" charset="0"/>
            </a:endParaRPr>
          </a:p>
          <a:p>
            <a:pPr eaLnBrk="1" hangingPunct="1"/>
            <a:r>
              <a:rPr lang="hu-HU" altLang="en-US" sz="1600" b="1" dirty="0">
                <a:latin typeface="Tahoma" charset="0"/>
                <a:cs typeface="Tahoma" charset="0"/>
              </a:rPr>
              <a:t>__</a:t>
            </a:r>
            <a:r>
              <a:rPr lang="hu-HU" altLang="en-US" sz="1600" b="1" dirty="0" err="1">
                <a:latin typeface="Tahoma" charset="0"/>
                <a:cs typeface="Tahoma" charset="0"/>
              </a:rPr>
              <a:t>global</a:t>
            </a:r>
            <a:r>
              <a:rPr lang="hu-HU" altLang="en-US" sz="1600" b="1" dirty="0">
                <a:latin typeface="Tahoma" charset="0"/>
                <a:cs typeface="Tahoma" charset="0"/>
              </a:rPr>
              <a:t>__ </a:t>
            </a:r>
            <a:r>
              <a:rPr lang="hu-HU" altLang="en-US" sz="1600" dirty="0" err="1">
                <a:latin typeface="Tahoma" charset="0"/>
                <a:cs typeface="Tahoma" charset="0"/>
              </a:rPr>
              <a:t>void</a:t>
            </a:r>
            <a:r>
              <a:rPr lang="hu-HU" altLang="en-US" sz="1600" b="1" dirty="0">
                <a:latin typeface="Tahoma" charset="0"/>
                <a:cs typeface="Tahoma" charset="0"/>
              </a:rPr>
              <a:t> </a:t>
            </a:r>
            <a:r>
              <a:rPr lang="hu-HU" altLang="en-US" sz="1600" b="1" dirty="0" err="1">
                <a:latin typeface="Tahoma" charset="0"/>
                <a:cs typeface="Tahoma" charset="0"/>
              </a:rPr>
              <a:t>AddVect</a:t>
            </a:r>
            <a:r>
              <a:rPr lang="en-US" altLang="en-US" sz="1600" b="1" dirty="0">
                <a:latin typeface="Tahoma" charset="0"/>
                <a:cs typeface="Tahoma" charset="0"/>
              </a:rPr>
              <a:t>o</a:t>
            </a:r>
            <a:r>
              <a:rPr lang="hu-HU" altLang="en-US" sz="1600" b="1" dirty="0" err="1">
                <a:latin typeface="Tahoma" charset="0"/>
                <a:cs typeface="Tahoma" charset="0"/>
              </a:rPr>
              <a:t>rGPU</a:t>
            </a:r>
            <a:r>
              <a:rPr lang="hu-HU" altLang="en-US" sz="1600" b="1" dirty="0">
                <a:latin typeface="Tahoma" charset="0"/>
                <a:cs typeface="Tahoma" charset="0"/>
              </a:rPr>
              <a:t>( </a:t>
            </a:r>
            <a:r>
              <a:rPr lang="hu-HU" altLang="en-US" sz="1600" b="1" dirty="0" err="1">
                <a:latin typeface="Tahoma" charset="0"/>
                <a:cs typeface="Tahoma" charset="0"/>
              </a:rPr>
              <a:t>float</a:t>
            </a:r>
            <a:r>
              <a:rPr lang="hu-HU" altLang="en-US" sz="1600" b="1" dirty="0">
                <a:latin typeface="Tahoma" charset="0"/>
                <a:cs typeface="Tahoma" charset="0"/>
              </a:rPr>
              <a:t> *C, </a:t>
            </a:r>
            <a:r>
              <a:rPr lang="hu-HU" altLang="en-US" sz="1600" b="1" dirty="0" err="1">
                <a:latin typeface="Tahoma" charset="0"/>
                <a:cs typeface="Tahoma" charset="0"/>
              </a:rPr>
              <a:t>float</a:t>
            </a:r>
            <a:r>
              <a:rPr lang="hu-HU" altLang="en-US" sz="1600" b="1" dirty="0">
                <a:latin typeface="Tahoma" charset="0"/>
                <a:cs typeface="Tahoma" charset="0"/>
              </a:rPr>
              <a:t> *A, </a:t>
            </a:r>
            <a:r>
              <a:rPr lang="hu-HU" altLang="en-US" sz="1600" b="1" dirty="0" err="1">
                <a:latin typeface="Tahoma" charset="0"/>
                <a:cs typeface="Tahoma" charset="0"/>
              </a:rPr>
              <a:t>float</a:t>
            </a:r>
            <a:r>
              <a:rPr lang="hu-HU" altLang="en-US" sz="1600" b="1" dirty="0">
                <a:latin typeface="Tahoma" charset="0"/>
                <a:cs typeface="Tahoma" charset="0"/>
              </a:rPr>
              <a:t> *B, int N ) {</a:t>
            </a:r>
          </a:p>
          <a:p>
            <a:pPr eaLnBrk="1" hangingPunct="1"/>
            <a:r>
              <a:rPr lang="en-US" altLang="en-US" sz="1600" dirty="0">
                <a:latin typeface="Tahoma" charset="0"/>
                <a:cs typeface="Tahoma" charset="0"/>
              </a:rPr>
              <a:t>    </a:t>
            </a:r>
            <a:r>
              <a:rPr lang="hu-HU" altLang="en-US" sz="1600" dirty="0">
                <a:latin typeface="Tahoma" charset="0"/>
                <a:cs typeface="Tahoma" charset="0"/>
              </a:rPr>
              <a:t>int i = </a:t>
            </a:r>
            <a:r>
              <a:rPr lang="hu-HU" altLang="en-US" sz="1600" b="1" dirty="0" err="1">
                <a:latin typeface="Tahoma" charset="0"/>
                <a:cs typeface="Tahoma" charset="0"/>
              </a:rPr>
              <a:t>blockDim.x</a:t>
            </a:r>
            <a:r>
              <a:rPr lang="hu-HU" altLang="en-US" sz="1600" b="1" dirty="0">
                <a:latin typeface="Tahoma" charset="0"/>
                <a:cs typeface="Tahoma" charset="0"/>
              </a:rPr>
              <a:t> </a:t>
            </a:r>
            <a:r>
              <a:rPr lang="en-US" altLang="en-US" sz="1600" b="1" dirty="0" smtClean="0">
                <a:latin typeface="Tahoma" charset="0"/>
                <a:cs typeface="Tahoma" charset="0"/>
              </a:rPr>
              <a:t>* </a:t>
            </a:r>
            <a:r>
              <a:rPr lang="hu-HU" altLang="en-US" sz="1600" b="1" dirty="0" err="1" smtClean="0">
                <a:latin typeface="Tahoma" charset="0"/>
                <a:cs typeface="Tahoma" charset="0"/>
              </a:rPr>
              <a:t>blockIdx.x</a:t>
            </a:r>
            <a:r>
              <a:rPr lang="hu-HU" altLang="en-US" sz="1600" dirty="0" smtClean="0">
                <a:latin typeface="Tahoma" charset="0"/>
                <a:cs typeface="Tahoma" charset="0"/>
              </a:rPr>
              <a:t> + </a:t>
            </a:r>
            <a:r>
              <a:rPr lang="hu-HU" altLang="en-US" sz="1600" b="1" dirty="0" err="1">
                <a:latin typeface="Tahoma" charset="0"/>
                <a:cs typeface="Tahoma" charset="0"/>
              </a:rPr>
              <a:t>threadIdx.x</a:t>
            </a:r>
            <a:r>
              <a:rPr lang="hu-HU" altLang="en-US" sz="1600" dirty="0">
                <a:latin typeface="Tahoma" charset="0"/>
                <a:cs typeface="Tahoma" charset="0"/>
              </a:rPr>
              <a:t>; // szálazonosító</a:t>
            </a:r>
            <a:endParaRPr lang="en-US" altLang="en-US" sz="1600" dirty="0">
              <a:latin typeface="Tahoma" charset="0"/>
              <a:cs typeface="Tahoma" charset="0"/>
            </a:endParaRPr>
          </a:p>
          <a:p>
            <a:pPr eaLnBrk="1" hangingPunct="1"/>
            <a:r>
              <a:rPr lang="en-US" altLang="en-US" sz="1600" dirty="0">
                <a:latin typeface="Tahoma" charset="0"/>
                <a:cs typeface="Tahoma" charset="0"/>
              </a:rPr>
              <a:t>    if (</a:t>
            </a:r>
            <a:r>
              <a:rPr lang="en-US" altLang="en-US" sz="1600" dirty="0" err="1">
                <a:latin typeface="Tahoma" charset="0"/>
                <a:cs typeface="Tahoma" charset="0"/>
              </a:rPr>
              <a:t>i</a:t>
            </a:r>
            <a:r>
              <a:rPr lang="en-US" altLang="en-US" sz="1600" dirty="0">
                <a:latin typeface="Tahoma" charset="0"/>
                <a:cs typeface="Tahoma" charset="0"/>
              </a:rPr>
              <a:t> &lt; N) C[</a:t>
            </a:r>
            <a:r>
              <a:rPr lang="en-US" altLang="en-US" sz="1600" dirty="0" err="1">
                <a:latin typeface="Tahoma" charset="0"/>
                <a:cs typeface="Tahoma" charset="0"/>
              </a:rPr>
              <a:t>i</a:t>
            </a:r>
            <a:r>
              <a:rPr lang="en-US" altLang="en-US" sz="1600" dirty="0">
                <a:latin typeface="Tahoma" charset="0"/>
                <a:cs typeface="Tahoma" charset="0"/>
              </a:rPr>
              <a:t>] = A[</a:t>
            </a:r>
            <a:r>
              <a:rPr lang="en-US" altLang="en-US" sz="1600" dirty="0" err="1">
                <a:latin typeface="Tahoma" charset="0"/>
                <a:cs typeface="Tahoma" charset="0"/>
              </a:rPr>
              <a:t>i</a:t>
            </a:r>
            <a:r>
              <a:rPr lang="en-US" altLang="en-US" sz="1600" dirty="0">
                <a:latin typeface="Tahoma" charset="0"/>
                <a:cs typeface="Tahoma" charset="0"/>
              </a:rPr>
              <a:t>] + B[</a:t>
            </a:r>
            <a:r>
              <a:rPr lang="en-US" altLang="en-US" sz="1600" dirty="0" err="1">
                <a:latin typeface="Tahoma" charset="0"/>
                <a:cs typeface="Tahoma" charset="0"/>
              </a:rPr>
              <a:t>i</a:t>
            </a:r>
            <a:r>
              <a:rPr lang="en-US" altLang="en-US" sz="1600" dirty="0">
                <a:latin typeface="Tahoma" charset="0"/>
                <a:cs typeface="Tahoma" charset="0"/>
              </a:rPr>
              <a:t>];</a:t>
            </a:r>
            <a:r>
              <a:rPr lang="hu-HU" altLang="en-US" sz="1600" dirty="0">
                <a:latin typeface="Tahoma" charset="0"/>
                <a:cs typeface="Tahoma" charset="0"/>
              </a:rPr>
              <a:t>        </a:t>
            </a:r>
          </a:p>
          <a:p>
            <a:pPr eaLnBrk="1" hangingPunct="1"/>
            <a:r>
              <a:rPr lang="hu-HU" altLang="en-US" sz="1600" dirty="0">
                <a:latin typeface="Tahoma" charset="0"/>
                <a:cs typeface="Tahoma" charset="0"/>
              </a:rPr>
              <a:t>}</a:t>
            </a:r>
            <a:endParaRPr lang="en-US" altLang="en-US" sz="1600" dirty="0">
              <a:latin typeface="Tahoma" charset="0"/>
              <a:cs typeface="Tahoma" charset="0"/>
            </a:endParaRPr>
          </a:p>
          <a:p>
            <a:pPr eaLnBrk="1" hangingPunct="1"/>
            <a:endParaRPr lang="en-US" altLang="en-US" sz="800" dirty="0">
              <a:latin typeface="Tahoma" charset="0"/>
              <a:cs typeface="Tahoma" charset="0"/>
            </a:endParaRPr>
          </a:p>
          <a:p>
            <a:pPr eaLnBrk="1" hangingPunct="1"/>
            <a:r>
              <a:rPr lang="en-US" altLang="en-US" sz="1600" dirty="0" err="1">
                <a:latin typeface="Tahoma" charset="0"/>
                <a:cs typeface="Tahoma" charset="0"/>
              </a:rPr>
              <a:t>const</a:t>
            </a:r>
            <a:r>
              <a:rPr lang="en-US" altLang="en-US" sz="1600" dirty="0">
                <a:latin typeface="Tahoma" charset="0"/>
                <a:cs typeface="Tahoma" charset="0"/>
              </a:rPr>
              <a:t> </a:t>
            </a:r>
            <a:r>
              <a:rPr lang="en-US" altLang="en-US" sz="1600" dirty="0" err="1">
                <a:latin typeface="Tahoma" charset="0"/>
                <a:cs typeface="Tahoma" charset="0"/>
              </a:rPr>
              <a:t>int</a:t>
            </a:r>
            <a:r>
              <a:rPr lang="en-US" altLang="en-US" sz="1600" dirty="0">
                <a:latin typeface="Tahoma" charset="0"/>
                <a:cs typeface="Tahoma" charset="0"/>
              </a:rPr>
              <a:t> N = 100000</a:t>
            </a:r>
            <a:r>
              <a:rPr lang="en-GB" altLang="en-US" sz="1600" dirty="0">
                <a:latin typeface="Tahoma" charset="0"/>
                <a:cs typeface="Tahoma" charset="0"/>
              </a:rPr>
              <a:t>;</a:t>
            </a:r>
            <a:endParaRPr lang="hu-HU" altLang="en-US" sz="1600" dirty="0">
              <a:latin typeface="Tahoma" charset="0"/>
              <a:cs typeface="Tahoma" charset="0"/>
            </a:endParaRPr>
          </a:p>
          <a:p>
            <a:pPr eaLnBrk="1" hangingPunct="1"/>
            <a:r>
              <a:rPr lang="hu-HU" altLang="en-US" sz="1600" dirty="0" err="1">
                <a:latin typeface="Tahoma" charset="0"/>
                <a:cs typeface="Tahoma" charset="0"/>
              </a:rPr>
              <a:t>const</a:t>
            </a:r>
            <a:r>
              <a:rPr lang="hu-HU" altLang="en-US" sz="1600" dirty="0">
                <a:latin typeface="Tahoma" charset="0"/>
                <a:cs typeface="Tahoma" charset="0"/>
              </a:rPr>
              <a:t> int </a:t>
            </a:r>
            <a:r>
              <a:rPr lang="hu-HU" altLang="en-US" sz="1600" dirty="0" err="1">
                <a:latin typeface="Tahoma" charset="0"/>
                <a:cs typeface="Tahoma" charset="0"/>
              </a:rPr>
              <a:t>Nb</a:t>
            </a:r>
            <a:r>
              <a:rPr lang="hu-HU" altLang="en-US" sz="1600" dirty="0">
                <a:latin typeface="Tahoma" charset="0"/>
                <a:cs typeface="Tahoma" charset="0"/>
              </a:rPr>
              <a:t> </a:t>
            </a:r>
            <a:r>
              <a:rPr lang="en-US" altLang="en-US" sz="1600" dirty="0">
                <a:latin typeface="Tahoma" charset="0"/>
                <a:cs typeface="Tahoma" charset="0"/>
              </a:rPr>
              <a:t>= N * </a:t>
            </a:r>
            <a:r>
              <a:rPr lang="en-US" altLang="en-US" sz="1600" dirty="0" err="1">
                <a:latin typeface="Tahoma" charset="0"/>
                <a:cs typeface="Tahoma" charset="0"/>
              </a:rPr>
              <a:t>sizeof</a:t>
            </a:r>
            <a:r>
              <a:rPr lang="en-US" altLang="en-US" sz="1600" dirty="0">
                <a:latin typeface="Tahoma" charset="0"/>
                <a:cs typeface="Tahoma" charset="0"/>
              </a:rPr>
              <a:t>(float);</a:t>
            </a:r>
          </a:p>
          <a:p>
            <a:pPr eaLnBrk="1" hangingPunct="1"/>
            <a:r>
              <a:rPr lang="en-US" altLang="en-US" sz="1600" dirty="0">
                <a:latin typeface="Tahoma" charset="0"/>
                <a:cs typeface="Tahoma" charset="0"/>
              </a:rPr>
              <a:t>float C</a:t>
            </a:r>
            <a:r>
              <a:rPr lang="hu-HU" altLang="en-US" sz="1600" dirty="0" err="1">
                <a:latin typeface="Tahoma" charset="0"/>
                <a:cs typeface="Tahoma" charset="0"/>
              </a:rPr>
              <a:t>cpu</a:t>
            </a:r>
            <a:r>
              <a:rPr lang="en-US" altLang="en-US" sz="1600" dirty="0">
                <a:latin typeface="Tahoma" charset="0"/>
                <a:cs typeface="Tahoma" charset="0"/>
              </a:rPr>
              <a:t>[N], A</a:t>
            </a:r>
            <a:r>
              <a:rPr lang="hu-HU" altLang="en-US" sz="1600" dirty="0" err="1">
                <a:latin typeface="Tahoma" charset="0"/>
                <a:cs typeface="Tahoma" charset="0"/>
              </a:rPr>
              <a:t>cpu</a:t>
            </a:r>
            <a:r>
              <a:rPr lang="en-US" altLang="en-US" sz="1600" dirty="0">
                <a:latin typeface="Tahoma" charset="0"/>
                <a:cs typeface="Tahoma" charset="0"/>
              </a:rPr>
              <a:t>[N], B</a:t>
            </a:r>
            <a:r>
              <a:rPr lang="hu-HU" altLang="en-US" sz="1600" dirty="0" err="1">
                <a:latin typeface="Tahoma" charset="0"/>
                <a:cs typeface="Tahoma" charset="0"/>
              </a:rPr>
              <a:t>cpu</a:t>
            </a:r>
            <a:r>
              <a:rPr lang="en-US" altLang="en-US" sz="1600" dirty="0">
                <a:latin typeface="Tahoma" charset="0"/>
                <a:cs typeface="Tahoma" charset="0"/>
              </a:rPr>
              <a:t>[N</a:t>
            </a:r>
            <a:r>
              <a:rPr lang="en-US" altLang="en-US" sz="1600" dirty="0" smtClean="0">
                <a:latin typeface="Tahoma" charset="0"/>
                <a:cs typeface="Tahoma" charset="0"/>
              </a:rPr>
              <a:t>]; // </a:t>
            </a:r>
            <a:r>
              <a:rPr lang="en-US" altLang="en-US" sz="1600" dirty="0" err="1" smtClean="0">
                <a:latin typeface="Tahoma" charset="0"/>
                <a:cs typeface="Tahoma" charset="0"/>
              </a:rPr>
              <a:t>adat</a:t>
            </a:r>
            <a:r>
              <a:rPr lang="en-US" altLang="en-US" sz="1600" dirty="0" smtClean="0">
                <a:latin typeface="Tahoma" charset="0"/>
                <a:cs typeface="Tahoma" charset="0"/>
              </a:rPr>
              <a:t> a CPU-n</a:t>
            </a:r>
            <a:endParaRPr lang="en-US" altLang="en-US" sz="1600" dirty="0">
              <a:latin typeface="Tahoma" charset="0"/>
              <a:cs typeface="Tahoma" charset="0"/>
            </a:endParaRPr>
          </a:p>
          <a:p>
            <a:pPr eaLnBrk="1" hangingPunct="1"/>
            <a:endParaRPr lang="en-US" altLang="en-US" sz="800" dirty="0">
              <a:latin typeface="Tahoma" charset="0"/>
              <a:cs typeface="Tahoma" charset="0"/>
            </a:endParaRPr>
          </a:p>
          <a:p>
            <a:pPr eaLnBrk="1" hangingPunct="1"/>
            <a:r>
              <a:rPr lang="en-US" altLang="en-US" sz="1600" dirty="0" err="1">
                <a:latin typeface="Tahoma" charset="0"/>
                <a:cs typeface="Tahoma" charset="0"/>
              </a:rPr>
              <a:t>int</a:t>
            </a:r>
            <a:r>
              <a:rPr lang="en-US" altLang="en-US" sz="1600" dirty="0">
                <a:latin typeface="Tahoma" charset="0"/>
                <a:cs typeface="Tahoma" charset="0"/>
              </a:rPr>
              <a:t> main ( ) </a:t>
            </a:r>
            <a:r>
              <a:rPr lang="en-US" altLang="en-US" sz="1600" dirty="0" smtClean="0">
                <a:latin typeface="Tahoma" charset="0"/>
                <a:cs typeface="Tahoma" charset="0"/>
              </a:rPr>
              <a:t>{  // CPU-n </a:t>
            </a:r>
            <a:r>
              <a:rPr lang="en-US" altLang="en-US" sz="1600" dirty="0" err="1" smtClean="0">
                <a:latin typeface="Tahoma" charset="0"/>
                <a:cs typeface="Tahoma" charset="0"/>
              </a:rPr>
              <a:t>fut</a:t>
            </a:r>
            <a:endParaRPr lang="en-US" altLang="en-US" sz="1600" dirty="0">
              <a:latin typeface="Tahoma" charset="0"/>
              <a:cs typeface="Tahoma" charset="0"/>
            </a:endParaRPr>
          </a:p>
          <a:p>
            <a:pPr eaLnBrk="1" hangingPunct="1"/>
            <a:r>
              <a:rPr lang="en-US" altLang="en-US" sz="1600" dirty="0">
                <a:latin typeface="Tahoma" charset="0"/>
                <a:cs typeface="Tahoma" charset="0"/>
              </a:rPr>
              <a:t>     … // </a:t>
            </a:r>
            <a:r>
              <a:rPr lang="hu-HU" altLang="en-US" sz="1600" dirty="0" err="1">
                <a:latin typeface="Tahoma" charset="0"/>
                <a:cs typeface="Tahoma" charset="0"/>
              </a:rPr>
              <a:t>Acpu</a:t>
            </a:r>
            <a:r>
              <a:rPr lang="hu-HU" altLang="en-US" sz="1600" dirty="0">
                <a:latin typeface="Tahoma" charset="0"/>
                <a:cs typeface="Tahoma" charset="0"/>
              </a:rPr>
              <a:t> és </a:t>
            </a:r>
            <a:r>
              <a:rPr lang="hu-HU" altLang="en-US" sz="1600" dirty="0" err="1">
                <a:latin typeface="Tahoma" charset="0"/>
                <a:cs typeface="Tahoma" charset="0"/>
              </a:rPr>
              <a:t>Bcpu</a:t>
            </a:r>
            <a:r>
              <a:rPr lang="en-US" altLang="en-US" sz="1600" dirty="0">
                <a:latin typeface="Tahoma" charset="0"/>
                <a:cs typeface="Tahoma" charset="0"/>
              </a:rPr>
              <a:t> t</a:t>
            </a:r>
            <a:r>
              <a:rPr lang="hu-HU" altLang="en-US" sz="1600" dirty="0" err="1">
                <a:latin typeface="Tahoma" charset="0"/>
                <a:cs typeface="Tahoma" charset="0"/>
              </a:rPr>
              <a:t>ömbök</a:t>
            </a:r>
            <a:r>
              <a:rPr lang="hu-HU" altLang="en-US" sz="1600" dirty="0">
                <a:latin typeface="Tahoma" charset="0"/>
                <a:cs typeface="Tahoma" charset="0"/>
              </a:rPr>
              <a:t> feltöltése</a:t>
            </a:r>
            <a:endParaRPr lang="en-US" altLang="en-US" sz="1600" dirty="0">
              <a:latin typeface="Tahoma" charset="0"/>
              <a:cs typeface="Tahoma" charset="0"/>
            </a:endParaRPr>
          </a:p>
          <a:p>
            <a:pPr eaLnBrk="1" hangingPunct="1"/>
            <a:r>
              <a:rPr lang="en-US" altLang="en-US" sz="1600" dirty="0">
                <a:latin typeface="Tahoma" charset="0"/>
                <a:cs typeface="Tahoma" charset="0"/>
              </a:rPr>
              <a:t>     </a:t>
            </a:r>
            <a:r>
              <a:rPr lang="hu-HU" altLang="en-US" sz="1600" dirty="0" err="1">
                <a:latin typeface="Tahoma" charset="0"/>
                <a:cs typeface="Tahoma" charset="0"/>
              </a:rPr>
              <a:t>float</a:t>
            </a:r>
            <a:r>
              <a:rPr lang="hu-HU" altLang="en-US" sz="1600" dirty="0">
                <a:latin typeface="Tahoma" charset="0"/>
                <a:cs typeface="Tahoma" charset="0"/>
              </a:rPr>
              <a:t> *</a:t>
            </a:r>
            <a:r>
              <a:rPr lang="hu-HU" altLang="en-US" sz="1600" dirty="0" err="1">
                <a:latin typeface="Tahoma" charset="0"/>
                <a:cs typeface="Tahoma" charset="0"/>
              </a:rPr>
              <a:t>Agpu</a:t>
            </a:r>
            <a:r>
              <a:rPr lang="hu-HU" altLang="en-US" sz="1600" dirty="0">
                <a:latin typeface="Tahoma" charset="0"/>
                <a:cs typeface="Tahoma" charset="0"/>
              </a:rPr>
              <a:t>, </a:t>
            </a:r>
            <a:r>
              <a:rPr lang="en-US" altLang="en-US" sz="1600" dirty="0">
                <a:latin typeface="Tahoma" charset="0"/>
                <a:cs typeface="Tahoma" charset="0"/>
              </a:rPr>
              <a:t>*</a:t>
            </a:r>
            <a:r>
              <a:rPr lang="en-US" altLang="en-US" sz="1600" dirty="0" err="1">
                <a:latin typeface="Tahoma" charset="0"/>
                <a:cs typeface="Tahoma" charset="0"/>
              </a:rPr>
              <a:t>Bgpu</a:t>
            </a:r>
            <a:r>
              <a:rPr lang="en-US" altLang="en-US" sz="1600" dirty="0">
                <a:latin typeface="Tahoma" charset="0"/>
                <a:cs typeface="Tahoma" charset="0"/>
              </a:rPr>
              <a:t>, *</a:t>
            </a:r>
            <a:r>
              <a:rPr lang="en-US" altLang="en-US" sz="1600" dirty="0" err="1">
                <a:latin typeface="Tahoma" charset="0"/>
                <a:cs typeface="Tahoma" charset="0"/>
              </a:rPr>
              <a:t>Cgpu</a:t>
            </a:r>
            <a:r>
              <a:rPr lang="hu-HU" altLang="en-US" sz="1600" dirty="0" smtClean="0">
                <a:latin typeface="Tahoma" charset="0"/>
                <a:cs typeface="Tahoma" charset="0"/>
              </a:rPr>
              <a:t>; </a:t>
            </a:r>
            <a:r>
              <a:rPr lang="en-US" altLang="en-US" sz="1600" dirty="0" smtClean="0">
                <a:latin typeface="Tahoma" charset="0"/>
                <a:cs typeface="Tahoma" charset="0"/>
              </a:rPr>
              <a:t>// GPU c</a:t>
            </a:r>
            <a:r>
              <a:rPr lang="hu-HU" altLang="en-US" sz="1600" dirty="0" err="1" smtClean="0">
                <a:latin typeface="Tahoma" charset="0"/>
                <a:cs typeface="Tahoma" charset="0"/>
              </a:rPr>
              <a:t>ímtartományba</a:t>
            </a:r>
            <a:r>
              <a:rPr lang="hu-HU" altLang="en-US" sz="1600" dirty="0" smtClean="0">
                <a:latin typeface="Tahoma" charset="0"/>
                <a:cs typeface="Tahoma" charset="0"/>
              </a:rPr>
              <a:t> mutató pointerek</a:t>
            </a:r>
            <a:endParaRPr lang="hu-HU" altLang="en-US" sz="1600" dirty="0">
              <a:latin typeface="Tahoma" charset="0"/>
              <a:cs typeface="Tahoma" charset="0"/>
            </a:endParaRPr>
          </a:p>
          <a:p>
            <a:r>
              <a:rPr lang="hu-HU" altLang="en-US" sz="1600" dirty="0">
                <a:latin typeface="Tahoma" charset="0"/>
                <a:cs typeface="Tahoma" charset="0"/>
              </a:rPr>
              <a:t>  </a:t>
            </a:r>
            <a:r>
              <a:rPr lang="en-US" altLang="en-US" sz="1600" dirty="0">
                <a:latin typeface="Tahoma" charset="0"/>
                <a:cs typeface="Tahoma" charset="0"/>
              </a:rPr>
              <a:t>   </a:t>
            </a:r>
            <a:r>
              <a:rPr lang="hu-HU" altLang="en-US" sz="1600" b="1" dirty="0" err="1">
                <a:latin typeface="Tahoma" charset="0"/>
                <a:cs typeface="Tahoma" charset="0"/>
              </a:rPr>
              <a:t>cudaMalloc</a:t>
            </a:r>
            <a:r>
              <a:rPr lang="hu-HU" altLang="en-US" sz="1600" dirty="0">
                <a:latin typeface="Tahoma" charset="0"/>
                <a:cs typeface="Tahoma" charset="0"/>
              </a:rPr>
              <a:t>(&amp;</a:t>
            </a:r>
            <a:r>
              <a:rPr lang="en-US" altLang="en-US" sz="1600" dirty="0" err="1">
                <a:latin typeface="Tahoma" charset="0"/>
                <a:cs typeface="Tahoma" charset="0"/>
              </a:rPr>
              <a:t>Agpu</a:t>
            </a:r>
            <a:r>
              <a:rPr lang="hu-HU"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 </a:t>
            </a:r>
            <a:r>
              <a:rPr lang="hu-HU" altLang="en-US" sz="1600" b="1" dirty="0" err="1">
                <a:latin typeface="Tahoma" charset="0"/>
                <a:cs typeface="Tahoma" charset="0"/>
              </a:rPr>
              <a:t>cudaMalloc</a:t>
            </a:r>
            <a:r>
              <a:rPr lang="hu-HU" altLang="en-US" sz="1600" dirty="0">
                <a:latin typeface="Tahoma" charset="0"/>
                <a:cs typeface="Tahoma" charset="0"/>
              </a:rPr>
              <a:t>(&amp;B</a:t>
            </a:r>
            <a:r>
              <a:rPr lang="en-US" altLang="en-US" sz="1600" dirty="0" err="1">
                <a:latin typeface="Tahoma" charset="0"/>
                <a:cs typeface="Tahoma" charset="0"/>
              </a:rPr>
              <a:t>gpu</a:t>
            </a:r>
            <a:r>
              <a:rPr lang="hu-HU"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a:t>
            </a:r>
            <a:r>
              <a:rPr lang="en-US" altLang="en-US" sz="1600" dirty="0">
                <a:latin typeface="Tahoma" charset="0"/>
                <a:cs typeface="Tahoma" charset="0"/>
              </a:rPr>
              <a:t> </a:t>
            </a:r>
            <a:r>
              <a:rPr lang="hu-HU" altLang="en-US" sz="1600" b="1" dirty="0" err="1">
                <a:latin typeface="Tahoma" charset="0"/>
                <a:cs typeface="Tahoma" charset="0"/>
              </a:rPr>
              <a:t>cudaMalloc</a:t>
            </a:r>
            <a:r>
              <a:rPr lang="hu-HU" altLang="en-US" sz="1600" dirty="0">
                <a:latin typeface="Tahoma" charset="0"/>
                <a:cs typeface="Tahoma" charset="0"/>
              </a:rPr>
              <a:t>(&amp;C</a:t>
            </a:r>
            <a:r>
              <a:rPr lang="en-US" altLang="en-US" sz="1600" dirty="0" err="1">
                <a:latin typeface="Tahoma" charset="0"/>
                <a:cs typeface="Tahoma" charset="0"/>
              </a:rPr>
              <a:t>gpu</a:t>
            </a:r>
            <a:r>
              <a:rPr lang="hu-HU"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a:t>
            </a:r>
          </a:p>
          <a:p>
            <a:r>
              <a:rPr lang="hu-HU" altLang="en-US" sz="1600" dirty="0">
                <a:latin typeface="Tahoma" charset="0"/>
                <a:cs typeface="Tahoma" charset="0"/>
              </a:rPr>
              <a:t>     </a:t>
            </a:r>
            <a:r>
              <a:rPr lang="hu-HU" altLang="en-US" sz="1600" b="1" dirty="0" err="1">
                <a:latin typeface="Tahoma" charset="0"/>
                <a:cs typeface="Tahoma" charset="0"/>
              </a:rPr>
              <a:t>cudaMemcpy</a:t>
            </a:r>
            <a:r>
              <a:rPr lang="hu-HU" altLang="en-US" sz="1600" dirty="0">
                <a:latin typeface="Tahoma" charset="0"/>
                <a:cs typeface="Tahoma" charset="0"/>
              </a:rPr>
              <a:t>(</a:t>
            </a:r>
            <a:r>
              <a:rPr lang="en-US" altLang="en-US" sz="1600" dirty="0" err="1">
                <a:latin typeface="Tahoma" charset="0"/>
                <a:cs typeface="Tahoma" charset="0"/>
              </a:rPr>
              <a:t>Agpu</a:t>
            </a:r>
            <a:r>
              <a:rPr lang="hu-HU" altLang="en-US" sz="1600" dirty="0">
                <a:latin typeface="Tahoma" charset="0"/>
                <a:cs typeface="Tahoma" charset="0"/>
              </a:rPr>
              <a:t>, </a:t>
            </a:r>
            <a:r>
              <a:rPr lang="en-US" altLang="en-US" sz="1600" dirty="0" err="1">
                <a:latin typeface="Tahoma" charset="0"/>
                <a:cs typeface="Tahoma" charset="0"/>
              </a:rPr>
              <a:t>Acpu</a:t>
            </a:r>
            <a:r>
              <a:rPr lang="hu-HU"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 </a:t>
            </a:r>
            <a:r>
              <a:rPr lang="hu-HU" altLang="en-US" sz="1600" b="1" dirty="0" err="1">
                <a:latin typeface="Tahoma" charset="0"/>
                <a:cs typeface="Tahoma" charset="0"/>
              </a:rPr>
              <a:t>cudaMemcpyHostToDevice</a:t>
            </a:r>
            <a:r>
              <a:rPr lang="hu-HU" altLang="en-US" sz="1600" dirty="0">
                <a:latin typeface="Tahoma" charset="0"/>
                <a:cs typeface="Tahoma" charset="0"/>
              </a:rPr>
              <a:t>);</a:t>
            </a:r>
          </a:p>
          <a:p>
            <a:r>
              <a:rPr lang="hu-HU" altLang="en-US" sz="1600" dirty="0">
                <a:latin typeface="Tahoma" charset="0"/>
                <a:cs typeface="Tahoma" charset="0"/>
              </a:rPr>
              <a:t>     </a:t>
            </a:r>
            <a:r>
              <a:rPr lang="hu-HU" altLang="en-US" sz="1600" b="1" dirty="0" err="1">
                <a:latin typeface="Tahoma" charset="0"/>
                <a:cs typeface="Tahoma" charset="0"/>
              </a:rPr>
              <a:t>cudaMemcpy</a:t>
            </a:r>
            <a:r>
              <a:rPr lang="hu-HU" altLang="en-US" sz="1600" dirty="0">
                <a:latin typeface="Tahoma" charset="0"/>
                <a:cs typeface="Tahoma" charset="0"/>
              </a:rPr>
              <a:t>(B</a:t>
            </a:r>
            <a:r>
              <a:rPr lang="en-US" altLang="en-US" sz="1600" dirty="0" err="1">
                <a:latin typeface="Tahoma" charset="0"/>
                <a:cs typeface="Tahoma" charset="0"/>
              </a:rPr>
              <a:t>gpu</a:t>
            </a:r>
            <a:r>
              <a:rPr lang="hu-HU" altLang="en-US" sz="1600" dirty="0">
                <a:latin typeface="Tahoma" charset="0"/>
                <a:cs typeface="Tahoma" charset="0"/>
              </a:rPr>
              <a:t>, B</a:t>
            </a:r>
            <a:r>
              <a:rPr lang="en-US" altLang="en-US" sz="1600" dirty="0" err="1">
                <a:latin typeface="Tahoma" charset="0"/>
                <a:cs typeface="Tahoma" charset="0"/>
              </a:rPr>
              <a:t>cpu</a:t>
            </a:r>
            <a:r>
              <a:rPr lang="hu-HU"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 </a:t>
            </a:r>
            <a:r>
              <a:rPr lang="hu-HU" altLang="en-US" sz="1600" b="1" dirty="0" err="1">
                <a:latin typeface="Tahoma" charset="0"/>
                <a:cs typeface="Tahoma" charset="0"/>
              </a:rPr>
              <a:t>cudaMemcpyHostToDevice</a:t>
            </a:r>
            <a:r>
              <a:rPr lang="hu-HU" altLang="en-US" sz="1600" dirty="0">
                <a:latin typeface="Tahoma" charset="0"/>
                <a:cs typeface="Tahoma" charset="0"/>
              </a:rPr>
              <a:t>);</a:t>
            </a:r>
          </a:p>
          <a:p>
            <a:pPr eaLnBrk="1" hangingPunct="1"/>
            <a:endParaRPr lang="en-GB" altLang="en-US" sz="800" dirty="0">
              <a:latin typeface="Tahoma" charset="0"/>
              <a:cs typeface="Tahoma" charset="0"/>
            </a:endParaRPr>
          </a:p>
          <a:p>
            <a:pPr eaLnBrk="1" hangingPunct="1"/>
            <a:r>
              <a:rPr lang="hu-HU" altLang="en-US" sz="1600" dirty="0">
                <a:latin typeface="Tahoma" charset="0"/>
                <a:cs typeface="Tahoma" charset="0"/>
              </a:rPr>
              <a:t>     </a:t>
            </a:r>
            <a:r>
              <a:rPr lang="en-GB" altLang="en-US" sz="1600" dirty="0" err="1">
                <a:latin typeface="Tahoma" charset="0"/>
                <a:cs typeface="Tahoma" charset="0"/>
              </a:rPr>
              <a:t>int</a:t>
            </a:r>
            <a:r>
              <a:rPr lang="en-GB" altLang="en-US" sz="1600" dirty="0">
                <a:latin typeface="Tahoma" charset="0"/>
                <a:cs typeface="Tahoma" charset="0"/>
              </a:rPr>
              <a:t> </a:t>
            </a:r>
            <a:r>
              <a:rPr lang="en-GB" altLang="en-US" sz="1600" dirty="0" err="1">
                <a:latin typeface="Tahoma" charset="0"/>
                <a:cs typeface="Tahoma" charset="0"/>
              </a:rPr>
              <a:t>blockDim</a:t>
            </a:r>
            <a:r>
              <a:rPr lang="hu-HU" altLang="en-US" sz="1600" dirty="0">
                <a:latin typeface="Tahoma" charset="0"/>
                <a:cs typeface="Tahoma" charset="0"/>
              </a:rPr>
              <a:t> = </a:t>
            </a:r>
            <a:r>
              <a:rPr lang="en-GB" altLang="en-US" sz="1600" dirty="0">
                <a:latin typeface="Tahoma" charset="0"/>
                <a:cs typeface="Tahoma" charset="0"/>
              </a:rPr>
              <a:t>256;</a:t>
            </a:r>
            <a:r>
              <a:rPr lang="hu-HU" altLang="en-US" sz="1600" dirty="0">
                <a:latin typeface="Tahoma" charset="0"/>
                <a:cs typeface="Tahoma" charset="0"/>
              </a:rPr>
              <a:t>	// </a:t>
            </a:r>
            <a:r>
              <a:rPr lang="en-US" altLang="en-US" sz="1600" dirty="0">
                <a:latin typeface="Tahoma" charset="0"/>
                <a:cs typeface="Tahoma" charset="0"/>
              </a:rPr>
              <a:t>#threads </a:t>
            </a:r>
            <a:r>
              <a:rPr lang="hu-HU" altLang="en-US" sz="1600" dirty="0">
                <a:latin typeface="Tahoma" charset="0"/>
                <a:cs typeface="Tahoma" charset="0"/>
              </a:rPr>
              <a:t>egy blokkban: 128, 256, 512</a:t>
            </a:r>
            <a:endParaRPr lang="en-GB" altLang="en-US" sz="1600" dirty="0">
              <a:latin typeface="Tahoma" charset="0"/>
              <a:cs typeface="Tahoma" charset="0"/>
            </a:endParaRPr>
          </a:p>
          <a:p>
            <a:pPr eaLnBrk="1" hangingPunct="1"/>
            <a:r>
              <a:rPr lang="en-GB" altLang="en-US" sz="1600" dirty="0">
                <a:latin typeface="Tahoma" charset="0"/>
                <a:cs typeface="Tahoma" charset="0"/>
              </a:rPr>
              <a:t>     </a:t>
            </a:r>
            <a:r>
              <a:rPr lang="en-GB" altLang="en-US" sz="1600" dirty="0" err="1">
                <a:latin typeface="Tahoma" charset="0"/>
                <a:cs typeface="Tahoma" charset="0"/>
              </a:rPr>
              <a:t>int</a:t>
            </a:r>
            <a:r>
              <a:rPr lang="en-GB" altLang="en-US" sz="1600" dirty="0">
                <a:latin typeface="Tahoma" charset="0"/>
                <a:cs typeface="Tahoma" charset="0"/>
              </a:rPr>
              <a:t> </a:t>
            </a:r>
            <a:r>
              <a:rPr lang="en-GB" altLang="en-US" sz="1600" dirty="0" err="1">
                <a:latin typeface="Tahoma" charset="0"/>
                <a:cs typeface="Tahoma" charset="0"/>
              </a:rPr>
              <a:t>gridDim</a:t>
            </a:r>
            <a:r>
              <a:rPr lang="en-GB" altLang="en-US" sz="1600" dirty="0">
                <a:latin typeface="Tahoma" charset="0"/>
                <a:cs typeface="Tahoma" charset="0"/>
              </a:rPr>
              <a:t> = (N + </a:t>
            </a:r>
            <a:r>
              <a:rPr lang="en-GB" altLang="en-US" sz="1600" dirty="0" err="1">
                <a:latin typeface="Tahoma" charset="0"/>
                <a:cs typeface="Tahoma" charset="0"/>
              </a:rPr>
              <a:t>blockDim</a:t>
            </a:r>
            <a:r>
              <a:rPr lang="en-GB" altLang="en-US" sz="1600" dirty="0">
                <a:latin typeface="Tahoma" charset="0"/>
                <a:cs typeface="Tahoma" charset="0"/>
              </a:rPr>
              <a:t> – 1) / </a:t>
            </a:r>
            <a:r>
              <a:rPr lang="en-GB" altLang="en-US" sz="1600" dirty="0" err="1">
                <a:latin typeface="Tahoma" charset="0"/>
                <a:cs typeface="Tahoma" charset="0"/>
              </a:rPr>
              <a:t>blockDim</a:t>
            </a:r>
            <a:r>
              <a:rPr lang="en-GB" altLang="en-US" sz="1600" dirty="0">
                <a:latin typeface="Tahoma" charset="0"/>
                <a:cs typeface="Tahoma" charset="0"/>
              </a:rPr>
              <a:t>;	// #blocks</a:t>
            </a:r>
          </a:p>
          <a:p>
            <a:pPr eaLnBrk="1" hangingPunct="1"/>
            <a:endParaRPr lang="en-GB" altLang="en-US" sz="800" dirty="0">
              <a:latin typeface="Tahoma" charset="0"/>
              <a:cs typeface="Tahoma" charset="0"/>
            </a:endParaRPr>
          </a:p>
          <a:p>
            <a:pPr eaLnBrk="1" hangingPunct="1"/>
            <a:r>
              <a:rPr lang="en-US" altLang="en-US" sz="1600" b="1" dirty="0">
                <a:latin typeface="Tahoma" charset="0"/>
                <a:cs typeface="Tahoma" charset="0"/>
              </a:rPr>
              <a:t>     </a:t>
            </a:r>
            <a:r>
              <a:rPr lang="en-US" altLang="en-US" sz="1600" b="1" u="sng" dirty="0" err="1">
                <a:latin typeface="Tahoma" charset="0"/>
                <a:cs typeface="Tahoma" charset="0"/>
              </a:rPr>
              <a:t>AddVectorGPU</a:t>
            </a:r>
            <a:r>
              <a:rPr lang="hu-HU" altLang="en-US" sz="1600" b="1" u="sng" dirty="0">
                <a:latin typeface="Tahoma" charset="0"/>
                <a:cs typeface="Tahoma" charset="0"/>
              </a:rPr>
              <a:t>&lt;&lt;&lt;</a:t>
            </a:r>
            <a:r>
              <a:rPr lang="en-GB" altLang="en-US" sz="1600" b="1" u="sng" dirty="0" err="1">
                <a:latin typeface="Tahoma" charset="0"/>
                <a:cs typeface="Tahoma" charset="0"/>
              </a:rPr>
              <a:t>gridDim</a:t>
            </a:r>
            <a:r>
              <a:rPr lang="hu-HU" altLang="en-US" sz="1600" b="1" u="sng" dirty="0">
                <a:latin typeface="Tahoma" charset="0"/>
                <a:cs typeface="Tahoma" charset="0"/>
              </a:rPr>
              <a:t>, </a:t>
            </a:r>
            <a:r>
              <a:rPr lang="en-GB" altLang="en-US" sz="1600" b="1" u="sng" dirty="0" err="1">
                <a:latin typeface="Tahoma" charset="0"/>
                <a:cs typeface="Tahoma" charset="0"/>
              </a:rPr>
              <a:t>blockDim</a:t>
            </a:r>
            <a:r>
              <a:rPr lang="hu-HU" altLang="en-US" sz="1600" b="1" u="sng" dirty="0">
                <a:latin typeface="Tahoma" charset="0"/>
                <a:cs typeface="Tahoma" charset="0"/>
              </a:rPr>
              <a:t>&gt;&gt;&gt;(</a:t>
            </a:r>
            <a:r>
              <a:rPr lang="hu-HU" altLang="en-US" sz="1600" b="1" u="sng" dirty="0" err="1">
                <a:latin typeface="Tahoma" charset="0"/>
                <a:cs typeface="Tahoma" charset="0"/>
              </a:rPr>
              <a:t>Cgpu</a:t>
            </a:r>
            <a:r>
              <a:rPr lang="hu-HU" altLang="en-US" sz="1600" b="1" u="sng" dirty="0">
                <a:latin typeface="Tahoma" charset="0"/>
                <a:cs typeface="Tahoma" charset="0"/>
              </a:rPr>
              <a:t>, </a:t>
            </a:r>
            <a:r>
              <a:rPr lang="hu-HU" altLang="en-US" sz="1600" b="1" u="sng" dirty="0" err="1">
                <a:latin typeface="Tahoma" charset="0"/>
                <a:cs typeface="Tahoma" charset="0"/>
              </a:rPr>
              <a:t>Agpu</a:t>
            </a:r>
            <a:r>
              <a:rPr lang="hu-HU" altLang="en-US" sz="1600" b="1" u="sng" dirty="0">
                <a:latin typeface="Tahoma" charset="0"/>
                <a:cs typeface="Tahoma" charset="0"/>
              </a:rPr>
              <a:t>, </a:t>
            </a:r>
            <a:r>
              <a:rPr lang="hu-HU" altLang="en-US" sz="1600" b="1" u="sng" dirty="0" err="1">
                <a:latin typeface="Tahoma" charset="0"/>
                <a:cs typeface="Tahoma" charset="0"/>
              </a:rPr>
              <a:t>Bgpu</a:t>
            </a:r>
            <a:r>
              <a:rPr lang="hu-HU" altLang="en-US" sz="1600" b="1" u="sng" dirty="0">
                <a:latin typeface="Tahoma" charset="0"/>
                <a:cs typeface="Tahoma" charset="0"/>
              </a:rPr>
              <a:t>, </a:t>
            </a:r>
            <a:r>
              <a:rPr lang="en-GB" altLang="en-US" sz="1600" b="1" u="sng" dirty="0">
                <a:latin typeface="Tahoma" charset="0"/>
                <a:cs typeface="Tahoma" charset="0"/>
              </a:rPr>
              <a:t>N</a:t>
            </a:r>
            <a:r>
              <a:rPr lang="hu-HU" altLang="en-US" sz="1600" b="1" u="sng" dirty="0">
                <a:latin typeface="Tahoma" charset="0"/>
                <a:cs typeface="Tahoma" charset="0"/>
              </a:rPr>
              <a:t>);</a:t>
            </a:r>
            <a:endParaRPr lang="en-US" altLang="en-US" sz="1600" b="1" u="sng" dirty="0">
              <a:latin typeface="Tahoma" charset="0"/>
              <a:cs typeface="Tahoma" charset="0"/>
            </a:endParaRPr>
          </a:p>
          <a:p>
            <a:pPr eaLnBrk="1" hangingPunct="1"/>
            <a:endParaRPr lang="hu-HU" altLang="en-US" sz="800" b="1" dirty="0">
              <a:latin typeface="Tahoma" charset="0"/>
              <a:cs typeface="Tahoma" charset="0"/>
            </a:endParaRPr>
          </a:p>
          <a:p>
            <a:pPr eaLnBrk="1" hangingPunct="1"/>
            <a:r>
              <a:rPr lang="en-US" altLang="en-US" sz="1600" dirty="0">
                <a:latin typeface="Tahoma" charset="0"/>
                <a:cs typeface="Tahoma" charset="0"/>
              </a:rPr>
              <a:t> </a:t>
            </a:r>
            <a:r>
              <a:rPr lang="hu-HU" altLang="en-US" sz="1600" dirty="0">
                <a:latin typeface="Tahoma" charset="0"/>
                <a:cs typeface="Tahoma" charset="0"/>
              </a:rPr>
              <a:t>    </a:t>
            </a:r>
            <a:r>
              <a:rPr lang="hu-HU" altLang="en-US" sz="1600" b="1" dirty="0" err="1">
                <a:latin typeface="Tahoma" charset="0"/>
                <a:cs typeface="Tahoma" charset="0"/>
              </a:rPr>
              <a:t>cudaMemcpy</a:t>
            </a:r>
            <a:r>
              <a:rPr lang="hu-HU" altLang="en-US" sz="1600" dirty="0">
                <a:latin typeface="Tahoma" charset="0"/>
                <a:cs typeface="Tahoma" charset="0"/>
              </a:rPr>
              <a:t>(</a:t>
            </a:r>
            <a:r>
              <a:rPr lang="hu-HU" altLang="en-US" sz="1600" dirty="0" err="1">
                <a:latin typeface="Tahoma" charset="0"/>
                <a:cs typeface="Tahoma" charset="0"/>
              </a:rPr>
              <a:t>Ccpu</a:t>
            </a:r>
            <a:r>
              <a:rPr lang="hu-HU" altLang="en-US" sz="1600" dirty="0">
                <a:latin typeface="Tahoma" charset="0"/>
                <a:cs typeface="Tahoma" charset="0"/>
              </a:rPr>
              <a:t>, </a:t>
            </a:r>
            <a:r>
              <a:rPr lang="hu-HU" altLang="en-US" sz="1600" dirty="0" err="1">
                <a:latin typeface="Tahoma" charset="0"/>
                <a:cs typeface="Tahoma" charset="0"/>
              </a:rPr>
              <a:t>Cgpu</a:t>
            </a:r>
            <a:r>
              <a:rPr lang="hu-HU"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 </a:t>
            </a:r>
            <a:r>
              <a:rPr lang="hu-HU" altLang="en-US" sz="1600" b="1" dirty="0" err="1">
                <a:latin typeface="Tahoma" charset="0"/>
                <a:cs typeface="Tahoma" charset="0"/>
              </a:rPr>
              <a:t>cudaMemcpyDeviceToHost</a:t>
            </a:r>
            <a:r>
              <a:rPr lang="hu-HU" altLang="en-US" sz="1600" dirty="0">
                <a:latin typeface="Tahoma" charset="0"/>
                <a:cs typeface="Tahoma" charset="0"/>
              </a:rPr>
              <a:t>);</a:t>
            </a:r>
          </a:p>
          <a:p>
            <a:pPr eaLnBrk="1" hangingPunct="1"/>
            <a:r>
              <a:rPr lang="hu-HU" altLang="en-US" sz="1600" dirty="0">
                <a:latin typeface="Tahoma" charset="0"/>
                <a:cs typeface="Tahoma" charset="0"/>
              </a:rPr>
              <a:t>     </a:t>
            </a:r>
            <a:r>
              <a:rPr lang="hu-HU" altLang="en-US" sz="1600" b="1" dirty="0" err="1">
                <a:latin typeface="Tahoma" charset="0"/>
                <a:cs typeface="Tahoma" charset="0"/>
              </a:rPr>
              <a:t>cudaFree</a:t>
            </a:r>
            <a:r>
              <a:rPr lang="hu-HU" altLang="en-US" sz="1600" dirty="0">
                <a:latin typeface="Tahoma" charset="0"/>
                <a:cs typeface="Tahoma" charset="0"/>
              </a:rPr>
              <a:t>(</a:t>
            </a:r>
            <a:r>
              <a:rPr lang="en-US" altLang="en-US" sz="1600" dirty="0" err="1">
                <a:latin typeface="Tahoma" charset="0"/>
                <a:cs typeface="Tahoma" charset="0"/>
              </a:rPr>
              <a:t>Agpu</a:t>
            </a:r>
            <a:r>
              <a:rPr lang="hu-HU" altLang="en-US" sz="1600" dirty="0">
                <a:latin typeface="Tahoma" charset="0"/>
                <a:cs typeface="Tahoma" charset="0"/>
              </a:rPr>
              <a:t>); </a:t>
            </a:r>
            <a:r>
              <a:rPr lang="hu-HU" altLang="en-US" sz="1600" b="1" dirty="0" err="1">
                <a:latin typeface="Tahoma" charset="0"/>
                <a:cs typeface="Tahoma" charset="0"/>
              </a:rPr>
              <a:t>cudaFree</a:t>
            </a:r>
            <a:r>
              <a:rPr lang="hu-HU" altLang="en-US" sz="1600" dirty="0">
                <a:latin typeface="Tahoma" charset="0"/>
                <a:cs typeface="Tahoma" charset="0"/>
              </a:rPr>
              <a:t>(</a:t>
            </a:r>
            <a:r>
              <a:rPr lang="en-US" altLang="en-US" sz="1600" dirty="0" err="1">
                <a:latin typeface="Tahoma" charset="0"/>
                <a:cs typeface="Tahoma" charset="0"/>
              </a:rPr>
              <a:t>Bgpu</a:t>
            </a:r>
            <a:r>
              <a:rPr lang="hu-HU" altLang="en-US" sz="1600" dirty="0">
                <a:latin typeface="Tahoma" charset="0"/>
                <a:cs typeface="Tahoma" charset="0"/>
              </a:rPr>
              <a:t>); </a:t>
            </a:r>
            <a:r>
              <a:rPr lang="hu-HU" altLang="en-US" sz="1600" b="1" dirty="0" err="1">
                <a:latin typeface="Tahoma" charset="0"/>
                <a:cs typeface="Tahoma" charset="0"/>
              </a:rPr>
              <a:t>cudaFree</a:t>
            </a:r>
            <a:r>
              <a:rPr lang="hu-HU" altLang="en-US" sz="1600" dirty="0">
                <a:latin typeface="Tahoma" charset="0"/>
                <a:cs typeface="Tahoma" charset="0"/>
              </a:rPr>
              <a:t>(</a:t>
            </a:r>
            <a:r>
              <a:rPr lang="en-US" altLang="en-US" sz="1600" dirty="0" err="1">
                <a:latin typeface="Tahoma" charset="0"/>
                <a:cs typeface="Tahoma" charset="0"/>
              </a:rPr>
              <a:t>Cgpu</a:t>
            </a:r>
            <a:r>
              <a:rPr lang="hu-HU" altLang="en-US" sz="1600" dirty="0">
                <a:latin typeface="Tahoma" charset="0"/>
                <a:cs typeface="Tahoma" charset="0"/>
              </a:rPr>
              <a:t>); </a:t>
            </a:r>
          </a:p>
          <a:p>
            <a:pPr eaLnBrk="1" hangingPunct="1"/>
            <a:r>
              <a:rPr lang="hu-HU" altLang="en-US" sz="1600" dirty="0">
                <a:latin typeface="Tahoma" charset="0"/>
                <a:cs typeface="Tahoma" charset="0"/>
              </a:rPr>
              <a:t>     </a:t>
            </a:r>
            <a:r>
              <a:rPr lang="en-US" altLang="en-US" sz="1600" dirty="0">
                <a:latin typeface="Tahoma" charset="0"/>
                <a:cs typeface="Tahoma" charset="0"/>
              </a:rPr>
              <a:t>…</a:t>
            </a:r>
            <a:r>
              <a:rPr lang="hu-HU" altLang="en-US" sz="1600" dirty="0">
                <a:latin typeface="Tahoma" charset="0"/>
                <a:cs typeface="Tahoma" charset="0"/>
              </a:rPr>
              <a:t> </a:t>
            </a:r>
            <a:r>
              <a:rPr lang="en-US" altLang="en-US" sz="1600" dirty="0">
                <a:latin typeface="Tahoma" charset="0"/>
                <a:cs typeface="Tahoma" charset="0"/>
              </a:rPr>
              <a:t>// A </a:t>
            </a:r>
            <a:r>
              <a:rPr lang="en-US" altLang="en-US" sz="1600" dirty="0" err="1">
                <a:latin typeface="Tahoma" charset="0"/>
                <a:cs typeface="Tahoma" charset="0"/>
              </a:rPr>
              <a:t>Ccpu</a:t>
            </a:r>
            <a:r>
              <a:rPr lang="en-US" altLang="en-US" sz="1600" dirty="0">
                <a:latin typeface="Tahoma" charset="0"/>
                <a:cs typeface="Tahoma" charset="0"/>
              </a:rPr>
              <a:t> has</a:t>
            </a:r>
            <a:r>
              <a:rPr lang="hu-HU" altLang="en-US" sz="1600" dirty="0" err="1">
                <a:latin typeface="Tahoma" charset="0"/>
                <a:cs typeface="Tahoma" charset="0"/>
              </a:rPr>
              <a:t>ználata</a:t>
            </a:r>
            <a:endParaRPr lang="en-US" altLang="en-US" sz="1600" dirty="0">
              <a:latin typeface="Tahoma" charset="0"/>
              <a:cs typeface="Tahoma" charset="0"/>
            </a:endParaRPr>
          </a:p>
          <a:p>
            <a:pPr eaLnBrk="1" hangingPunct="1"/>
            <a:r>
              <a:rPr lang="en-US" altLang="en-US" sz="1600" dirty="0">
                <a:latin typeface="Tahoma" charset="0"/>
                <a:cs typeface="Tahoma" charset="0"/>
              </a:rPr>
              <a:t>}</a:t>
            </a:r>
            <a:endParaRPr lang="hu-HU" altLang="en-US" sz="1600" dirty="0">
              <a:latin typeface="Tahoma" charset="0"/>
              <a:cs typeface="Tahoma" charset="0"/>
            </a:endParaRPr>
          </a:p>
        </p:txBody>
      </p:sp>
      <p:sp>
        <p:nvSpPr>
          <p:cNvPr id="53253" name="AutoShape 37"/>
          <p:cNvSpPr>
            <a:spLocks noChangeArrowheads="1"/>
          </p:cNvSpPr>
          <p:nvPr/>
        </p:nvSpPr>
        <p:spPr bwMode="auto">
          <a:xfrm>
            <a:off x="3059113" y="852488"/>
            <a:ext cx="4140200" cy="431800"/>
          </a:xfrm>
          <a:prstGeom prst="wedgeRoundRectCallout">
            <a:avLst>
              <a:gd name="adj1" fmla="val -80727"/>
              <a:gd name="adj2" fmla="val 74278"/>
              <a:gd name="adj3" fmla="val 16667"/>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hu-HU" altLang="en-US" sz="2000"/>
              <a:t>A GPU-n fut, de a CPU-ról is hívható</a:t>
            </a:r>
          </a:p>
        </p:txBody>
      </p:sp>
      <p:sp>
        <p:nvSpPr>
          <p:cNvPr id="53254" name="AutoShape 38"/>
          <p:cNvSpPr>
            <a:spLocks noChangeArrowheads="1"/>
          </p:cNvSpPr>
          <p:nvPr/>
        </p:nvSpPr>
        <p:spPr bwMode="auto">
          <a:xfrm>
            <a:off x="5868813" y="2421136"/>
            <a:ext cx="2087563" cy="431800"/>
          </a:xfrm>
          <a:prstGeom prst="wedgeRoundRectCallout">
            <a:avLst>
              <a:gd name="adj1" fmla="val -64157"/>
              <a:gd name="adj2" fmla="val -181883"/>
              <a:gd name="adj3" fmla="val 16667"/>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hu-HU" altLang="en-US" sz="1800"/>
              <a:t>0 ,…, blockDim.x-1</a:t>
            </a:r>
          </a:p>
        </p:txBody>
      </p:sp>
      <p:sp>
        <p:nvSpPr>
          <p:cNvPr id="53255" name="AutoShape 39"/>
          <p:cNvSpPr>
            <a:spLocks noChangeArrowheads="1"/>
          </p:cNvSpPr>
          <p:nvPr/>
        </p:nvSpPr>
        <p:spPr bwMode="auto">
          <a:xfrm>
            <a:off x="3833812" y="2421136"/>
            <a:ext cx="1944687" cy="431800"/>
          </a:xfrm>
          <a:prstGeom prst="wedgeRoundRectCallout">
            <a:avLst>
              <a:gd name="adj1" fmla="val -40524"/>
              <a:gd name="adj2" fmla="val -179717"/>
              <a:gd name="adj3" fmla="val 16667"/>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hu-HU" altLang="en-US" sz="1800"/>
              <a:t>0 ,…, gridDim.x-1</a:t>
            </a:r>
          </a:p>
        </p:txBody>
      </p:sp>
      <p:sp>
        <p:nvSpPr>
          <p:cNvPr id="2" name="Cím 1"/>
          <p:cNvSpPr>
            <a:spLocks noGrp="1"/>
          </p:cNvSpPr>
          <p:nvPr>
            <p:ph type="title"/>
          </p:nvPr>
        </p:nvSpPr>
        <p:spPr>
          <a:xfrm>
            <a:off x="431540" y="6196"/>
            <a:ext cx="8229600" cy="1143000"/>
          </a:xfrm>
        </p:spPr>
        <p:txBody>
          <a:bodyPr/>
          <a:lstStyle/>
          <a:p>
            <a:r>
              <a:rPr lang="hu-HU" dirty="0" smtClean="0">
                <a:solidFill>
                  <a:srgbClr val="FC1402"/>
                </a:solidFill>
              </a:rPr>
              <a:t>Két N elemű vektor összeadása</a:t>
            </a:r>
            <a:endParaRPr lang="en-US" dirty="0">
              <a:solidFill>
                <a:srgbClr val="FC140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txBox="1">
            <a:spLocks/>
          </p:cNvSpPr>
          <p:nvPr/>
        </p:nvSpPr>
        <p:spPr>
          <a:xfrm>
            <a:off x="97793" y="1079499"/>
            <a:ext cx="8876346" cy="4077693"/>
          </a:xfrm>
          <a:prstGeom prst="rect">
            <a:avLst/>
          </a:prstGeom>
        </p:spPr>
        <p:txBody>
          <a:bodyPr>
            <a:normAutofit/>
          </a:bodyPr>
          <a:lstStyle/>
          <a:p>
            <a:pPr eaLnBrk="0" hangingPunct="0">
              <a:spcBef>
                <a:spcPct val="20000"/>
              </a:spcBef>
              <a:buClr>
                <a:schemeClr val="accent2"/>
              </a:buClr>
              <a:buSzPct val="75000"/>
              <a:defRPr/>
            </a:pPr>
            <a:r>
              <a:rPr lang="en-US" sz="2400" kern="0" dirty="0" smtClean="0">
                <a:latin typeface="+mn-lt"/>
              </a:rPr>
              <a:t>E</a:t>
            </a:r>
            <a:r>
              <a:rPr lang="hu-HU" sz="2400" kern="0" dirty="0" err="1" smtClean="0">
                <a:latin typeface="+mn-lt"/>
              </a:rPr>
              <a:t>nergia</a:t>
            </a:r>
            <a:r>
              <a:rPr lang="hu-HU" sz="2400" kern="0" dirty="0" smtClean="0">
                <a:latin typeface="+mn-lt"/>
              </a:rPr>
              <a:t> áram</a:t>
            </a:r>
          </a:p>
          <a:p>
            <a:pPr marL="342900" indent="-342900" eaLnBrk="0" hangingPunct="0">
              <a:spcBef>
                <a:spcPct val="20000"/>
              </a:spcBef>
              <a:buClr>
                <a:schemeClr val="accent2"/>
              </a:buClr>
              <a:buSzPct val="75000"/>
              <a:buFont typeface="Monotype Sorts" pitchFamily="2" charset="2"/>
              <a:buChar char="l"/>
              <a:defRPr/>
            </a:pPr>
            <a:endParaRPr lang="hu-HU" sz="3200" kern="0" dirty="0">
              <a:latin typeface="+mn-lt"/>
            </a:endParaRPr>
          </a:p>
          <a:p>
            <a:pPr marL="342900" indent="-342900" eaLnBrk="0" hangingPunct="0">
              <a:spcBef>
                <a:spcPct val="20000"/>
              </a:spcBef>
              <a:buClr>
                <a:schemeClr val="accent2"/>
              </a:buClr>
              <a:buSzPct val="75000"/>
              <a:buFont typeface="Monotype Sorts" pitchFamily="2" charset="2"/>
              <a:buChar char="l"/>
              <a:defRPr/>
            </a:pPr>
            <a:endParaRPr lang="hu-HU" sz="3200" kern="0" dirty="0" smtClean="0">
              <a:latin typeface="+mn-lt"/>
              <a:cs typeface="+mn-cs"/>
            </a:endParaRPr>
          </a:p>
          <a:p>
            <a:pPr marL="342900" indent="-342900" eaLnBrk="0" hangingPunct="0">
              <a:spcBef>
                <a:spcPct val="20000"/>
              </a:spcBef>
              <a:buClr>
                <a:schemeClr val="accent2"/>
              </a:buClr>
              <a:buSzPct val="75000"/>
              <a:buFont typeface="Monotype Sorts" pitchFamily="2" charset="2"/>
              <a:buChar char="l"/>
              <a:defRPr/>
            </a:pPr>
            <a:endParaRPr lang="hu-HU" sz="3200" kern="0" dirty="0">
              <a:latin typeface="+mn-lt"/>
            </a:endParaRPr>
          </a:p>
          <a:p>
            <a:pPr marL="342900" indent="-342900" eaLnBrk="0" hangingPunct="0">
              <a:spcBef>
                <a:spcPct val="20000"/>
              </a:spcBef>
              <a:buClr>
                <a:schemeClr val="accent2"/>
              </a:buClr>
              <a:buSzPct val="75000"/>
              <a:buFont typeface="Monotype Sorts" pitchFamily="2" charset="2"/>
              <a:buChar char="l"/>
              <a:defRPr/>
            </a:pPr>
            <a:endParaRPr lang="hu-HU" sz="3200" kern="0" dirty="0" smtClean="0">
              <a:latin typeface="+mn-lt"/>
              <a:cs typeface="+mn-cs"/>
            </a:endParaRPr>
          </a:p>
          <a:p>
            <a:pPr marL="342900" indent="-342900" eaLnBrk="0" hangingPunct="0">
              <a:spcBef>
                <a:spcPct val="20000"/>
              </a:spcBef>
              <a:buClr>
                <a:schemeClr val="accent2"/>
              </a:buClr>
              <a:buSzPct val="75000"/>
              <a:buFont typeface="Monotype Sorts" pitchFamily="2" charset="2"/>
              <a:buChar char="l"/>
              <a:defRPr/>
            </a:pPr>
            <a:endParaRPr lang="hu-HU" sz="3200" kern="0" dirty="0">
              <a:latin typeface="+mn-lt"/>
              <a:cs typeface="+mn-cs"/>
            </a:endParaRPr>
          </a:p>
          <a:p>
            <a:pPr marL="342900" indent="-342900" eaLnBrk="0" hangingPunct="0">
              <a:spcBef>
                <a:spcPct val="20000"/>
              </a:spcBef>
              <a:buClr>
                <a:schemeClr val="accent2"/>
              </a:buClr>
              <a:buSzPct val="75000"/>
              <a:defRPr/>
            </a:pPr>
            <a:endParaRPr lang="hu-HU" sz="3200" kern="0" dirty="0">
              <a:latin typeface="+mn-lt"/>
              <a:cs typeface="+mn-cs"/>
            </a:endParaRPr>
          </a:p>
        </p:txBody>
      </p:sp>
      <p:sp>
        <p:nvSpPr>
          <p:cNvPr id="13" name="Téglalap 12"/>
          <p:cNvSpPr/>
          <p:nvPr/>
        </p:nvSpPr>
        <p:spPr>
          <a:xfrm>
            <a:off x="2200472" y="4602897"/>
            <a:ext cx="4855804" cy="13319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4" name="Téglalap 3"/>
          <p:cNvSpPr/>
          <p:nvPr/>
        </p:nvSpPr>
        <p:spPr>
          <a:xfrm>
            <a:off x="1539242" y="2060600"/>
            <a:ext cx="1079500" cy="100806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3600" i="1" dirty="0">
                <a:solidFill>
                  <a:schemeClr val="tx1"/>
                </a:solidFill>
                <a:latin typeface="Times New Roman" panose="02020603050405020304" pitchFamily="18" charset="0"/>
                <a:cs typeface="Times New Roman" panose="02020603050405020304" pitchFamily="18" charset="0"/>
              </a:rPr>
              <a:t>T</a:t>
            </a:r>
          </a:p>
        </p:txBody>
      </p:sp>
      <p:cxnSp>
        <p:nvCxnSpPr>
          <p:cNvPr id="7" name="Egyenes összekötő nyíllal 6"/>
          <p:cNvCxnSpPr/>
          <p:nvPr/>
        </p:nvCxnSpPr>
        <p:spPr>
          <a:xfrm>
            <a:off x="97792" y="2276500"/>
            <a:ext cx="144145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a:off x="97792" y="2852763"/>
            <a:ext cx="144145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Egyenes összekötő nyíllal 8"/>
          <p:cNvCxnSpPr/>
          <p:nvPr/>
        </p:nvCxnSpPr>
        <p:spPr>
          <a:xfrm>
            <a:off x="97792" y="2563838"/>
            <a:ext cx="144145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Egyenes összekötő nyíllal 9"/>
          <p:cNvCxnSpPr/>
          <p:nvPr/>
        </p:nvCxnSpPr>
        <p:spPr>
          <a:xfrm>
            <a:off x="2618742" y="2563838"/>
            <a:ext cx="1152525"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31" name="Szövegdoboz 10"/>
          <p:cNvSpPr txBox="1">
            <a:spLocks noChangeArrowheads="1"/>
          </p:cNvSpPr>
          <p:nvPr/>
        </p:nvSpPr>
        <p:spPr bwMode="auto">
          <a:xfrm>
            <a:off x="71500" y="1736750"/>
            <a:ext cx="14269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hu-HU" altLang="en-US" sz="2800" b="1" dirty="0" err="1" smtClean="0">
                <a:cs typeface="Times New Roman" pitchFamily="18" charset="0"/>
              </a:rPr>
              <a:t>f</a:t>
            </a:r>
            <a:r>
              <a:rPr lang="hu-HU" altLang="en-US" sz="2800" i="1" baseline="-25000" dirty="0" err="1" smtClean="0">
                <a:cs typeface="Times New Roman" pitchFamily="18" charset="0"/>
              </a:rPr>
              <a:t>x</a:t>
            </a:r>
            <a:r>
              <a:rPr lang="hu-HU" altLang="en-US" sz="2800" dirty="0" smtClean="0">
                <a:cs typeface="Times New Roman" pitchFamily="18" charset="0"/>
              </a:rPr>
              <a:t>(</a:t>
            </a:r>
            <a:r>
              <a:rPr lang="hu-HU" altLang="en-US" sz="2800" i="1" dirty="0" smtClean="0">
                <a:cs typeface="Times New Roman" pitchFamily="18" charset="0"/>
              </a:rPr>
              <a:t>x</a:t>
            </a:r>
            <a:r>
              <a:rPr lang="hu-HU" altLang="en-US" sz="2800" dirty="0" smtClean="0">
                <a:cs typeface="Times New Roman" pitchFamily="18" charset="0"/>
              </a:rPr>
              <a:t>)</a:t>
            </a:r>
            <a:r>
              <a:rPr lang="hu-HU" altLang="en-US" sz="2800" dirty="0" err="1" smtClean="0">
                <a:cs typeface="Times New Roman" pitchFamily="18" charset="0"/>
              </a:rPr>
              <a:t>d</a:t>
            </a:r>
            <a:r>
              <a:rPr lang="hu-HU" altLang="en-US" sz="2800" i="1" dirty="0" err="1" smtClean="0">
                <a:cs typeface="Times New Roman" pitchFamily="18" charset="0"/>
              </a:rPr>
              <a:t>y</a:t>
            </a:r>
            <a:r>
              <a:rPr lang="hu-HU" altLang="en-US" sz="2800" dirty="0" err="1" smtClean="0">
                <a:cs typeface="Times New Roman" pitchFamily="18" charset="0"/>
              </a:rPr>
              <a:t>d</a:t>
            </a:r>
            <a:r>
              <a:rPr lang="hu-HU" altLang="en-US" sz="2800" i="1" dirty="0" err="1" smtClean="0">
                <a:cs typeface="Times New Roman" pitchFamily="18" charset="0"/>
              </a:rPr>
              <a:t>t</a:t>
            </a:r>
            <a:endParaRPr lang="hu-HU" altLang="en-US" sz="2800" dirty="0">
              <a:cs typeface="Times New Roman" pitchFamily="18" charset="0"/>
            </a:endParaRPr>
          </a:p>
        </p:txBody>
      </p:sp>
      <p:sp>
        <p:nvSpPr>
          <p:cNvPr id="9232" name="Szövegdoboz 11"/>
          <p:cNvSpPr txBox="1">
            <a:spLocks noChangeArrowheads="1"/>
          </p:cNvSpPr>
          <p:nvPr/>
        </p:nvSpPr>
        <p:spPr bwMode="auto">
          <a:xfrm>
            <a:off x="2618742" y="1968525"/>
            <a:ext cx="19672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hu-HU" altLang="en-US" sz="2800" b="1" dirty="0" err="1" smtClean="0">
                <a:cs typeface="Times New Roman" pitchFamily="18" charset="0"/>
              </a:rPr>
              <a:t>f</a:t>
            </a:r>
            <a:r>
              <a:rPr lang="hu-HU" altLang="en-US" sz="2800" i="1" baseline="-25000" dirty="0" err="1" smtClean="0">
                <a:cs typeface="Times New Roman" pitchFamily="18" charset="0"/>
              </a:rPr>
              <a:t>x</a:t>
            </a:r>
            <a:r>
              <a:rPr lang="hu-HU" altLang="en-US" sz="2800" dirty="0" smtClean="0">
                <a:cs typeface="Times New Roman" pitchFamily="18" charset="0"/>
              </a:rPr>
              <a:t>(</a:t>
            </a:r>
            <a:r>
              <a:rPr lang="hu-HU" altLang="en-US" sz="2800" i="1" dirty="0" smtClean="0">
                <a:cs typeface="Times New Roman" pitchFamily="18" charset="0"/>
              </a:rPr>
              <a:t>x</a:t>
            </a:r>
            <a:r>
              <a:rPr lang="hu-HU" altLang="en-US" sz="2800" dirty="0" smtClean="0">
                <a:cs typeface="Times New Roman" pitchFamily="18" charset="0"/>
              </a:rPr>
              <a:t>+</a:t>
            </a:r>
            <a:r>
              <a:rPr lang="hu-HU" altLang="en-US" sz="2800" dirty="0" err="1" smtClean="0">
                <a:cs typeface="Times New Roman" pitchFamily="18" charset="0"/>
              </a:rPr>
              <a:t>d</a:t>
            </a:r>
            <a:r>
              <a:rPr lang="hu-HU" altLang="en-US" sz="2800" i="1" dirty="0" err="1" smtClean="0">
                <a:cs typeface="Times New Roman" pitchFamily="18" charset="0"/>
              </a:rPr>
              <a:t>x</a:t>
            </a:r>
            <a:r>
              <a:rPr lang="hu-HU" altLang="en-US" sz="2800" dirty="0" smtClean="0">
                <a:cs typeface="Times New Roman" pitchFamily="18" charset="0"/>
              </a:rPr>
              <a:t>)</a:t>
            </a:r>
            <a:r>
              <a:rPr lang="hu-HU" altLang="en-US" sz="2800" dirty="0" err="1" smtClean="0">
                <a:cs typeface="Times New Roman" pitchFamily="18" charset="0"/>
              </a:rPr>
              <a:t>d</a:t>
            </a:r>
            <a:r>
              <a:rPr lang="hu-HU" altLang="en-US" sz="2800" i="1" dirty="0" err="1" smtClean="0">
                <a:cs typeface="Times New Roman" pitchFamily="18" charset="0"/>
              </a:rPr>
              <a:t>y</a:t>
            </a:r>
            <a:r>
              <a:rPr lang="hu-HU" altLang="en-US" sz="2800" dirty="0" err="1">
                <a:cs typeface="Times New Roman" pitchFamily="18" charset="0"/>
              </a:rPr>
              <a:t>d</a:t>
            </a:r>
            <a:r>
              <a:rPr lang="hu-HU" altLang="en-US" sz="2800" i="1" dirty="0" err="1">
                <a:cs typeface="Times New Roman" pitchFamily="18" charset="0"/>
              </a:rPr>
              <a:t>t</a:t>
            </a:r>
            <a:endParaRPr lang="hu-HU" altLang="en-US" sz="2800" dirty="0">
              <a:cs typeface="Times New Roman" pitchFamily="18" charset="0"/>
            </a:endParaRPr>
          </a:p>
        </p:txBody>
      </p:sp>
      <p:sp>
        <p:nvSpPr>
          <p:cNvPr id="9234" name="Téglalap 17"/>
          <p:cNvSpPr>
            <a:spLocks noChangeArrowheads="1"/>
          </p:cNvSpPr>
          <p:nvPr/>
        </p:nvSpPr>
        <p:spPr bwMode="auto">
          <a:xfrm>
            <a:off x="1863092" y="1628800"/>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hu-HU" altLang="en-US" dirty="0" err="1">
                <a:cs typeface="Times New Roman" pitchFamily="18" charset="0"/>
              </a:rPr>
              <a:t>d</a:t>
            </a:r>
            <a:r>
              <a:rPr lang="hu-HU" altLang="en-US" i="1" dirty="0" err="1">
                <a:cs typeface="Times New Roman" pitchFamily="18" charset="0"/>
              </a:rPr>
              <a:t>x</a:t>
            </a:r>
            <a:endParaRPr lang="hu-HU" altLang="en-US" dirty="0"/>
          </a:p>
        </p:txBody>
      </p:sp>
      <p:sp>
        <p:nvSpPr>
          <p:cNvPr id="9235" name="Téglalap 18"/>
          <p:cNvSpPr>
            <a:spLocks noChangeArrowheads="1"/>
          </p:cNvSpPr>
          <p:nvPr/>
        </p:nvSpPr>
        <p:spPr bwMode="auto">
          <a:xfrm>
            <a:off x="2618742" y="2636863"/>
            <a:ext cx="474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hu-HU" altLang="en-US">
                <a:cs typeface="Times New Roman" pitchFamily="18" charset="0"/>
              </a:rPr>
              <a:t>d</a:t>
            </a:r>
            <a:r>
              <a:rPr lang="hu-HU" altLang="en-US" i="1">
                <a:cs typeface="Times New Roman" pitchFamily="18" charset="0"/>
              </a:rPr>
              <a:t>y</a:t>
            </a:r>
            <a:endParaRPr lang="hu-HU" altLang="en-US"/>
          </a:p>
        </p:txBody>
      </p:sp>
      <p:sp>
        <p:nvSpPr>
          <p:cNvPr id="5" name="Cím 4"/>
          <p:cNvSpPr>
            <a:spLocks noGrp="1"/>
          </p:cNvSpPr>
          <p:nvPr>
            <p:ph type="title"/>
          </p:nvPr>
        </p:nvSpPr>
        <p:spPr>
          <a:xfrm>
            <a:off x="453195" y="116632"/>
            <a:ext cx="8229600" cy="1143000"/>
          </a:xfrm>
        </p:spPr>
        <p:txBody>
          <a:bodyPr/>
          <a:lstStyle/>
          <a:p>
            <a:r>
              <a:rPr lang="hu-HU" dirty="0" smtClean="0">
                <a:solidFill>
                  <a:srgbClr val="FC1402"/>
                </a:solidFill>
              </a:rPr>
              <a:t>Hőáramlás, diffúzió</a:t>
            </a:r>
            <a:endParaRPr lang="en-US" dirty="0">
              <a:solidFill>
                <a:srgbClr val="FC1402"/>
              </a:solidFill>
            </a:endParaRPr>
          </a:p>
        </p:txBody>
      </p:sp>
      <p:sp>
        <p:nvSpPr>
          <p:cNvPr id="6" name="Szövegdoboz 5"/>
          <p:cNvSpPr txBox="1"/>
          <p:nvPr/>
        </p:nvSpPr>
        <p:spPr>
          <a:xfrm>
            <a:off x="179257" y="3250940"/>
            <a:ext cx="3600401" cy="461665"/>
          </a:xfrm>
          <a:prstGeom prst="rect">
            <a:avLst/>
          </a:prstGeom>
          <a:noFill/>
        </p:spPr>
        <p:txBody>
          <a:bodyPr wrap="square" rtlCol="0">
            <a:spAutoFit/>
          </a:bodyPr>
          <a:lstStyle/>
          <a:p>
            <a:r>
              <a:rPr lang="hu-HU" altLang="en-US" sz="2400" dirty="0" err="1" smtClean="0">
                <a:latin typeface="Times New Roman" panose="02020603050405020304" pitchFamily="18" charset="0"/>
                <a:cs typeface="Times New Roman" panose="02020603050405020304" pitchFamily="18" charset="0"/>
              </a:rPr>
              <a:t>d</a:t>
            </a:r>
            <a:r>
              <a:rPr lang="hu-HU" altLang="en-US" sz="2400" i="1" dirty="0" err="1" smtClean="0">
                <a:latin typeface="Times New Roman" panose="02020603050405020304" pitchFamily="18" charset="0"/>
                <a:cs typeface="Times New Roman" panose="02020603050405020304" pitchFamily="18" charset="0"/>
              </a:rPr>
              <a:t>x</a:t>
            </a:r>
            <a:r>
              <a:rPr lang="hu-HU" altLang="en-US" sz="2400" dirty="0" err="1" smtClean="0">
                <a:solidFill>
                  <a:srgbClr val="000000"/>
                </a:solidFill>
                <a:latin typeface="Times New Roman" panose="02020603050405020304" pitchFamily="18" charset="0"/>
                <a:cs typeface="Times New Roman" panose="02020603050405020304" pitchFamily="18" charset="0"/>
              </a:rPr>
              <a:t>d</a:t>
            </a:r>
            <a:r>
              <a:rPr lang="hu-HU" altLang="en-US" sz="2400" i="1" dirty="0" err="1" smtClean="0">
                <a:solidFill>
                  <a:srgbClr val="000000"/>
                </a:solidFill>
                <a:latin typeface="Times New Roman" panose="02020603050405020304" pitchFamily="18" charset="0"/>
                <a:cs typeface="Times New Roman" panose="02020603050405020304" pitchFamily="18" charset="0"/>
              </a:rPr>
              <a:t>y</a:t>
            </a:r>
            <a:r>
              <a:rPr lang="hu-HU" altLang="en-US" sz="2400" i="1" dirty="0" smtClean="0">
                <a:solidFill>
                  <a:srgbClr val="000000"/>
                </a:solidFill>
                <a:latin typeface="Times New Roman" panose="02020603050405020304" pitchFamily="18" charset="0"/>
                <a:cs typeface="Times New Roman" panose="02020603050405020304" pitchFamily="18" charset="0"/>
              </a:rPr>
              <a:t> </a:t>
            </a:r>
            <a:r>
              <a:rPr lang="hu-HU" altLang="en-US" sz="2400" dirty="0" smtClean="0">
                <a:solidFill>
                  <a:srgbClr val="000000"/>
                </a:solidFill>
                <a:latin typeface="+mn-lt"/>
                <a:cs typeface="Times New Roman" panose="02020603050405020304" pitchFamily="18" charset="0"/>
              </a:rPr>
              <a:t>„térfogatú” cella</a:t>
            </a:r>
            <a:endParaRPr lang="en-US" sz="1600" dirty="0">
              <a:latin typeface="+mn-lt"/>
              <a:cs typeface="Times New Roman" panose="02020603050405020304" pitchFamily="18" charset="0"/>
            </a:endParaRPr>
          </a:p>
        </p:txBody>
      </p:sp>
      <p:graphicFrame>
        <p:nvGraphicFramePr>
          <p:cNvPr id="23" name="Object 2"/>
          <p:cNvGraphicFramePr>
            <a:graphicFrameLocks noChangeAspect="1"/>
          </p:cNvGraphicFramePr>
          <p:nvPr>
            <p:extLst>
              <p:ext uri="{D42A27DB-BD31-4B8C-83A1-F6EECF244321}">
                <p14:modId xmlns:p14="http://schemas.microsoft.com/office/powerpoint/2010/main" val="3777200758"/>
              </p:ext>
            </p:extLst>
          </p:nvPr>
        </p:nvGraphicFramePr>
        <p:xfrm>
          <a:off x="2170471" y="4638901"/>
          <a:ext cx="4827587" cy="1255713"/>
        </p:xfrm>
        <a:graphic>
          <a:graphicData uri="http://schemas.openxmlformats.org/presentationml/2006/ole">
            <mc:AlternateContent xmlns:mc="http://schemas.openxmlformats.org/markup-compatibility/2006">
              <mc:Choice xmlns:v="urn:schemas-microsoft-com:vml" Requires="v">
                <p:oleObj spid="_x0000_s215098" name="Equation" r:id="rId4" imgW="1854000" imgH="482400" progId="Equation.3">
                  <p:embed/>
                </p:oleObj>
              </mc:Choice>
              <mc:Fallback>
                <p:oleObj name="Equation" r:id="rId4" imgW="185400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471" y="4638901"/>
                        <a:ext cx="4827587" cy="1255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15" name="Szövegdoboz 14"/>
              <p:cNvSpPr txBox="1"/>
              <p:nvPr/>
            </p:nvSpPr>
            <p:spPr>
              <a:xfrm>
                <a:off x="3851920" y="2694796"/>
                <a:ext cx="5301131" cy="98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hu-HU" altLang="en-US" sz="2800" b="1" i="1" dirty="0" smtClean="0">
                              <a:latin typeface="Cambria Math"/>
                              <a:cs typeface="Times New Roman" panose="02020603050405020304" pitchFamily="18" charset="0"/>
                            </a:rPr>
                          </m:ctrlPr>
                        </m:fPr>
                        <m:num>
                          <m:r>
                            <m:rPr>
                              <m:nor/>
                            </m:rPr>
                            <a:rPr lang="hu-HU" altLang="en-US" sz="2800" b="1" dirty="0">
                              <a:latin typeface="Times New Roman" panose="02020603050405020304" pitchFamily="18" charset="0"/>
                              <a:cs typeface="Times New Roman" panose="02020603050405020304" pitchFamily="18" charset="0"/>
                            </a:rPr>
                            <m:t>f</m:t>
                          </m:r>
                          <m:r>
                            <m:rPr>
                              <m:nor/>
                            </m:rPr>
                            <a:rPr lang="hu-HU" altLang="en-US" sz="2800" i="1" baseline="-25000" dirty="0">
                              <a:latin typeface="Times New Roman" panose="02020603050405020304" pitchFamily="18" charset="0"/>
                              <a:cs typeface="Times New Roman" panose="02020603050405020304" pitchFamily="18" charset="0"/>
                            </a:rPr>
                            <m:t>x</m:t>
                          </m:r>
                          <m:r>
                            <m:rPr>
                              <m:nor/>
                            </m:rPr>
                            <a:rPr lang="hu-HU" altLang="en-US" sz="2800" dirty="0">
                              <a:latin typeface="Times New Roman" panose="02020603050405020304" pitchFamily="18" charset="0"/>
                              <a:cs typeface="Times New Roman" panose="02020603050405020304" pitchFamily="18" charset="0"/>
                            </a:rPr>
                            <m:t>(</m:t>
                          </m:r>
                          <m:r>
                            <m:rPr>
                              <m:nor/>
                            </m:rPr>
                            <a:rPr lang="hu-HU" altLang="en-US" sz="2800" i="1" dirty="0">
                              <a:latin typeface="Times New Roman" panose="02020603050405020304" pitchFamily="18" charset="0"/>
                              <a:cs typeface="Times New Roman" panose="02020603050405020304" pitchFamily="18" charset="0"/>
                            </a:rPr>
                            <m:t>x</m:t>
                          </m:r>
                          <m:r>
                            <m:rPr>
                              <m:nor/>
                            </m:rPr>
                            <a:rPr lang="hu-HU" altLang="en-US" sz="2800" dirty="0">
                              <a:latin typeface="Times New Roman" panose="02020603050405020304" pitchFamily="18" charset="0"/>
                              <a:cs typeface="Times New Roman" panose="02020603050405020304" pitchFamily="18" charset="0"/>
                            </a:rPr>
                            <m:t>)</m:t>
                          </m:r>
                          <m:r>
                            <m:rPr>
                              <m:nor/>
                            </m:rPr>
                            <a:rPr lang="hu-HU" altLang="en-US" sz="2800" dirty="0">
                              <a:latin typeface="Times New Roman" panose="02020603050405020304" pitchFamily="18" charset="0"/>
                              <a:cs typeface="Times New Roman" panose="02020603050405020304" pitchFamily="18" charset="0"/>
                            </a:rPr>
                            <m:t>d</m:t>
                          </m:r>
                          <m:r>
                            <m:rPr>
                              <m:nor/>
                            </m:rPr>
                            <a:rPr lang="hu-HU" altLang="en-US" sz="2800" i="1" dirty="0">
                              <a:latin typeface="Times New Roman" panose="02020603050405020304" pitchFamily="18" charset="0"/>
                              <a:cs typeface="Times New Roman" panose="02020603050405020304" pitchFamily="18" charset="0"/>
                            </a:rPr>
                            <m:t>y</m:t>
                          </m:r>
                          <m:r>
                            <m:rPr>
                              <m:nor/>
                            </m:rPr>
                            <a:rPr lang="hu-HU" altLang="en-US" sz="2800" dirty="0">
                              <a:latin typeface="Times New Roman" panose="02020603050405020304" pitchFamily="18" charset="0"/>
                              <a:cs typeface="Times New Roman" panose="02020603050405020304" pitchFamily="18" charset="0"/>
                            </a:rPr>
                            <m:t>d</m:t>
                          </m:r>
                          <m:r>
                            <m:rPr>
                              <m:nor/>
                            </m:rPr>
                            <a:rPr lang="hu-HU" altLang="en-US" sz="2800" i="1" dirty="0">
                              <a:latin typeface="Times New Roman" panose="02020603050405020304" pitchFamily="18" charset="0"/>
                              <a:cs typeface="Times New Roman" panose="02020603050405020304" pitchFamily="18" charset="0"/>
                            </a:rPr>
                            <m:t>t</m:t>
                          </m:r>
                          <m:r>
                            <m:rPr>
                              <m:nor/>
                            </m:rPr>
                            <a:rPr lang="en-US" altLang="en-US" sz="2800" i="1" dirty="0">
                              <a:latin typeface="Times New Roman" panose="02020603050405020304" pitchFamily="18" charset="0"/>
                              <a:cs typeface="Times New Roman" panose="02020603050405020304" pitchFamily="18" charset="0"/>
                            </a:rPr>
                            <m:t> </m:t>
                          </m:r>
                          <m:r>
                            <m:rPr>
                              <m:nor/>
                            </m:rPr>
                            <a:rPr lang="en-US" altLang="en-US" sz="2800" dirty="0">
                              <a:latin typeface="Times New Roman" panose="02020603050405020304" pitchFamily="18" charset="0"/>
                              <a:cs typeface="Times New Roman" panose="02020603050405020304" pitchFamily="18" charset="0"/>
                            </a:rPr>
                            <m:t>− </m:t>
                          </m:r>
                          <m:r>
                            <m:rPr>
                              <m:nor/>
                            </m:rPr>
                            <a:rPr lang="hu-HU" altLang="en-US" sz="2800" b="1" dirty="0">
                              <a:latin typeface="Times New Roman" panose="02020603050405020304" pitchFamily="18" charset="0"/>
                              <a:cs typeface="Times New Roman" panose="02020603050405020304" pitchFamily="18" charset="0"/>
                            </a:rPr>
                            <m:t>f</m:t>
                          </m:r>
                          <m:r>
                            <m:rPr>
                              <m:nor/>
                            </m:rPr>
                            <a:rPr lang="hu-HU" altLang="en-US" sz="2800" i="1" baseline="-25000" dirty="0">
                              <a:latin typeface="Times New Roman" panose="02020603050405020304" pitchFamily="18" charset="0"/>
                              <a:cs typeface="Times New Roman" panose="02020603050405020304" pitchFamily="18" charset="0"/>
                            </a:rPr>
                            <m:t>x</m:t>
                          </m:r>
                          <m:r>
                            <m:rPr>
                              <m:nor/>
                            </m:rPr>
                            <a:rPr lang="hu-HU" altLang="en-US" sz="2800" dirty="0">
                              <a:latin typeface="Times New Roman" panose="02020603050405020304" pitchFamily="18" charset="0"/>
                              <a:cs typeface="Times New Roman" panose="02020603050405020304" pitchFamily="18" charset="0"/>
                            </a:rPr>
                            <m:t>(</m:t>
                          </m:r>
                          <m:r>
                            <m:rPr>
                              <m:nor/>
                            </m:rPr>
                            <a:rPr lang="hu-HU" altLang="en-US" sz="2800" i="1" dirty="0">
                              <a:latin typeface="Times New Roman" panose="02020603050405020304" pitchFamily="18" charset="0"/>
                              <a:cs typeface="Times New Roman" panose="02020603050405020304" pitchFamily="18" charset="0"/>
                            </a:rPr>
                            <m:t>x</m:t>
                          </m:r>
                          <m:r>
                            <m:rPr>
                              <m:nor/>
                            </m:rPr>
                            <a:rPr lang="hu-HU" altLang="en-US" sz="2800" dirty="0">
                              <a:latin typeface="Times New Roman" panose="02020603050405020304" pitchFamily="18" charset="0"/>
                              <a:cs typeface="Times New Roman" panose="02020603050405020304" pitchFamily="18" charset="0"/>
                            </a:rPr>
                            <m:t>+</m:t>
                          </m:r>
                          <m:r>
                            <m:rPr>
                              <m:nor/>
                            </m:rPr>
                            <a:rPr lang="hu-HU" altLang="en-US" sz="2800" dirty="0">
                              <a:latin typeface="Times New Roman" panose="02020603050405020304" pitchFamily="18" charset="0"/>
                              <a:cs typeface="Times New Roman" panose="02020603050405020304" pitchFamily="18" charset="0"/>
                            </a:rPr>
                            <m:t>d</m:t>
                          </m:r>
                          <m:r>
                            <m:rPr>
                              <m:nor/>
                            </m:rPr>
                            <a:rPr lang="hu-HU" altLang="en-US" sz="2800" i="1" dirty="0">
                              <a:latin typeface="Times New Roman" panose="02020603050405020304" pitchFamily="18" charset="0"/>
                              <a:cs typeface="Times New Roman" panose="02020603050405020304" pitchFamily="18" charset="0"/>
                            </a:rPr>
                            <m:t>x</m:t>
                          </m:r>
                          <m:r>
                            <m:rPr>
                              <m:nor/>
                            </m:rPr>
                            <a:rPr lang="hu-HU" altLang="en-US" sz="2800" dirty="0">
                              <a:latin typeface="Times New Roman" panose="02020603050405020304" pitchFamily="18" charset="0"/>
                              <a:cs typeface="Times New Roman" panose="02020603050405020304" pitchFamily="18" charset="0"/>
                            </a:rPr>
                            <m:t>)</m:t>
                          </m:r>
                          <m:r>
                            <m:rPr>
                              <m:nor/>
                            </m:rPr>
                            <a:rPr lang="hu-HU" altLang="en-US" sz="2800" dirty="0">
                              <a:latin typeface="Times New Roman" panose="02020603050405020304" pitchFamily="18" charset="0"/>
                              <a:cs typeface="Times New Roman" panose="02020603050405020304" pitchFamily="18" charset="0"/>
                            </a:rPr>
                            <m:t>d</m:t>
                          </m:r>
                          <m:r>
                            <m:rPr>
                              <m:nor/>
                            </m:rPr>
                            <a:rPr lang="hu-HU" altLang="en-US" sz="2800" i="1" dirty="0">
                              <a:latin typeface="Times New Roman" panose="02020603050405020304" pitchFamily="18" charset="0"/>
                              <a:cs typeface="Times New Roman" panose="02020603050405020304" pitchFamily="18" charset="0"/>
                            </a:rPr>
                            <m:t>y</m:t>
                          </m:r>
                          <m:r>
                            <m:rPr>
                              <m:nor/>
                            </m:rPr>
                            <a:rPr lang="hu-HU" altLang="en-US" sz="2800" dirty="0">
                              <a:latin typeface="Times New Roman" panose="02020603050405020304" pitchFamily="18" charset="0"/>
                              <a:cs typeface="Times New Roman" panose="02020603050405020304" pitchFamily="18" charset="0"/>
                            </a:rPr>
                            <m:t>d</m:t>
                          </m:r>
                          <m:r>
                            <m:rPr>
                              <m:nor/>
                            </m:rPr>
                            <a:rPr lang="hu-HU" altLang="en-US" sz="2800" i="1" dirty="0">
                              <a:latin typeface="Times New Roman" panose="02020603050405020304" pitchFamily="18" charset="0"/>
                              <a:cs typeface="Times New Roman" panose="02020603050405020304" pitchFamily="18" charset="0"/>
                            </a:rPr>
                            <m:t>t</m:t>
                          </m:r>
                        </m:num>
                        <m:den>
                          <m:r>
                            <m:rPr>
                              <m:nor/>
                            </m:rPr>
                            <a:rPr lang="hu-HU" altLang="en-US" sz="2800" dirty="0">
                              <a:latin typeface="Times New Roman" panose="02020603050405020304" pitchFamily="18" charset="0"/>
                              <a:cs typeface="Times New Roman" panose="02020603050405020304" pitchFamily="18" charset="0"/>
                            </a:rPr>
                            <m:t>d</m:t>
                          </m:r>
                          <m:r>
                            <m:rPr>
                              <m:nor/>
                            </m:rPr>
                            <a:rPr lang="hu-HU" altLang="en-US" sz="2800" i="1" dirty="0">
                              <a:latin typeface="Times New Roman" panose="02020603050405020304" pitchFamily="18" charset="0"/>
                              <a:cs typeface="Times New Roman" panose="02020603050405020304" pitchFamily="18" charset="0"/>
                            </a:rPr>
                            <m:t>x</m:t>
                          </m:r>
                          <m:r>
                            <m:rPr>
                              <m:nor/>
                            </m:rPr>
                            <a:rPr lang="hu-HU" altLang="en-US" sz="2800" dirty="0">
                              <a:solidFill>
                                <a:srgbClr val="000000"/>
                              </a:solidFill>
                              <a:latin typeface="Times New Roman" panose="02020603050405020304" pitchFamily="18" charset="0"/>
                              <a:cs typeface="Times New Roman" panose="02020603050405020304" pitchFamily="18" charset="0"/>
                            </a:rPr>
                            <m:t>d</m:t>
                          </m:r>
                          <m:r>
                            <m:rPr>
                              <m:nor/>
                            </m:rPr>
                            <a:rPr lang="hu-HU" altLang="en-US" sz="2800" i="1" dirty="0">
                              <a:solidFill>
                                <a:srgbClr val="000000"/>
                              </a:solidFill>
                              <a:latin typeface="Times New Roman" panose="02020603050405020304" pitchFamily="18" charset="0"/>
                              <a:cs typeface="Times New Roman" panose="02020603050405020304" pitchFamily="18" charset="0"/>
                            </a:rPr>
                            <m:t>y</m:t>
                          </m:r>
                          <m:r>
                            <m:rPr>
                              <m:nor/>
                            </m:rPr>
                            <a:rPr lang="hu-HU" altLang="en-US" sz="2800" dirty="0">
                              <a:latin typeface="Times New Roman" panose="02020603050405020304" pitchFamily="18" charset="0"/>
                              <a:cs typeface="Times New Roman" panose="02020603050405020304" pitchFamily="18" charset="0"/>
                            </a:rPr>
                            <m:t>d</m:t>
                          </m:r>
                          <m:r>
                            <m:rPr>
                              <m:nor/>
                            </m:rPr>
                            <a:rPr lang="hu-HU" altLang="en-US" sz="2800" i="1" dirty="0">
                              <a:latin typeface="Times New Roman" panose="02020603050405020304" pitchFamily="18" charset="0"/>
                              <a:cs typeface="Times New Roman" panose="02020603050405020304" pitchFamily="18" charset="0"/>
                            </a:rPr>
                            <m:t>t</m:t>
                          </m:r>
                          <m:r>
                            <m:rPr>
                              <m:nor/>
                            </m:rPr>
                            <a:rPr lang="hu-HU" altLang="en-US" sz="2800" dirty="0">
                              <a:cs typeface="Times New Roman" pitchFamily="18" charset="0"/>
                            </a:rPr>
                            <m:t> </m:t>
                          </m:r>
                        </m:den>
                      </m:f>
                      <m:r>
                        <a:rPr lang="en-US" altLang="en-US" sz="2800" b="0" i="1" dirty="0" smtClean="0">
                          <a:latin typeface="Cambria Math"/>
                          <a:cs typeface="Times New Roman" panose="02020603050405020304" pitchFamily="18" charset="0"/>
                        </a:rPr>
                        <m:t>=−</m:t>
                      </m:r>
                      <m:f>
                        <m:fPr>
                          <m:ctrlPr>
                            <a:rPr lang="en-US" altLang="en-US" sz="2800" b="1" i="1" dirty="0" smtClean="0">
                              <a:latin typeface="Cambria Math"/>
                              <a:cs typeface="Times New Roman" panose="02020603050405020304" pitchFamily="18" charset="0"/>
                            </a:rPr>
                          </m:ctrlPr>
                        </m:fPr>
                        <m:num>
                          <m:r>
                            <a:rPr lang="en-US" altLang="en-US" sz="2800" b="0" i="1" dirty="0" smtClean="0">
                              <a:latin typeface="Cambria Math"/>
                              <a:cs typeface="Times New Roman" panose="02020603050405020304" pitchFamily="18" charset="0"/>
                            </a:rPr>
                            <m:t>𝜕</m:t>
                          </m:r>
                          <m:r>
                            <m:rPr>
                              <m:nor/>
                            </m:rPr>
                            <a:rPr lang="hu-HU" altLang="en-US" sz="2800" b="1" dirty="0">
                              <a:latin typeface="Times New Roman" panose="02020603050405020304" pitchFamily="18" charset="0"/>
                              <a:cs typeface="Times New Roman" panose="02020603050405020304" pitchFamily="18" charset="0"/>
                            </a:rPr>
                            <m:t>f</m:t>
                          </m:r>
                          <m:r>
                            <m:rPr>
                              <m:nor/>
                            </m:rPr>
                            <a:rPr lang="hu-HU" altLang="en-US" sz="2800" i="1" baseline="-25000" dirty="0">
                              <a:latin typeface="Times New Roman" panose="02020603050405020304" pitchFamily="18" charset="0"/>
                              <a:cs typeface="Times New Roman" panose="02020603050405020304" pitchFamily="18" charset="0"/>
                            </a:rPr>
                            <m:t>x</m:t>
                          </m:r>
                          <m:r>
                            <m:rPr>
                              <m:nor/>
                            </m:rPr>
                            <a:rPr lang="hu-HU" altLang="en-US" sz="2800" dirty="0">
                              <a:latin typeface="Times New Roman" panose="02020603050405020304" pitchFamily="18" charset="0"/>
                              <a:cs typeface="Times New Roman" panose="02020603050405020304" pitchFamily="18" charset="0"/>
                            </a:rPr>
                            <m:t>(</m:t>
                          </m:r>
                          <m:r>
                            <m:rPr>
                              <m:nor/>
                            </m:rPr>
                            <a:rPr lang="hu-HU" altLang="en-US" sz="2800" i="1" dirty="0">
                              <a:latin typeface="Times New Roman" panose="02020603050405020304" pitchFamily="18" charset="0"/>
                              <a:cs typeface="Times New Roman" panose="02020603050405020304" pitchFamily="18" charset="0"/>
                            </a:rPr>
                            <m:t>x</m:t>
                          </m:r>
                          <m:r>
                            <m:rPr>
                              <m:nor/>
                            </m:rPr>
                            <a:rPr lang="hu-HU" altLang="en-US" sz="2800" dirty="0">
                              <a:latin typeface="Times New Roman" panose="02020603050405020304" pitchFamily="18" charset="0"/>
                              <a:cs typeface="Times New Roman" panose="02020603050405020304" pitchFamily="18" charset="0"/>
                            </a:rPr>
                            <m:t>)</m:t>
                          </m:r>
                        </m:num>
                        <m:den>
                          <m:r>
                            <a:rPr lang="en-US" altLang="en-US" sz="2800" b="0" i="1" dirty="0" smtClean="0">
                              <a:latin typeface="Cambria Math"/>
                              <a:cs typeface="Times New Roman" panose="02020603050405020304" pitchFamily="18" charset="0"/>
                            </a:rPr>
                            <m:t>𝜕</m:t>
                          </m:r>
                          <m:r>
                            <a:rPr lang="en-US" altLang="en-US" sz="2800" b="0" i="1" dirty="0" smtClean="0">
                              <a:latin typeface="Cambria Math"/>
                              <a:cs typeface="Times New Roman" panose="02020603050405020304" pitchFamily="18" charset="0"/>
                            </a:rPr>
                            <m:t>𝑥</m:t>
                          </m:r>
                        </m:den>
                      </m:f>
                    </m:oMath>
                  </m:oMathPara>
                </a14:m>
                <a:endParaRPr lang="en-US" altLang="en-US" sz="2800" i="1" dirty="0">
                  <a:latin typeface="Times New Roman" panose="02020603050405020304" pitchFamily="18" charset="0"/>
                  <a:cs typeface="Times New Roman" panose="02020603050405020304" pitchFamily="18" charset="0"/>
                </a:endParaRPr>
              </a:p>
            </p:txBody>
          </p:sp>
        </mc:Choice>
        <mc:Fallback xmlns="">
          <p:sp>
            <p:nvSpPr>
              <p:cNvPr id="15" name="Szövegdoboz 14"/>
              <p:cNvSpPr txBox="1">
                <a:spLocks noRot="1" noChangeAspect="1" noMove="1" noResize="1" noEditPoints="1" noAdjustHandles="1" noChangeArrowheads="1" noChangeShapeType="1" noTextEdit="1"/>
              </p:cNvSpPr>
              <p:nvPr/>
            </p:nvSpPr>
            <p:spPr>
              <a:xfrm>
                <a:off x="3851920" y="2694796"/>
                <a:ext cx="5301131" cy="986232"/>
              </a:xfrm>
              <a:prstGeom prst="rect">
                <a:avLst/>
              </a:prstGeom>
              <a:blipFill rotWithShape="1">
                <a:blip r:embed="rId6"/>
                <a:stretch>
                  <a:fillRect/>
                </a:stretch>
              </a:blipFill>
            </p:spPr>
            <p:txBody>
              <a:bodyPr/>
              <a:lstStyle/>
              <a:p>
                <a:r>
                  <a:rPr lang="en-US">
                    <a:noFill/>
                  </a:rPr>
                  <a:t> </a:t>
                </a:r>
              </a:p>
            </p:txBody>
          </p:sp>
        </mc:Fallback>
      </mc:AlternateContent>
      <p:sp>
        <p:nvSpPr>
          <p:cNvPr id="20" name="Téglalap 19"/>
          <p:cNvSpPr/>
          <p:nvPr/>
        </p:nvSpPr>
        <p:spPr>
          <a:xfrm>
            <a:off x="4860032" y="1133029"/>
            <a:ext cx="4572000" cy="1200329"/>
          </a:xfrm>
          <a:prstGeom prst="rect">
            <a:avLst/>
          </a:prstGeom>
        </p:spPr>
        <p:txBody>
          <a:bodyPr>
            <a:spAutoFit/>
          </a:bodyPr>
          <a:lstStyle/>
          <a:p>
            <a:pPr eaLnBrk="0" hangingPunct="0">
              <a:spcBef>
                <a:spcPct val="20000"/>
              </a:spcBef>
              <a:buClr>
                <a:schemeClr val="accent2"/>
              </a:buClr>
              <a:buSzPct val="75000"/>
              <a:defRPr/>
            </a:pPr>
            <a:r>
              <a:rPr lang="hu-HU" sz="2400" kern="0" dirty="0"/>
              <a:t>Nettó energiaváltozás egységnyi térfogatban és egységnyi idő alatt:</a:t>
            </a:r>
          </a:p>
        </p:txBody>
      </p:sp>
      <p:sp>
        <p:nvSpPr>
          <p:cNvPr id="30" name="Téglalap 29"/>
          <p:cNvSpPr/>
          <p:nvPr/>
        </p:nvSpPr>
        <p:spPr>
          <a:xfrm>
            <a:off x="1769193" y="4005064"/>
            <a:ext cx="4999051" cy="461665"/>
          </a:xfrm>
          <a:prstGeom prst="rect">
            <a:avLst/>
          </a:prstGeom>
        </p:spPr>
        <p:txBody>
          <a:bodyPr wrap="square">
            <a:spAutoFit/>
          </a:bodyPr>
          <a:lstStyle/>
          <a:p>
            <a:pPr eaLnBrk="0" hangingPunct="0">
              <a:spcBef>
                <a:spcPct val="20000"/>
              </a:spcBef>
              <a:buClr>
                <a:schemeClr val="accent2"/>
              </a:buClr>
              <a:buSzPct val="75000"/>
              <a:defRPr/>
            </a:pPr>
            <a:r>
              <a:rPr lang="hu-HU" sz="2400" u="sng" kern="0" dirty="0" smtClean="0"/>
              <a:t>Hőmérséklet változás sebessége:</a:t>
            </a:r>
            <a:endParaRPr lang="hu-HU" sz="2400" u="sng" kern="0" dirty="0"/>
          </a:p>
        </p:txBody>
      </p:sp>
      <p:sp>
        <p:nvSpPr>
          <p:cNvPr id="31" name="Téglalap feliratnak 30"/>
          <p:cNvSpPr/>
          <p:nvPr/>
        </p:nvSpPr>
        <p:spPr>
          <a:xfrm>
            <a:off x="2330908" y="6043057"/>
            <a:ext cx="2592288" cy="540060"/>
          </a:xfrm>
          <a:prstGeom prst="wedgeRectCallout">
            <a:avLst>
              <a:gd name="adj1" fmla="val -6547"/>
              <a:gd name="adj2" fmla="val -1637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kern="0" dirty="0" smtClean="0">
                <a:solidFill>
                  <a:schemeClr val="tx1"/>
                </a:solidFill>
              </a:rPr>
              <a:t>1/</a:t>
            </a:r>
            <a:r>
              <a:rPr lang="en-US" sz="2400" kern="0" dirty="0" smtClean="0">
                <a:solidFill>
                  <a:schemeClr val="tx1"/>
                </a:solidFill>
              </a:rPr>
              <a:t>h</a:t>
            </a:r>
            <a:r>
              <a:rPr lang="hu-HU" sz="2400" kern="0" dirty="0" err="1">
                <a:solidFill>
                  <a:schemeClr val="tx1"/>
                </a:solidFill>
              </a:rPr>
              <a:t>őkapacitás</a:t>
            </a:r>
            <a:endParaRPr lang="en-US" sz="2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solidFill>
                  <a:srgbClr val="FC1402"/>
                </a:solidFill>
              </a:rPr>
              <a:t>Hőáramot</a:t>
            </a:r>
            <a:r>
              <a:rPr lang="hu-HU" dirty="0" smtClean="0">
                <a:solidFill>
                  <a:srgbClr val="FC1402"/>
                </a:solidFill>
              </a:rPr>
              <a:t> a </a:t>
            </a:r>
            <a:r>
              <a:rPr lang="hu-HU" dirty="0" err="1" smtClean="0">
                <a:solidFill>
                  <a:srgbClr val="FC1402"/>
                </a:solidFill>
              </a:rPr>
              <a:t>hőmérsékle</a:t>
            </a:r>
            <a:r>
              <a:rPr lang="en-US" dirty="0" smtClean="0">
                <a:solidFill>
                  <a:srgbClr val="FC1402"/>
                </a:solidFill>
              </a:rPr>
              <a:t>t</a:t>
            </a:r>
            <a:r>
              <a:rPr lang="hu-HU" dirty="0" smtClean="0">
                <a:solidFill>
                  <a:srgbClr val="FC1402"/>
                </a:solidFill>
              </a:rPr>
              <a:t> különbség hozza létre</a:t>
            </a:r>
            <a:endParaRPr lang="en-US" dirty="0">
              <a:solidFill>
                <a:srgbClr val="FC1402"/>
              </a:solidFill>
            </a:endParaRPr>
          </a:p>
        </p:txBody>
      </p:sp>
      <p:sp>
        <p:nvSpPr>
          <p:cNvPr id="3" name="Téglalap 2"/>
          <p:cNvSpPr/>
          <p:nvPr/>
        </p:nvSpPr>
        <p:spPr>
          <a:xfrm>
            <a:off x="2897950" y="2898522"/>
            <a:ext cx="5706300" cy="11793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4" name="Téglalap 3"/>
          <p:cNvSpPr/>
          <p:nvPr/>
        </p:nvSpPr>
        <p:spPr>
          <a:xfrm>
            <a:off x="3779838" y="5508625"/>
            <a:ext cx="4680594" cy="1233488"/>
          </a:xfrm>
          <a:prstGeom prst="rect">
            <a:avLst/>
          </a:prstGeom>
          <a:noFill/>
          <a:ln>
            <a:solidFill>
              <a:srgbClr val="FC1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graphicFrame>
        <p:nvGraphicFramePr>
          <p:cNvPr id="5" name="Object 2"/>
          <p:cNvGraphicFramePr>
            <a:graphicFrameLocks noChangeAspect="1"/>
          </p:cNvGraphicFramePr>
          <p:nvPr>
            <p:extLst>
              <p:ext uri="{D42A27DB-BD31-4B8C-83A1-F6EECF244321}">
                <p14:modId xmlns:p14="http://schemas.microsoft.com/office/powerpoint/2010/main" val="2506420297"/>
              </p:ext>
            </p:extLst>
          </p:nvPr>
        </p:nvGraphicFramePr>
        <p:xfrm>
          <a:off x="2912627" y="2884775"/>
          <a:ext cx="5707062" cy="1198563"/>
        </p:xfrm>
        <a:graphic>
          <a:graphicData uri="http://schemas.openxmlformats.org/presentationml/2006/ole">
            <mc:AlternateContent xmlns:mc="http://schemas.openxmlformats.org/markup-compatibility/2006">
              <mc:Choice xmlns:v="urn:schemas-microsoft-com:vml" Requires="v">
                <p:oleObj spid="_x0000_s219269" name="Equation" r:id="rId3" imgW="2171520" imgH="457200" progId="Equation.3">
                  <p:embed/>
                </p:oleObj>
              </mc:Choice>
              <mc:Fallback>
                <p:oleObj name="Equation" r:id="rId3" imgW="217152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627" y="2884775"/>
                        <a:ext cx="5707062" cy="1198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Jobbra nyíl 5"/>
          <p:cNvSpPr/>
          <p:nvPr/>
        </p:nvSpPr>
        <p:spPr>
          <a:xfrm>
            <a:off x="1331913" y="5661025"/>
            <a:ext cx="2087562" cy="971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i="1" dirty="0">
                <a:solidFill>
                  <a:schemeClr val="tx1"/>
                </a:solidFill>
              </a:rPr>
              <a:t>g = k</a:t>
            </a:r>
            <a:r>
              <a:rPr lang="en-US" sz="2800" i="1" dirty="0">
                <a:solidFill>
                  <a:schemeClr val="tx1"/>
                </a:solidFill>
                <a:sym typeface="Symbol"/>
              </a:rPr>
              <a:t></a:t>
            </a:r>
            <a:endParaRPr lang="hu-HU" sz="2800" i="1" dirty="0">
              <a:solidFill>
                <a:schemeClr val="tx1"/>
              </a:solidFill>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2802286584"/>
              </p:ext>
            </p:extLst>
          </p:nvPr>
        </p:nvGraphicFramePr>
        <p:xfrm>
          <a:off x="3785786" y="5486400"/>
          <a:ext cx="4646613" cy="1255713"/>
        </p:xfrm>
        <a:graphic>
          <a:graphicData uri="http://schemas.openxmlformats.org/presentationml/2006/ole">
            <mc:AlternateContent xmlns:mc="http://schemas.openxmlformats.org/markup-compatibility/2006">
              <mc:Choice xmlns:v="urn:schemas-microsoft-com:vml" Requires="v">
                <p:oleObj spid="_x0000_s219270" name="Equation" r:id="rId5" imgW="1790640" imgH="482400" progId="Equation.3">
                  <p:embed/>
                </p:oleObj>
              </mc:Choice>
              <mc:Fallback>
                <p:oleObj name="Equation" r:id="rId5" imgW="179064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5786" y="5486400"/>
                        <a:ext cx="4646613" cy="1255713"/>
                      </a:xfrm>
                      <a:prstGeom prst="rect">
                        <a:avLst/>
                      </a:prstGeom>
                      <a:noFill/>
                    </p:spPr>
                  </p:pic>
                </p:oleObj>
              </mc:Fallback>
            </mc:AlternateContent>
          </a:graphicData>
        </a:graphic>
      </p:graphicFrame>
      <p:sp>
        <p:nvSpPr>
          <p:cNvPr id="8" name="Ellipszis 7"/>
          <p:cNvSpPr/>
          <p:nvPr/>
        </p:nvSpPr>
        <p:spPr>
          <a:xfrm>
            <a:off x="791580" y="2168860"/>
            <a:ext cx="540333" cy="4680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zis 8"/>
          <p:cNvSpPr/>
          <p:nvPr/>
        </p:nvSpPr>
        <p:spPr>
          <a:xfrm>
            <a:off x="2627784" y="2168860"/>
            <a:ext cx="540333" cy="46805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gyenes összekötő nyíllal 10"/>
          <p:cNvCxnSpPr>
            <a:stCxn id="8" idx="6"/>
            <a:endCxn id="9" idx="2"/>
          </p:cNvCxnSpPr>
          <p:nvPr/>
        </p:nvCxnSpPr>
        <p:spPr>
          <a:xfrm>
            <a:off x="1331913" y="2402886"/>
            <a:ext cx="1295871"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Szövegdoboz 11"/>
          <p:cNvSpPr txBox="1"/>
          <p:nvPr/>
        </p:nvSpPr>
        <p:spPr>
          <a:xfrm>
            <a:off x="706508" y="1587098"/>
            <a:ext cx="1435008" cy="523220"/>
          </a:xfrm>
          <a:prstGeom prst="rect">
            <a:avLst/>
          </a:prstGeom>
          <a:noFill/>
        </p:spPr>
        <p:txBody>
          <a:bodyPr wrap="none" rtlCol="0">
            <a:spAutoFit/>
          </a:bodyPr>
          <a:lstStyle/>
          <a:p>
            <a:r>
              <a:rPr lang="hu-HU" sz="2800" i="1" dirty="0" smtClean="0">
                <a:latin typeface="Times New Roman" panose="02020603050405020304" pitchFamily="18" charset="0"/>
                <a:cs typeface="Times New Roman" panose="02020603050405020304" pitchFamily="18" charset="0"/>
              </a:rPr>
              <a:t>T</a:t>
            </a:r>
            <a:r>
              <a:rPr lang="hu-HU" sz="2800" dirty="0" smtClean="0">
                <a:latin typeface="Times New Roman" panose="02020603050405020304" pitchFamily="18" charset="0"/>
                <a:cs typeface="Times New Roman" panose="02020603050405020304" pitchFamily="18" charset="0"/>
              </a:rPr>
              <a:t>(</a:t>
            </a:r>
            <a:r>
              <a:rPr lang="hu-HU" sz="2800" i="1" dirty="0" smtClean="0">
                <a:latin typeface="Times New Roman" panose="02020603050405020304" pitchFamily="18" charset="0"/>
                <a:cs typeface="Times New Roman" panose="02020603050405020304" pitchFamily="18" charset="0"/>
              </a:rPr>
              <a:t>x</a:t>
            </a:r>
            <a:r>
              <a:rPr lang="hu-HU" sz="28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&gt;</a:t>
            </a:r>
            <a:endParaRPr lang="en-US" sz="2800" b="1" dirty="0">
              <a:latin typeface="Times New Roman" panose="02020603050405020304" pitchFamily="18" charset="0"/>
              <a:cs typeface="Times New Roman" panose="02020603050405020304" pitchFamily="18" charset="0"/>
            </a:endParaRPr>
          </a:p>
        </p:txBody>
      </p:sp>
      <p:sp>
        <p:nvSpPr>
          <p:cNvPr id="14" name="Szövegdoboz 13"/>
          <p:cNvSpPr txBox="1"/>
          <p:nvPr/>
        </p:nvSpPr>
        <p:spPr>
          <a:xfrm>
            <a:off x="2483768" y="1556792"/>
            <a:ext cx="1364476" cy="523220"/>
          </a:xfrm>
          <a:prstGeom prst="rect">
            <a:avLst/>
          </a:prstGeom>
          <a:noFill/>
        </p:spPr>
        <p:txBody>
          <a:bodyPr wrap="none" rtlCol="0">
            <a:spAutoFit/>
          </a:bodyPr>
          <a:lstStyle/>
          <a:p>
            <a:r>
              <a:rPr lang="hu-HU" sz="2800" i="1" dirty="0" smtClean="0">
                <a:latin typeface="Times New Roman" panose="02020603050405020304" pitchFamily="18" charset="0"/>
                <a:cs typeface="Times New Roman" panose="02020603050405020304" pitchFamily="18" charset="0"/>
              </a:rPr>
              <a:t>T</a:t>
            </a:r>
            <a:r>
              <a:rPr lang="hu-HU" sz="2800" dirty="0" smtClean="0">
                <a:latin typeface="Times New Roman" panose="02020603050405020304" pitchFamily="18" charset="0"/>
                <a:cs typeface="Times New Roman" panose="02020603050405020304" pitchFamily="18" charset="0"/>
              </a:rPr>
              <a:t>(</a:t>
            </a:r>
            <a:r>
              <a:rPr lang="hu-HU" sz="2800" i="1" dirty="0" smtClean="0">
                <a:latin typeface="Times New Roman" panose="02020603050405020304" pitchFamily="18" charset="0"/>
                <a:cs typeface="Times New Roman" panose="02020603050405020304" pitchFamily="18" charset="0"/>
              </a:rPr>
              <a:t>x+</a:t>
            </a:r>
            <a:r>
              <a:rPr lang="hu-HU" sz="2800" dirty="0" err="1" smtClean="0">
                <a:latin typeface="Times New Roman" panose="02020603050405020304" pitchFamily="18" charset="0"/>
                <a:cs typeface="Times New Roman" panose="02020603050405020304" pitchFamily="18" charset="0"/>
              </a:rPr>
              <a:t>d</a:t>
            </a:r>
            <a:r>
              <a:rPr lang="hu-HU" sz="2800" i="1" dirty="0" err="1" smtClean="0">
                <a:latin typeface="Times New Roman" panose="02020603050405020304" pitchFamily="18" charset="0"/>
                <a:cs typeface="Times New Roman" panose="02020603050405020304" pitchFamily="18" charset="0"/>
              </a:rPr>
              <a:t>x</a:t>
            </a:r>
            <a:r>
              <a:rPr lang="hu-HU"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6" name="Téglalap 15"/>
          <p:cNvSpPr/>
          <p:nvPr/>
        </p:nvSpPr>
        <p:spPr>
          <a:xfrm>
            <a:off x="1529915" y="2375302"/>
            <a:ext cx="809837" cy="523220"/>
          </a:xfrm>
          <a:prstGeom prst="rect">
            <a:avLst/>
          </a:prstGeom>
        </p:spPr>
        <p:txBody>
          <a:bodyPr wrap="none">
            <a:spAutoFit/>
          </a:bodyPr>
          <a:lstStyle/>
          <a:p>
            <a:r>
              <a:rPr lang="hu-HU" altLang="en-US" sz="2800" b="1" dirty="0" err="1">
                <a:solidFill>
                  <a:srgbClr val="000000"/>
                </a:solidFill>
                <a:latin typeface="Times New Roman" panose="02020603050405020304" pitchFamily="18" charset="0"/>
                <a:cs typeface="Times New Roman" panose="02020603050405020304" pitchFamily="18" charset="0"/>
              </a:rPr>
              <a:t>f</a:t>
            </a:r>
            <a:r>
              <a:rPr lang="hu-HU" altLang="en-US" sz="2800" i="1" baseline="-25000" dirty="0" err="1">
                <a:solidFill>
                  <a:srgbClr val="000000"/>
                </a:solidFill>
                <a:latin typeface="Times New Roman" panose="02020603050405020304" pitchFamily="18" charset="0"/>
                <a:cs typeface="Times New Roman" panose="02020603050405020304" pitchFamily="18" charset="0"/>
              </a:rPr>
              <a:t>x</a:t>
            </a:r>
            <a:r>
              <a:rPr lang="hu-HU" altLang="en-US" sz="2800" dirty="0">
                <a:solidFill>
                  <a:srgbClr val="000000"/>
                </a:solidFill>
                <a:latin typeface="Times New Roman" panose="02020603050405020304" pitchFamily="18" charset="0"/>
                <a:cs typeface="Times New Roman" panose="02020603050405020304" pitchFamily="18" charset="0"/>
              </a:rPr>
              <a:t>(</a:t>
            </a:r>
            <a:r>
              <a:rPr lang="hu-HU" altLang="en-US" sz="2800" i="1" dirty="0">
                <a:solidFill>
                  <a:srgbClr val="000000"/>
                </a:solidFill>
                <a:latin typeface="Times New Roman" panose="02020603050405020304" pitchFamily="18" charset="0"/>
                <a:cs typeface="Times New Roman" panose="02020603050405020304" pitchFamily="18" charset="0"/>
              </a:rPr>
              <a:t>x</a:t>
            </a:r>
            <a:r>
              <a:rPr lang="hu-HU" altLang="en-US" sz="2800" dirty="0">
                <a:solidFill>
                  <a:srgbClr val="00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7" name="Téglalap feliratnak 16"/>
          <p:cNvSpPr/>
          <p:nvPr/>
        </p:nvSpPr>
        <p:spPr>
          <a:xfrm>
            <a:off x="4499992" y="1809982"/>
            <a:ext cx="1836601" cy="540060"/>
          </a:xfrm>
          <a:prstGeom prst="wedgeRectCallout">
            <a:avLst>
              <a:gd name="adj1" fmla="val -8533"/>
              <a:gd name="adj2" fmla="val 2218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h</a:t>
            </a:r>
            <a:r>
              <a:rPr lang="hu-HU" sz="2400" dirty="0" err="1" smtClean="0">
                <a:solidFill>
                  <a:schemeClr val="tx1"/>
                </a:solidFill>
              </a:rPr>
              <a:t>ővezetés</a:t>
            </a:r>
            <a:endParaRPr lang="en-US" sz="2400" dirty="0">
              <a:solidFill>
                <a:schemeClr val="tx1"/>
              </a:solidFill>
            </a:endParaRPr>
          </a:p>
        </p:txBody>
      </p:sp>
      <p:graphicFrame>
        <p:nvGraphicFramePr>
          <p:cNvPr id="18" name="Objektum 17"/>
          <p:cNvGraphicFramePr>
            <a:graphicFrameLocks noChangeAspect="1"/>
          </p:cNvGraphicFramePr>
          <p:nvPr>
            <p:extLst>
              <p:ext uri="{D42A27DB-BD31-4B8C-83A1-F6EECF244321}">
                <p14:modId xmlns:p14="http://schemas.microsoft.com/office/powerpoint/2010/main" val="301800322"/>
              </p:ext>
            </p:extLst>
          </p:nvPr>
        </p:nvGraphicFramePr>
        <p:xfrm>
          <a:off x="281810" y="4806444"/>
          <a:ext cx="3306046" cy="859942"/>
        </p:xfrm>
        <a:graphic>
          <a:graphicData uri="http://schemas.openxmlformats.org/presentationml/2006/ole">
            <mc:AlternateContent xmlns:mc="http://schemas.openxmlformats.org/markup-compatibility/2006">
              <mc:Choice xmlns:v="urn:schemas-microsoft-com:vml" Requires="v">
                <p:oleObj spid="_x0000_s219271" name="Equation" r:id="rId7" imgW="1854200" imgH="482600" progId="Equation.3">
                  <p:embed/>
                </p:oleObj>
              </mc:Choice>
              <mc:Fallback>
                <p:oleObj name="Equation" r:id="rId7" imgW="1854200" imgH="482600"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810" y="4806444"/>
                        <a:ext cx="3306046" cy="859942"/>
                      </a:xfrm>
                      <a:prstGeom prst="rect">
                        <a:avLst/>
                      </a:prstGeom>
                      <a:noFill/>
                      <a:ln>
                        <a:noFill/>
                      </a:ln>
                    </p:spPr>
                  </p:pic>
                </p:oleObj>
              </mc:Fallback>
            </mc:AlternateContent>
          </a:graphicData>
        </a:graphic>
      </p:graphicFrame>
      <p:sp>
        <p:nvSpPr>
          <p:cNvPr id="19" name="Téglalap 18"/>
          <p:cNvSpPr/>
          <p:nvPr/>
        </p:nvSpPr>
        <p:spPr>
          <a:xfrm>
            <a:off x="276916" y="4437112"/>
            <a:ext cx="1826141" cy="369332"/>
          </a:xfrm>
          <a:prstGeom prst="rect">
            <a:avLst/>
          </a:prstGeom>
        </p:spPr>
        <p:txBody>
          <a:bodyPr wrap="none">
            <a:spAutoFit/>
          </a:bodyPr>
          <a:lstStyle/>
          <a:p>
            <a:pPr eaLnBrk="0" hangingPunct="0">
              <a:spcBef>
                <a:spcPct val="20000"/>
              </a:spcBef>
              <a:buClr>
                <a:schemeClr val="accent2"/>
              </a:buClr>
              <a:buSzPct val="75000"/>
              <a:defRPr/>
            </a:pPr>
            <a:r>
              <a:rPr lang="hu-HU" kern="0" dirty="0" smtClean="0"/>
              <a:t>Behelyettesítve:</a:t>
            </a:r>
            <a:endParaRPr lang="hu-HU" kern="0" dirty="0"/>
          </a:p>
        </p:txBody>
      </p:sp>
    </p:spTree>
    <p:extLst>
      <p:ext uri="{BB962C8B-B14F-4D97-AF65-F5344CB8AC3E}">
        <p14:creationId xmlns:p14="http://schemas.microsoft.com/office/powerpoint/2010/main" val="4291969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solidFill>
                  <a:srgbClr val="FF0000"/>
                </a:solidFill>
              </a:rPr>
              <a:t>V</a:t>
            </a:r>
            <a:r>
              <a:rPr lang="hu-HU" dirty="0" err="1" smtClean="0">
                <a:solidFill>
                  <a:srgbClr val="FF0000"/>
                </a:solidFill>
              </a:rPr>
              <a:t>éges</a:t>
            </a:r>
            <a:r>
              <a:rPr lang="hu-HU" dirty="0" smtClean="0">
                <a:solidFill>
                  <a:srgbClr val="FF0000"/>
                </a:solidFill>
              </a:rPr>
              <a:t> differenciák</a:t>
            </a:r>
            <a:endParaRPr lang="en-US" dirty="0">
              <a:solidFill>
                <a:srgbClr val="FF0000"/>
              </a:solidFill>
            </a:endParaRPr>
          </a:p>
        </p:txBody>
      </p:sp>
      <p:pic>
        <p:nvPicPr>
          <p:cNvPr id="3" name="Picture 4" descr="gri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59" y="399506"/>
            <a:ext cx="1581150" cy="1584325"/>
          </a:xfrm>
          <a:prstGeom prst="rect">
            <a:avLst/>
          </a:prstGeom>
          <a:noFill/>
          <a:ln>
            <a:noFill/>
          </a:ln>
        </p:spPr>
      </p:pic>
      <p:sp>
        <p:nvSpPr>
          <p:cNvPr id="6" name="Szövegdoboz 29"/>
          <p:cNvSpPr txBox="1">
            <a:spLocks noChangeArrowheads="1"/>
          </p:cNvSpPr>
          <p:nvPr/>
        </p:nvSpPr>
        <p:spPr bwMode="auto">
          <a:xfrm>
            <a:off x="180752" y="-82552"/>
            <a:ext cx="14389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sz="2800" b="1" i="1" dirty="0" smtClean="0"/>
              <a:t>T</a:t>
            </a:r>
            <a:r>
              <a:rPr lang="hu-HU" altLang="en-US" sz="2800" dirty="0" smtClean="0"/>
              <a:t>(</a:t>
            </a:r>
            <a:r>
              <a:rPr lang="hu-HU" altLang="en-US" sz="2800" i="1" dirty="0" smtClean="0"/>
              <a:t>x</a:t>
            </a:r>
            <a:r>
              <a:rPr lang="hu-HU" altLang="en-US" sz="2800" dirty="0" smtClean="0"/>
              <a:t>, </a:t>
            </a:r>
            <a:r>
              <a:rPr lang="hu-HU" altLang="en-US" sz="2800" i="1" dirty="0" smtClean="0"/>
              <a:t>y</a:t>
            </a:r>
            <a:r>
              <a:rPr lang="hu-HU" altLang="en-US" sz="2800" dirty="0" smtClean="0"/>
              <a:t>, </a:t>
            </a:r>
            <a:r>
              <a:rPr lang="hu-HU" altLang="en-US" sz="2800" i="1" dirty="0" smtClean="0"/>
              <a:t>t</a:t>
            </a:r>
            <a:r>
              <a:rPr lang="hu-HU" altLang="en-US" sz="2800" dirty="0"/>
              <a:t>)</a:t>
            </a:r>
          </a:p>
        </p:txBody>
      </p:sp>
      <p:graphicFrame>
        <p:nvGraphicFramePr>
          <p:cNvPr id="7" name="Objektum 6"/>
          <p:cNvGraphicFramePr>
            <a:graphicFrameLocks noChangeAspect="1"/>
          </p:cNvGraphicFramePr>
          <p:nvPr>
            <p:extLst>
              <p:ext uri="{D42A27DB-BD31-4B8C-83A1-F6EECF244321}">
                <p14:modId xmlns:p14="http://schemas.microsoft.com/office/powerpoint/2010/main" val="1934486421"/>
              </p:ext>
            </p:extLst>
          </p:nvPr>
        </p:nvGraphicFramePr>
        <p:xfrm>
          <a:off x="2915816" y="1740252"/>
          <a:ext cx="4646612" cy="1255713"/>
        </p:xfrm>
        <a:graphic>
          <a:graphicData uri="http://schemas.openxmlformats.org/presentationml/2006/ole">
            <mc:AlternateContent xmlns:mc="http://schemas.openxmlformats.org/markup-compatibility/2006">
              <mc:Choice xmlns:v="urn:schemas-microsoft-com:vml" Requires="v">
                <p:oleObj spid="_x0000_s220205" name="Equation" r:id="rId4" imgW="1790700" imgH="482600" progId="Equation.3">
                  <p:embed/>
                </p:oleObj>
              </mc:Choice>
              <mc:Fallback>
                <p:oleObj name="Equation" r:id="rId4" imgW="1790700" imgH="482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1740252"/>
                        <a:ext cx="464661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mc:Choice xmlns:a14="http://schemas.microsoft.com/office/drawing/2010/main" Requires="a14">
          <p:sp>
            <p:nvSpPr>
              <p:cNvPr id="9" name="Szövegdoboz 8"/>
              <p:cNvSpPr txBox="1"/>
              <p:nvPr/>
            </p:nvSpPr>
            <p:spPr>
              <a:xfrm>
                <a:off x="123059" y="4473116"/>
                <a:ext cx="9004837" cy="8445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hu-HU" altLang="en-US" sz="2400" b="1" i="1" dirty="0" smtClean="0">
                              <a:latin typeface="Cambria Math"/>
                              <a:cs typeface="Times New Roman" panose="02020603050405020304" pitchFamily="18" charset="0"/>
                            </a:rPr>
                          </m:ctrlPr>
                        </m:fPr>
                        <m:num>
                          <m:r>
                            <m:rPr>
                              <m:nor/>
                            </m:rPr>
                            <a:rPr lang="hu-HU" altLang="en-US" sz="2400" i="1" dirty="0">
                              <a:latin typeface="Times New Roman" panose="02020603050405020304" pitchFamily="18" charset="0"/>
                              <a:cs typeface="Times New Roman" panose="02020603050405020304" pitchFamily="18" charset="0"/>
                            </a:rPr>
                            <m:t>T</m:t>
                          </m:r>
                          <m:r>
                            <m:rPr>
                              <m:nor/>
                            </m:rPr>
                            <a:rPr lang="hu-HU" altLang="en-US" sz="2400" dirty="0">
                              <a:latin typeface="Times New Roman" panose="02020603050405020304" pitchFamily="18" charset="0"/>
                              <a:cs typeface="Times New Roman" panose="02020603050405020304" pitchFamily="18" charset="0"/>
                            </a:rPr>
                            <m:t>(</m:t>
                          </m:r>
                          <m:r>
                            <m:rPr>
                              <m:nor/>
                            </m:rPr>
                            <a:rPr lang="hu-HU" altLang="en-US" sz="2400" i="1" dirty="0">
                              <a:latin typeface="Times New Roman" panose="02020603050405020304" pitchFamily="18" charset="0"/>
                              <a:cs typeface="Times New Roman" panose="02020603050405020304" pitchFamily="18" charset="0"/>
                            </a:rPr>
                            <m:t>x</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y</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t</m:t>
                          </m:r>
                          <m:r>
                            <m:rPr>
                              <m:nor/>
                            </m:rPr>
                            <a:rPr lang="en-US" altLang="en-US" sz="2400" i="1" dirty="0">
                              <a:latin typeface="Times New Roman" panose="02020603050405020304" pitchFamily="18" charset="0"/>
                              <a:cs typeface="Times New Roman" panose="02020603050405020304" pitchFamily="18" charset="0"/>
                            </a:rPr>
                            <m:t>+</m:t>
                          </m:r>
                          <m:r>
                            <m:rPr>
                              <m:nor/>
                            </m:rPr>
                            <a:rPr lang="en-US" altLang="en-US" sz="2400" i="1" dirty="0">
                              <a:latin typeface="Times New Roman" panose="02020603050405020304" pitchFamily="18" charset="0"/>
                              <a:cs typeface="Times New Roman" panose="02020603050405020304" pitchFamily="18" charset="0"/>
                              <a:sym typeface="Symbol"/>
                            </a:rPr>
                            <m:t></m:t>
                          </m:r>
                          <m:r>
                            <m:rPr>
                              <m:nor/>
                            </m:rPr>
                            <a:rPr lang="en-US" altLang="en-US" sz="2400" i="1" dirty="0">
                              <a:latin typeface="Times New Roman" panose="02020603050405020304" pitchFamily="18" charset="0"/>
                              <a:cs typeface="Times New Roman" panose="02020603050405020304" pitchFamily="18" charset="0"/>
                              <a:sym typeface="Symbol"/>
                            </a:rPr>
                            <m:t>t</m:t>
                          </m:r>
                          <m:r>
                            <m:rPr>
                              <m:nor/>
                            </m:rPr>
                            <a:rPr lang="hu-HU" altLang="en-US" sz="2400" dirty="0">
                              <a:latin typeface="Times New Roman" panose="02020603050405020304" pitchFamily="18" charset="0"/>
                              <a:cs typeface="Times New Roman" panose="02020603050405020304" pitchFamily="18" charset="0"/>
                            </a:rPr>
                            <m:t>)</m:t>
                          </m:r>
                          <m:r>
                            <m:rPr>
                              <m:nor/>
                            </m:rPr>
                            <a:rPr lang="en-US" altLang="en-US" sz="2400" dirty="0">
                              <a:latin typeface="Times New Roman" panose="02020603050405020304" pitchFamily="18" charset="0"/>
                              <a:cs typeface="Times New Roman" panose="02020603050405020304" pitchFamily="18" charset="0"/>
                            </a:rPr>
                            <m:t>−</m:t>
                          </m:r>
                          <m:r>
                            <m:rPr>
                              <m:nor/>
                            </m:rPr>
                            <a:rPr lang="hu-HU" altLang="en-US" sz="2400" i="1" dirty="0">
                              <a:latin typeface="Times New Roman" panose="02020603050405020304" pitchFamily="18" charset="0"/>
                              <a:cs typeface="Times New Roman" panose="02020603050405020304" pitchFamily="18" charset="0"/>
                            </a:rPr>
                            <m:t>T</m:t>
                          </m:r>
                          <m:r>
                            <m:rPr>
                              <m:nor/>
                            </m:rPr>
                            <a:rPr lang="hu-HU" altLang="en-US" sz="2400" dirty="0">
                              <a:latin typeface="Times New Roman" panose="02020603050405020304" pitchFamily="18" charset="0"/>
                              <a:cs typeface="Times New Roman" panose="02020603050405020304" pitchFamily="18" charset="0"/>
                            </a:rPr>
                            <m:t>(</m:t>
                          </m:r>
                          <m:r>
                            <m:rPr>
                              <m:nor/>
                            </m:rPr>
                            <a:rPr lang="hu-HU" altLang="en-US" sz="2400" i="1" dirty="0">
                              <a:latin typeface="Times New Roman" panose="02020603050405020304" pitchFamily="18" charset="0"/>
                              <a:cs typeface="Times New Roman" panose="02020603050405020304" pitchFamily="18" charset="0"/>
                            </a:rPr>
                            <m:t>x</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y</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t</m:t>
                          </m:r>
                          <m:r>
                            <m:rPr>
                              <m:nor/>
                            </m:rPr>
                            <a:rPr lang="hu-HU" altLang="en-US" sz="2400" dirty="0">
                              <a:latin typeface="Times New Roman" panose="02020603050405020304" pitchFamily="18" charset="0"/>
                              <a:cs typeface="Times New Roman" panose="02020603050405020304" pitchFamily="18" charset="0"/>
                            </a:rPr>
                            <m:t>) </m:t>
                          </m:r>
                        </m:num>
                        <m:den>
                          <m:r>
                            <m:rPr>
                              <m:nor/>
                            </m:rPr>
                            <a:rPr lang="en-US" altLang="en-US" sz="2400" i="1" dirty="0">
                              <a:latin typeface="Times New Roman" panose="02020603050405020304" pitchFamily="18" charset="0"/>
                              <a:cs typeface="Times New Roman" panose="02020603050405020304" pitchFamily="18" charset="0"/>
                              <a:sym typeface="Symbol"/>
                            </a:rPr>
                            <m:t></m:t>
                          </m:r>
                          <m:r>
                            <m:rPr>
                              <m:nor/>
                            </m:rPr>
                            <a:rPr lang="en-US" altLang="en-US" sz="2400" i="1" dirty="0">
                              <a:latin typeface="Times New Roman" panose="02020603050405020304" pitchFamily="18" charset="0"/>
                              <a:cs typeface="Times New Roman" panose="02020603050405020304" pitchFamily="18" charset="0"/>
                              <a:sym typeface="Symbol"/>
                            </a:rPr>
                            <m:t>t</m:t>
                          </m:r>
                        </m:den>
                      </m:f>
                      <m:r>
                        <a:rPr lang="en-US" altLang="en-US" sz="2400" b="0" i="1" dirty="0" smtClean="0">
                          <a:latin typeface="Cambria Math"/>
                          <a:cs typeface="Times New Roman" panose="02020603050405020304" pitchFamily="18" charset="0"/>
                        </a:rPr>
                        <m:t>=</m:t>
                      </m:r>
                      <m:r>
                        <a:rPr lang="en-US" altLang="en-US" sz="2400" b="0" i="1" dirty="0" smtClean="0">
                          <a:latin typeface="Cambria Math"/>
                          <a:cs typeface="Times New Roman" panose="02020603050405020304" pitchFamily="18" charset="0"/>
                        </a:rPr>
                        <m:t>𝑔</m:t>
                      </m:r>
                      <m:f>
                        <m:fPr>
                          <m:ctrlPr>
                            <a:rPr lang="hu-HU" altLang="en-US" sz="2400" b="1" i="1" dirty="0">
                              <a:latin typeface="Cambria Math"/>
                              <a:cs typeface="Times New Roman" panose="02020603050405020304" pitchFamily="18" charset="0"/>
                            </a:rPr>
                          </m:ctrlPr>
                        </m:fPr>
                        <m:num>
                          <m:r>
                            <m:rPr>
                              <m:nor/>
                            </m:rPr>
                            <a:rPr lang="hu-HU" altLang="en-US" sz="2400" i="1" dirty="0">
                              <a:latin typeface="Times New Roman" panose="02020603050405020304" pitchFamily="18" charset="0"/>
                              <a:cs typeface="Times New Roman" panose="02020603050405020304" pitchFamily="18" charset="0"/>
                            </a:rPr>
                            <m:t>T</m:t>
                          </m:r>
                          <m:r>
                            <m:rPr>
                              <m:nor/>
                            </m:rPr>
                            <a:rPr lang="hu-HU" altLang="en-US" sz="2400" dirty="0">
                              <a:latin typeface="Times New Roman" panose="02020603050405020304" pitchFamily="18" charset="0"/>
                              <a:cs typeface="Times New Roman" panose="02020603050405020304" pitchFamily="18" charset="0"/>
                            </a:rPr>
                            <m:t>(</m:t>
                          </m:r>
                          <m:r>
                            <m:rPr>
                              <m:nor/>
                            </m:rPr>
                            <a:rPr lang="hu-HU" altLang="en-US" sz="2400" i="1" dirty="0">
                              <a:latin typeface="Times New Roman" panose="02020603050405020304" pitchFamily="18" charset="0"/>
                              <a:cs typeface="Times New Roman" panose="02020603050405020304" pitchFamily="18" charset="0"/>
                            </a:rPr>
                            <m:t>x</m:t>
                          </m:r>
                          <m:r>
                            <m:rPr>
                              <m:nor/>
                            </m:rPr>
                            <a:rPr lang="en-US" altLang="en-US" sz="2400" i="1" dirty="0" smtClean="0">
                              <a:latin typeface="Times New Roman" panose="02020603050405020304" pitchFamily="18" charset="0"/>
                              <a:cs typeface="Times New Roman" panose="02020603050405020304" pitchFamily="18" charset="0"/>
                            </a:rPr>
                            <m:t>+</m:t>
                          </m:r>
                          <m:r>
                            <m:rPr>
                              <m:nor/>
                            </m:rPr>
                            <a:rPr lang="en-US" altLang="en-US" sz="2400" i="1" dirty="0">
                              <a:latin typeface="Times New Roman" panose="02020603050405020304" pitchFamily="18" charset="0"/>
                              <a:cs typeface="Times New Roman" panose="02020603050405020304" pitchFamily="18" charset="0"/>
                              <a:sym typeface="Symbol"/>
                            </a:rPr>
                            <m:t></m:t>
                          </m:r>
                          <m:r>
                            <m:rPr>
                              <m:nor/>
                            </m:rPr>
                            <a:rPr lang="en-US" altLang="en-US" sz="2400" i="1" dirty="0">
                              <a:latin typeface="Times New Roman" panose="02020603050405020304" pitchFamily="18" charset="0"/>
                              <a:cs typeface="Times New Roman" panose="02020603050405020304" pitchFamily="18" charset="0"/>
                              <a:sym typeface="Symbol"/>
                            </a:rPr>
                            <m:t>x</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y</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t</m:t>
                          </m:r>
                          <m:r>
                            <m:rPr>
                              <m:nor/>
                            </m:rPr>
                            <a:rPr lang="hu-HU" altLang="en-US" sz="2400" dirty="0">
                              <a:latin typeface="Times New Roman" panose="02020603050405020304" pitchFamily="18" charset="0"/>
                              <a:cs typeface="Times New Roman" panose="02020603050405020304" pitchFamily="18" charset="0"/>
                            </a:rPr>
                            <m:t>)</m:t>
                          </m:r>
                          <m:r>
                            <m:rPr>
                              <m:nor/>
                            </m:rPr>
                            <a:rPr lang="en-US" altLang="en-US" sz="2400" dirty="0">
                              <a:latin typeface="Times New Roman" panose="02020603050405020304" pitchFamily="18" charset="0"/>
                              <a:cs typeface="Times New Roman" panose="02020603050405020304" pitchFamily="18" charset="0"/>
                            </a:rPr>
                            <m:t>−</m:t>
                          </m:r>
                          <m:r>
                            <m:rPr>
                              <m:nor/>
                            </m:rPr>
                            <a:rPr lang="en-US" altLang="en-US" sz="2400" i="1" dirty="0" smtClean="0">
                              <a:latin typeface="Times New Roman" panose="02020603050405020304" pitchFamily="18" charset="0"/>
                              <a:cs typeface="Times New Roman" panose="02020603050405020304" pitchFamily="18" charset="0"/>
                            </a:rPr>
                            <m:t>2</m:t>
                          </m:r>
                          <m:r>
                            <m:rPr>
                              <m:nor/>
                            </m:rPr>
                            <a:rPr lang="hu-HU" altLang="en-US" sz="2400" i="1" dirty="0">
                              <a:latin typeface="Times New Roman" panose="02020603050405020304" pitchFamily="18" charset="0"/>
                              <a:cs typeface="Times New Roman" panose="02020603050405020304" pitchFamily="18" charset="0"/>
                            </a:rPr>
                            <m:t>T</m:t>
                          </m:r>
                          <m:r>
                            <m:rPr>
                              <m:nor/>
                            </m:rPr>
                            <a:rPr lang="hu-HU" altLang="en-US" sz="2400" dirty="0">
                              <a:latin typeface="Times New Roman" panose="02020603050405020304" pitchFamily="18" charset="0"/>
                              <a:cs typeface="Times New Roman" panose="02020603050405020304" pitchFamily="18" charset="0"/>
                            </a:rPr>
                            <m:t>(</m:t>
                          </m:r>
                          <m:r>
                            <m:rPr>
                              <m:nor/>
                            </m:rPr>
                            <a:rPr lang="hu-HU" altLang="en-US" sz="2400" i="1" dirty="0">
                              <a:latin typeface="Times New Roman" panose="02020603050405020304" pitchFamily="18" charset="0"/>
                              <a:cs typeface="Times New Roman" panose="02020603050405020304" pitchFamily="18" charset="0"/>
                            </a:rPr>
                            <m:t>x</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y</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t</m:t>
                          </m:r>
                          <m:r>
                            <m:rPr>
                              <m:nor/>
                            </m:rPr>
                            <a:rPr lang="hu-HU" altLang="en-US" sz="2400" dirty="0">
                              <a:latin typeface="Times New Roman" panose="02020603050405020304" pitchFamily="18" charset="0"/>
                              <a:cs typeface="Times New Roman" panose="02020603050405020304" pitchFamily="18" charset="0"/>
                            </a:rPr>
                            <m:t>)</m:t>
                          </m:r>
                          <m:r>
                            <m:rPr>
                              <m:nor/>
                            </m:rPr>
                            <a:rPr lang="en-US" altLang="en-US" sz="2400" b="0" i="0" dirty="0" smtClean="0">
                              <a:latin typeface="Times New Roman" panose="02020603050405020304" pitchFamily="18" charset="0"/>
                              <a:cs typeface="Times New Roman" panose="02020603050405020304" pitchFamily="18" charset="0"/>
                            </a:rPr>
                            <m:t>+</m:t>
                          </m:r>
                          <m:r>
                            <m:rPr>
                              <m:nor/>
                            </m:rPr>
                            <a:rPr lang="hu-HU" altLang="en-US" sz="2400" i="1" dirty="0">
                              <a:latin typeface="Times New Roman" panose="02020603050405020304" pitchFamily="18" charset="0"/>
                              <a:cs typeface="Times New Roman" panose="02020603050405020304" pitchFamily="18" charset="0"/>
                            </a:rPr>
                            <m:t>T</m:t>
                          </m:r>
                          <m:r>
                            <m:rPr>
                              <m:nor/>
                            </m:rPr>
                            <a:rPr lang="hu-HU" altLang="en-US" sz="2400" dirty="0">
                              <a:latin typeface="Times New Roman" panose="02020603050405020304" pitchFamily="18" charset="0"/>
                              <a:cs typeface="Times New Roman" panose="02020603050405020304" pitchFamily="18" charset="0"/>
                            </a:rPr>
                            <m:t>(</m:t>
                          </m:r>
                          <m:r>
                            <m:rPr>
                              <m:nor/>
                            </m:rPr>
                            <a:rPr lang="hu-HU" altLang="en-US" sz="2400" i="1" dirty="0">
                              <a:latin typeface="Times New Roman" panose="02020603050405020304" pitchFamily="18" charset="0"/>
                              <a:cs typeface="Times New Roman" panose="02020603050405020304" pitchFamily="18" charset="0"/>
                            </a:rPr>
                            <m:t>x</m:t>
                          </m:r>
                          <m:r>
                            <m:rPr>
                              <m:nor/>
                            </m:rPr>
                            <a:rPr lang="en-US" altLang="en-US" sz="2400" dirty="0">
                              <a:latin typeface="Times New Roman" panose="02020603050405020304" pitchFamily="18" charset="0"/>
                              <a:cs typeface="Times New Roman" panose="02020603050405020304" pitchFamily="18" charset="0"/>
                            </a:rPr>
                            <m:t>−</m:t>
                          </m:r>
                          <m:r>
                            <m:rPr>
                              <m:nor/>
                            </m:rPr>
                            <a:rPr lang="en-US" altLang="en-US" sz="2400" i="1" dirty="0">
                              <a:latin typeface="Times New Roman" panose="02020603050405020304" pitchFamily="18" charset="0"/>
                              <a:cs typeface="Times New Roman" panose="02020603050405020304" pitchFamily="18" charset="0"/>
                              <a:sym typeface="Symbol"/>
                            </a:rPr>
                            <m:t></m:t>
                          </m:r>
                          <m:r>
                            <m:rPr>
                              <m:nor/>
                            </m:rPr>
                            <a:rPr lang="en-US" altLang="en-US" sz="2400" i="1" dirty="0">
                              <a:latin typeface="Times New Roman" panose="02020603050405020304" pitchFamily="18" charset="0"/>
                              <a:cs typeface="Times New Roman" panose="02020603050405020304" pitchFamily="18" charset="0"/>
                              <a:sym typeface="Symbol"/>
                            </a:rPr>
                            <m:t>x</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y</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t</m:t>
                          </m:r>
                          <m:r>
                            <m:rPr>
                              <m:nor/>
                            </m:rPr>
                            <a:rPr lang="hu-HU" altLang="en-US" sz="2400" dirty="0">
                              <a:latin typeface="Times New Roman" panose="02020603050405020304" pitchFamily="18" charset="0"/>
                              <a:cs typeface="Times New Roman" panose="02020603050405020304" pitchFamily="18" charset="0"/>
                            </a:rPr>
                            <m:t>)</m:t>
                          </m:r>
                        </m:num>
                        <m:den>
                          <m:sSup>
                            <m:sSupPr>
                              <m:ctrlPr>
                                <a:rPr lang="hu-HU" altLang="en-US" sz="2400" i="1" dirty="0" smtClean="0">
                                  <a:latin typeface="Cambria Math"/>
                                  <a:cs typeface="Times New Roman" panose="02020603050405020304" pitchFamily="18" charset="0"/>
                                </a:rPr>
                              </m:ctrlPr>
                            </m:sSupPr>
                            <m:e>
                              <m:d>
                                <m:dPr>
                                  <m:ctrlPr>
                                    <a:rPr lang="hu-HU" altLang="en-US" sz="2400" i="1" dirty="0">
                                      <a:latin typeface="Cambria Math"/>
                                      <a:cs typeface="Times New Roman" panose="02020603050405020304" pitchFamily="18" charset="0"/>
                                    </a:rPr>
                                  </m:ctrlPr>
                                </m:dPr>
                                <m:e>
                                  <m:r>
                                    <m:rPr>
                                      <m:nor/>
                                    </m:rPr>
                                    <a:rPr lang="en-US" altLang="en-US" sz="2400" i="1" dirty="0">
                                      <a:latin typeface="Times New Roman" panose="02020603050405020304" pitchFamily="18" charset="0"/>
                                      <a:cs typeface="Times New Roman" panose="02020603050405020304" pitchFamily="18" charset="0"/>
                                      <a:sym typeface="Symbol"/>
                                    </a:rPr>
                                    <m:t></m:t>
                                  </m:r>
                                  <m:r>
                                    <m:rPr>
                                      <m:nor/>
                                    </m:rPr>
                                    <a:rPr lang="en-US" altLang="en-US" sz="2400" b="0" i="1" dirty="0" smtClean="0">
                                      <a:latin typeface="Times New Roman" panose="02020603050405020304" pitchFamily="18" charset="0"/>
                                      <a:cs typeface="Times New Roman" panose="02020603050405020304" pitchFamily="18" charset="0"/>
                                      <a:sym typeface="Symbol"/>
                                    </a:rPr>
                                    <m:t>x</m:t>
                                  </m:r>
                                </m:e>
                              </m:d>
                            </m:e>
                            <m:sup>
                              <m:r>
                                <a:rPr lang="hu-HU" altLang="en-US" sz="2400" i="1" dirty="0" smtClean="0">
                                  <a:latin typeface="Cambria Math"/>
                                  <a:cs typeface="Times New Roman" panose="02020603050405020304" pitchFamily="18" charset="0"/>
                                </a:rPr>
                                <m:t>2</m:t>
                              </m:r>
                            </m:sup>
                          </m:sSup>
                        </m:den>
                      </m:f>
                      <m:r>
                        <a:rPr lang="en-US" altLang="en-US" sz="2400" b="0" i="1" dirty="0" smtClean="0">
                          <a:latin typeface="Cambria Math"/>
                          <a:cs typeface="Times New Roman" panose="02020603050405020304" pitchFamily="18" charset="0"/>
                          <a:sym typeface="Symbol"/>
                        </a:rPr>
                        <m:t>+…</m:t>
                      </m:r>
                    </m:oMath>
                  </m:oMathPara>
                </a14:m>
                <a:endParaRPr lang="en-US" altLang="en-US" sz="2400" i="1" dirty="0">
                  <a:latin typeface="Times New Roman" panose="02020603050405020304" pitchFamily="18" charset="0"/>
                  <a:cs typeface="Times New Roman" panose="02020603050405020304" pitchFamily="18" charset="0"/>
                </a:endParaRPr>
              </a:p>
            </p:txBody>
          </p:sp>
        </mc:Choice>
        <mc:Fallback>
          <p:sp>
            <p:nvSpPr>
              <p:cNvPr id="9" name="Szövegdoboz 8"/>
              <p:cNvSpPr txBox="1">
                <a:spLocks noRot="1" noChangeAspect="1" noMove="1" noResize="1" noEditPoints="1" noAdjustHandles="1" noChangeArrowheads="1" noChangeShapeType="1" noTextEdit="1"/>
              </p:cNvSpPr>
              <p:nvPr/>
            </p:nvSpPr>
            <p:spPr>
              <a:xfrm>
                <a:off x="123059" y="4473116"/>
                <a:ext cx="9004837" cy="844590"/>
              </a:xfrm>
              <a:prstGeom prst="rect">
                <a:avLst/>
              </a:prstGeom>
              <a:blipFill rotWithShape="1">
                <a:blip r:embed="rId6"/>
                <a:stretch>
                  <a:fillRect/>
                </a:stretch>
              </a:blipFill>
            </p:spPr>
            <p:txBody>
              <a:bodyPr/>
              <a:lstStyle/>
              <a:p>
                <a:r>
                  <a:rPr lang="en-US">
                    <a:noFill/>
                  </a:rPr>
                  <a:t> </a:t>
                </a:r>
              </a:p>
            </p:txBody>
          </p:sp>
        </mc:Fallback>
      </mc:AlternateContent>
      <p:sp>
        <p:nvSpPr>
          <p:cNvPr id="10" name="Line 12"/>
          <p:cNvSpPr>
            <a:spLocks noChangeShapeType="1"/>
          </p:cNvSpPr>
          <p:nvPr/>
        </p:nvSpPr>
        <p:spPr bwMode="auto">
          <a:xfrm flipH="1">
            <a:off x="1871661" y="2924944"/>
            <a:ext cx="1330287" cy="15481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12"/>
          <p:cNvSpPr>
            <a:spLocks noChangeShapeType="1"/>
          </p:cNvSpPr>
          <p:nvPr/>
        </p:nvSpPr>
        <p:spPr bwMode="auto">
          <a:xfrm>
            <a:off x="4565346" y="2924944"/>
            <a:ext cx="1122777" cy="154817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mc:Choice xmlns:a14="http://schemas.microsoft.com/office/drawing/2010/main" Requires="a14">
          <p:sp>
            <p:nvSpPr>
              <p:cNvPr id="12" name="Szövegdoboz 11"/>
              <p:cNvSpPr txBox="1"/>
              <p:nvPr/>
            </p:nvSpPr>
            <p:spPr>
              <a:xfrm>
                <a:off x="107504" y="5985284"/>
                <a:ext cx="9004838" cy="813236"/>
              </a:xfrm>
              <a:prstGeom prst="rect">
                <a:avLst/>
              </a:prstGeom>
              <a:noFill/>
              <a:ln w="28575">
                <a:solidFill>
                  <a:srgbClr val="FC1402"/>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hu-HU" altLang="en-US" sz="2300" i="1" dirty="0" smtClean="0">
                          <a:latin typeface="Times New Roman" panose="02020603050405020304" pitchFamily="18" charset="0"/>
                          <a:cs typeface="Times New Roman" panose="02020603050405020304" pitchFamily="18" charset="0"/>
                        </a:rPr>
                        <m:t>T</m:t>
                      </m:r>
                      <m:r>
                        <m:rPr>
                          <m:nor/>
                        </m:rPr>
                        <a:rPr lang="hu-HU" altLang="en-US" sz="2300" dirty="0" smtClean="0">
                          <a:latin typeface="Times New Roman" panose="02020603050405020304" pitchFamily="18" charset="0"/>
                          <a:cs typeface="Times New Roman" panose="02020603050405020304" pitchFamily="18" charset="0"/>
                        </a:rPr>
                        <m:t>(</m:t>
                      </m:r>
                      <m:r>
                        <m:rPr>
                          <m:nor/>
                        </m:rPr>
                        <a:rPr lang="hu-HU" altLang="en-US" sz="2300" i="1" dirty="0" smtClean="0">
                          <a:latin typeface="Times New Roman" panose="02020603050405020304" pitchFamily="18" charset="0"/>
                          <a:cs typeface="Times New Roman" panose="02020603050405020304" pitchFamily="18" charset="0"/>
                        </a:rPr>
                        <m:t>x</m:t>
                      </m:r>
                      <m:r>
                        <m:rPr>
                          <m:nor/>
                        </m:rPr>
                        <a:rPr lang="hu-HU" altLang="en-US" sz="2300" dirty="0" smtClean="0">
                          <a:latin typeface="Times New Roman" panose="02020603050405020304" pitchFamily="18" charset="0"/>
                          <a:cs typeface="Times New Roman" panose="02020603050405020304" pitchFamily="18" charset="0"/>
                        </a:rPr>
                        <m:t>, </m:t>
                      </m:r>
                      <m:r>
                        <m:rPr>
                          <m:nor/>
                        </m:rPr>
                        <a:rPr lang="hu-HU" altLang="en-US" sz="2300" i="1" dirty="0" smtClean="0">
                          <a:latin typeface="Times New Roman" panose="02020603050405020304" pitchFamily="18" charset="0"/>
                          <a:cs typeface="Times New Roman" panose="02020603050405020304" pitchFamily="18" charset="0"/>
                        </a:rPr>
                        <m:t>y</m:t>
                      </m:r>
                      <m:r>
                        <m:rPr>
                          <m:nor/>
                        </m:rPr>
                        <a:rPr lang="hu-HU" altLang="en-US" sz="2300" dirty="0" smtClean="0">
                          <a:latin typeface="Times New Roman" panose="02020603050405020304" pitchFamily="18" charset="0"/>
                          <a:cs typeface="Times New Roman" panose="02020603050405020304" pitchFamily="18" charset="0"/>
                        </a:rPr>
                        <m:t>, </m:t>
                      </m:r>
                      <m:r>
                        <m:rPr>
                          <m:nor/>
                        </m:rPr>
                        <a:rPr lang="hu-HU" altLang="en-US" sz="2300" i="1" dirty="0" smtClean="0">
                          <a:latin typeface="Times New Roman" panose="02020603050405020304" pitchFamily="18" charset="0"/>
                          <a:cs typeface="Times New Roman" panose="02020603050405020304" pitchFamily="18" charset="0"/>
                        </a:rPr>
                        <m:t>t</m:t>
                      </m:r>
                      <m:r>
                        <m:rPr>
                          <m:nor/>
                        </m:rPr>
                        <a:rPr lang="en-US" altLang="en-US" sz="2300" i="1" dirty="0" smtClean="0">
                          <a:latin typeface="Times New Roman" panose="02020603050405020304" pitchFamily="18" charset="0"/>
                          <a:cs typeface="Times New Roman" panose="02020603050405020304" pitchFamily="18" charset="0"/>
                        </a:rPr>
                        <m:t>+</m:t>
                      </m:r>
                      <m:r>
                        <m:rPr>
                          <m:nor/>
                        </m:rPr>
                        <a:rPr lang="en-US" altLang="en-US" sz="2300" i="1" dirty="0" smtClean="0">
                          <a:latin typeface="Times New Roman" panose="02020603050405020304" pitchFamily="18" charset="0"/>
                          <a:cs typeface="Times New Roman" panose="02020603050405020304" pitchFamily="18" charset="0"/>
                          <a:sym typeface="Symbol"/>
                        </a:rPr>
                        <m:t></m:t>
                      </m:r>
                      <m:r>
                        <m:rPr>
                          <m:nor/>
                        </m:rPr>
                        <a:rPr lang="en-US" altLang="en-US" sz="2300" i="1" dirty="0" smtClean="0">
                          <a:latin typeface="Times New Roman" panose="02020603050405020304" pitchFamily="18" charset="0"/>
                          <a:cs typeface="Times New Roman" panose="02020603050405020304" pitchFamily="18" charset="0"/>
                          <a:sym typeface="Symbol"/>
                        </a:rPr>
                        <m:t>t</m:t>
                      </m:r>
                      <m:r>
                        <m:rPr>
                          <m:nor/>
                        </m:rPr>
                        <a:rPr lang="hu-HU" altLang="en-US" sz="2300" dirty="0" smtClean="0">
                          <a:latin typeface="Times New Roman" panose="02020603050405020304" pitchFamily="18" charset="0"/>
                          <a:cs typeface="Times New Roman" panose="02020603050405020304" pitchFamily="18" charset="0"/>
                        </a:rPr>
                        <m:t>)</m:t>
                      </m:r>
                      <m:r>
                        <a:rPr lang="en-US" altLang="en-US" sz="2300" b="1" i="1" dirty="0" smtClean="0">
                          <a:latin typeface="Cambria Math"/>
                          <a:cs typeface="Times New Roman" panose="02020603050405020304" pitchFamily="18" charset="0"/>
                        </a:rPr>
                        <m:t>=</m:t>
                      </m:r>
                      <m:r>
                        <m:rPr>
                          <m:nor/>
                        </m:rPr>
                        <a:rPr lang="hu-HU" altLang="en-US" sz="2300" i="1" dirty="0">
                          <a:latin typeface="Times New Roman" panose="02020603050405020304" pitchFamily="18" charset="0"/>
                          <a:cs typeface="Times New Roman" panose="02020603050405020304" pitchFamily="18" charset="0"/>
                        </a:rPr>
                        <m:t>T</m:t>
                      </m:r>
                      <m:r>
                        <m:rPr>
                          <m:nor/>
                        </m:rPr>
                        <a:rPr lang="hu-HU" altLang="en-US" sz="2300" dirty="0">
                          <a:latin typeface="Times New Roman" panose="02020603050405020304" pitchFamily="18" charset="0"/>
                          <a:cs typeface="Times New Roman" panose="02020603050405020304" pitchFamily="18" charset="0"/>
                        </a:rPr>
                        <m:t>(</m:t>
                      </m:r>
                      <m:r>
                        <m:rPr>
                          <m:nor/>
                        </m:rPr>
                        <a:rPr lang="hu-HU" altLang="en-US" sz="2300" i="1" dirty="0">
                          <a:latin typeface="Times New Roman" panose="02020603050405020304" pitchFamily="18" charset="0"/>
                          <a:cs typeface="Times New Roman" panose="02020603050405020304" pitchFamily="18" charset="0"/>
                        </a:rPr>
                        <m:t>x</m:t>
                      </m:r>
                      <m:r>
                        <m:rPr>
                          <m:nor/>
                        </m:rPr>
                        <a:rPr lang="hu-HU" altLang="en-US" sz="2300" dirty="0">
                          <a:latin typeface="Times New Roman" panose="02020603050405020304" pitchFamily="18" charset="0"/>
                          <a:cs typeface="Times New Roman" panose="02020603050405020304" pitchFamily="18" charset="0"/>
                        </a:rPr>
                        <m:t>, </m:t>
                      </m:r>
                      <m:r>
                        <m:rPr>
                          <m:nor/>
                        </m:rPr>
                        <a:rPr lang="hu-HU" altLang="en-US" sz="2300" i="1" dirty="0">
                          <a:latin typeface="Times New Roman" panose="02020603050405020304" pitchFamily="18" charset="0"/>
                          <a:cs typeface="Times New Roman" panose="02020603050405020304" pitchFamily="18" charset="0"/>
                        </a:rPr>
                        <m:t>y</m:t>
                      </m:r>
                      <m:r>
                        <m:rPr>
                          <m:nor/>
                        </m:rPr>
                        <a:rPr lang="hu-HU" altLang="en-US" sz="2300" dirty="0">
                          <a:latin typeface="Times New Roman" panose="02020603050405020304" pitchFamily="18" charset="0"/>
                          <a:cs typeface="Times New Roman" panose="02020603050405020304" pitchFamily="18" charset="0"/>
                        </a:rPr>
                        <m:t>, </m:t>
                      </m:r>
                      <m:r>
                        <m:rPr>
                          <m:nor/>
                        </m:rPr>
                        <a:rPr lang="hu-HU" altLang="en-US" sz="2300" i="1" dirty="0">
                          <a:latin typeface="Times New Roman" panose="02020603050405020304" pitchFamily="18" charset="0"/>
                          <a:cs typeface="Times New Roman" panose="02020603050405020304" pitchFamily="18" charset="0"/>
                        </a:rPr>
                        <m:t>t</m:t>
                      </m:r>
                      <m:r>
                        <m:rPr>
                          <m:nor/>
                        </m:rPr>
                        <a:rPr lang="hu-HU" altLang="en-US" sz="2300" dirty="0">
                          <a:latin typeface="Times New Roman" panose="02020603050405020304" pitchFamily="18" charset="0"/>
                          <a:cs typeface="Times New Roman" panose="02020603050405020304" pitchFamily="18" charset="0"/>
                        </a:rPr>
                        <m:t>)</m:t>
                      </m:r>
                      <m:r>
                        <a:rPr lang="en-US" altLang="en-US" sz="2300" b="1" i="1" dirty="0" smtClean="0">
                          <a:latin typeface="Cambria Math"/>
                          <a:cs typeface="Times New Roman" panose="02020603050405020304" pitchFamily="18" charset="0"/>
                        </a:rPr>
                        <m:t>+</m:t>
                      </m:r>
                      <m:r>
                        <a:rPr lang="en-US" altLang="en-US" sz="2300" b="0" i="1" dirty="0" smtClean="0">
                          <a:latin typeface="Cambria Math"/>
                          <a:cs typeface="Times New Roman" panose="02020603050405020304" pitchFamily="18" charset="0"/>
                        </a:rPr>
                        <m:t>𝑔</m:t>
                      </m:r>
                      <m:f>
                        <m:fPr>
                          <m:ctrlPr>
                            <a:rPr lang="hu-HU" altLang="en-US" sz="2300" b="1" i="1" dirty="0">
                              <a:latin typeface="Cambria Math"/>
                              <a:cs typeface="Times New Roman" panose="02020603050405020304" pitchFamily="18" charset="0"/>
                            </a:rPr>
                          </m:ctrlPr>
                        </m:fPr>
                        <m:num>
                          <m:r>
                            <m:rPr>
                              <m:nor/>
                            </m:rPr>
                            <a:rPr lang="hu-HU" altLang="en-US" sz="2300" i="1" dirty="0">
                              <a:latin typeface="Times New Roman" panose="02020603050405020304" pitchFamily="18" charset="0"/>
                              <a:cs typeface="Times New Roman" panose="02020603050405020304" pitchFamily="18" charset="0"/>
                            </a:rPr>
                            <m:t>T</m:t>
                          </m:r>
                          <m:r>
                            <m:rPr>
                              <m:nor/>
                            </m:rPr>
                            <a:rPr lang="hu-HU" altLang="en-US" sz="2300" dirty="0">
                              <a:latin typeface="Times New Roman" panose="02020603050405020304" pitchFamily="18" charset="0"/>
                              <a:cs typeface="Times New Roman" panose="02020603050405020304" pitchFamily="18" charset="0"/>
                            </a:rPr>
                            <m:t>(</m:t>
                          </m:r>
                          <m:r>
                            <m:rPr>
                              <m:nor/>
                            </m:rPr>
                            <a:rPr lang="hu-HU" altLang="en-US" sz="2300" i="1" dirty="0">
                              <a:latin typeface="Times New Roman" panose="02020603050405020304" pitchFamily="18" charset="0"/>
                              <a:cs typeface="Times New Roman" panose="02020603050405020304" pitchFamily="18" charset="0"/>
                            </a:rPr>
                            <m:t>x</m:t>
                          </m:r>
                          <m:r>
                            <m:rPr>
                              <m:nor/>
                            </m:rPr>
                            <a:rPr lang="en-US" altLang="en-US" sz="2300" i="1" dirty="0" smtClean="0">
                              <a:latin typeface="Times New Roman" panose="02020603050405020304" pitchFamily="18" charset="0"/>
                              <a:cs typeface="Times New Roman" panose="02020603050405020304" pitchFamily="18" charset="0"/>
                            </a:rPr>
                            <m:t>+</m:t>
                          </m:r>
                          <m:r>
                            <m:rPr>
                              <m:nor/>
                            </m:rPr>
                            <a:rPr lang="en-US" altLang="en-US" sz="2300" i="1" dirty="0">
                              <a:latin typeface="Times New Roman" panose="02020603050405020304" pitchFamily="18" charset="0"/>
                              <a:cs typeface="Times New Roman" panose="02020603050405020304" pitchFamily="18" charset="0"/>
                              <a:sym typeface="Symbol"/>
                            </a:rPr>
                            <m:t></m:t>
                          </m:r>
                          <m:r>
                            <m:rPr>
                              <m:nor/>
                            </m:rPr>
                            <a:rPr lang="en-US" altLang="en-US" sz="2300" i="1" dirty="0">
                              <a:latin typeface="Times New Roman" panose="02020603050405020304" pitchFamily="18" charset="0"/>
                              <a:cs typeface="Times New Roman" panose="02020603050405020304" pitchFamily="18" charset="0"/>
                              <a:sym typeface="Symbol"/>
                            </a:rPr>
                            <m:t>x</m:t>
                          </m:r>
                          <m:r>
                            <m:rPr>
                              <m:nor/>
                            </m:rPr>
                            <a:rPr lang="hu-HU" altLang="en-US" sz="2300" dirty="0">
                              <a:latin typeface="Times New Roman" panose="02020603050405020304" pitchFamily="18" charset="0"/>
                              <a:cs typeface="Times New Roman" panose="02020603050405020304" pitchFamily="18" charset="0"/>
                            </a:rPr>
                            <m:t>, </m:t>
                          </m:r>
                          <m:r>
                            <m:rPr>
                              <m:nor/>
                            </m:rPr>
                            <a:rPr lang="hu-HU" altLang="en-US" sz="2300" i="1" dirty="0">
                              <a:latin typeface="Times New Roman" panose="02020603050405020304" pitchFamily="18" charset="0"/>
                              <a:cs typeface="Times New Roman" panose="02020603050405020304" pitchFamily="18" charset="0"/>
                            </a:rPr>
                            <m:t>y</m:t>
                          </m:r>
                          <m:r>
                            <m:rPr>
                              <m:nor/>
                            </m:rPr>
                            <a:rPr lang="hu-HU" altLang="en-US" sz="2300" dirty="0">
                              <a:latin typeface="Times New Roman" panose="02020603050405020304" pitchFamily="18" charset="0"/>
                              <a:cs typeface="Times New Roman" panose="02020603050405020304" pitchFamily="18" charset="0"/>
                            </a:rPr>
                            <m:t>, </m:t>
                          </m:r>
                          <m:r>
                            <m:rPr>
                              <m:nor/>
                            </m:rPr>
                            <a:rPr lang="hu-HU" altLang="en-US" sz="2300" i="1" dirty="0">
                              <a:latin typeface="Times New Roman" panose="02020603050405020304" pitchFamily="18" charset="0"/>
                              <a:cs typeface="Times New Roman" panose="02020603050405020304" pitchFamily="18" charset="0"/>
                            </a:rPr>
                            <m:t>t</m:t>
                          </m:r>
                          <m:r>
                            <m:rPr>
                              <m:nor/>
                            </m:rPr>
                            <a:rPr lang="hu-HU" altLang="en-US" sz="2300" dirty="0">
                              <a:latin typeface="Times New Roman" panose="02020603050405020304" pitchFamily="18" charset="0"/>
                              <a:cs typeface="Times New Roman" panose="02020603050405020304" pitchFamily="18" charset="0"/>
                            </a:rPr>
                            <m:t>)</m:t>
                          </m:r>
                          <m:r>
                            <m:rPr>
                              <m:nor/>
                            </m:rPr>
                            <a:rPr lang="en-US" altLang="en-US" sz="2300" dirty="0">
                              <a:latin typeface="Times New Roman" panose="02020603050405020304" pitchFamily="18" charset="0"/>
                              <a:cs typeface="Times New Roman" panose="02020603050405020304" pitchFamily="18" charset="0"/>
                            </a:rPr>
                            <m:t>−</m:t>
                          </m:r>
                          <m:r>
                            <m:rPr>
                              <m:nor/>
                            </m:rPr>
                            <a:rPr lang="en-US" altLang="en-US" sz="2300" i="1" dirty="0" smtClean="0">
                              <a:latin typeface="Times New Roman" panose="02020603050405020304" pitchFamily="18" charset="0"/>
                              <a:cs typeface="Times New Roman" panose="02020603050405020304" pitchFamily="18" charset="0"/>
                            </a:rPr>
                            <m:t>2</m:t>
                          </m:r>
                          <m:r>
                            <m:rPr>
                              <m:nor/>
                            </m:rPr>
                            <a:rPr lang="hu-HU" altLang="en-US" sz="2300" i="1" dirty="0">
                              <a:latin typeface="Times New Roman" panose="02020603050405020304" pitchFamily="18" charset="0"/>
                              <a:cs typeface="Times New Roman" panose="02020603050405020304" pitchFamily="18" charset="0"/>
                            </a:rPr>
                            <m:t>T</m:t>
                          </m:r>
                          <m:r>
                            <m:rPr>
                              <m:nor/>
                            </m:rPr>
                            <a:rPr lang="hu-HU" altLang="en-US" sz="2300" dirty="0">
                              <a:latin typeface="Times New Roman" panose="02020603050405020304" pitchFamily="18" charset="0"/>
                              <a:cs typeface="Times New Roman" panose="02020603050405020304" pitchFamily="18" charset="0"/>
                            </a:rPr>
                            <m:t>(</m:t>
                          </m:r>
                          <m:r>
                            <m:rPr>
                              <m:nor/>
                            </m:rPr>
                            <a:rPr lang="hu-HU" altLang="en-US" sz="2300" i="1" dirty="0">
                              <a:latin typeface="Times New Roman" panose="02020603050405020304" pitchFamily="18" charset="0"/>
                              <a:cs typeface="Times New Roman" panose="02020603050405020304" pitchFamily="18" charset="0"/>
                            </a:rPr>
                            <m:t>x</m:t>
                          </m:r>
                          <m:r>
                            <m:rPr>
                              <m:nor/>
                            </m:rPr>
                            <a:rPr lang="hu-HU" altLang="en-US" sz="2300" dirty="0">
                              <a:latin typeface="Times New Roman" panose="02020603050405020304" pitchFamily="18" charset="0"/>
                              <a:cs typeface="Times New Roman" panose="02020603050405020304" pitchFamily="18" charset="0"/>
                            </a:rPr>
                            <m:t>, </m:t>
                          </m:r>
                          <m:r>
                            <m:rPr>
                              <m:nor/>
                            </m:rPr>
                            <a:rPr lang="hu-HU" altLang="en-US" sz="2300" i="1" dirty="0">
                              <a:latin typeface="Times New Roman" panose="02020603050405020304" pitchFamily="18" charset="0"/>
                              <a:cs typeface="Times New Roman" panose="02020603050405020304" pitchFamily="18" charset="0"/>
                            </a:rPr>
                            <m:t>y</m:t>
                          </m:r>
                          <m:r>
                            <m:rPr>
                              <m:nor/>
                            </m:rPr>
                            <a:rPr lang="hu-HU" altLang="en-US" sz="2300" dirty="0">
                              <a:latin typeface="Times New Roman" panose="02020603050405020304" pitchFamily="18" charset="0"/>
                              <a:cs typeface="Times New Roman" panose="02020603050405020304" pitchFamily="18" charset="0"/>
                            </a:rPr>
                            <m:t>, </m:t>
                          </m:r>
                          <m:r>
                            <m:rPr>
                              <m:nor/>
                            </m:rPr>
                            <a:rPr lang="hu-HU" altLang="en-US" sz="2300" i="1" dirty="0">
                              <a:latin typeface="Times New Roman" panose="02020603050405020304" pitchFamily="18" charset="0"/>
                              <a:cs typeface="Times New Roman" panose="02020603050405020304" pitchFamily="18" charset="0"/>
                            </a:rPr>
                            <m:t>t</m:t>
                          </m:r>
                          <m:r>
                            <m:rPr>
                              <m:nor/>
                            </m:rPr>
                            <a:rPr lang="hu-HU" altLang="en-US" sz="2300" dirty="0">
                              <a:latin typeface="Times New Roman" panose="02020603050405020304" pitchFamily="18" charset="0"/>
                              <a:cs typeface="Times New Roman" panose="02020603050405020304" pitchFamily="18" charset="0"/>
                            </a:rPr>
                            <m:t>)</m:t>
                          </m:r>
                          <m:r>
                            <m:rPr>
                              <m:nor/>
                            </m:rPr>
                            <a:rPr lang="en-US" altLang="en-US" sz="2300" b="0" i="0" dirty="0" smtClean="0">
                              <a:latin typeface="Times New Roman" panose="02020603050405020304" pitchFamily="18" charset="0"/>
                              <a:cs typeface="Times New Roman" panose="02020603050405020304" pitchFamily="18" charset="0"/>
                            </a:rPr>
                            <m:t>+</m:t>
                          </m:r>
                          <m:r>
                            <m:rPr>
                              <m:nor/>
                            </m:rPr>
                            <a:rPr lang="hu-HU" altLang="en-US" sz="2300" i="1" dirty="0">
                              <a:latin typeface="Times New Roman" panose="02020603050405020304" pitchFamily="18" charset="0"/>
                              <a:cs typeface="Times New Roman" panose="02020603050405020304" pitchFamily="18" charset="0"/>
                            </a:rPr>
                            <m:t>T</m:t>
                          </m:r>
                          <m:r>
                            <m:rPr>
                              <m:nor/>
                            </m:rPr>
                            <a:rPr lang="hu-HU" altLang="en-US" sz="2300" dirty="0">
                              <a:latin typeface="Times New Roman" panose="02020603050405020304" pitchFamily="18" charset="0"/>
                              <a:cs typeface="Times New Roman" panose="02020603050405020304" pitchFamily="18" charset="0"/>
                            </a:rPr>
                            <m:t>(</m:t>
                          </m:r>
                          <m:r>
                            <m:rPr>
                              <m:nor/>
                            </m:rPr>
                            <a:rPr lang="hu-HU" altLang="en-US" sz="2300" i="1" dirty="0">
                              <a:latin typeface="Times New Roman" panose="02020603050405020304" pitchFamily="18" charset="0"/>
                              <a:cs typeface="Times New Roman" panose="02020603050405020304" pitchFamily="18" charset="0"/>
                            </a:rPr>
                            <m:t>x</m:t>
                          </m:r>
                          <m:r>
                            <m:rPr>
                              <m:nor/>
                            </m:rPr>
                            <a:rPr lang="en-US" altLang="en-US" sz="2300" dirty="0">
                              <a:latin typeface="Times New Roman" panose="02020603050405020304" pitchFamily="18" charset="0"/>
                              <a:cs typeface="Times New Roman" panose="02020603050405020304" pitchFamily="18" charset="0"/>
                            </a:rPr>
                            <m:t>−</m:t>
                          </m:r>
                          <m:r>
                            <m:rPr>
                              <m:nor/>
                            </m:rPr>
                            <a:rPr lang="en-US" altLang="en-US" sz="2300" i="1" dirty="0">
                              <a:latin typeface="Times New Roman" panose="02020603050405020304" pitchFamily="18" charset="0"/>
                              <a:cs typeface="Times New Roman" panose="02020603050405020304" pitchFamily="18" charset="0"/>
                              <a:sym typeface="Symbol"/>
                            </a:rPr>
                            <m:t></m:t>
                          </m:r>
                          <m:r>
                            <m:rPr>
                              <m:nor/>
                            </m:rPr>
                            <a:rPr lang="en-US" altLang="en-US" sz="2300" i="1" dirty="0">
                              <a:latin typeface="Times New Roman" panose="02020603050405020304" pitchFamily="18" charset="0"/>
                              <a:cs typeface="Times New Roman" panose="02020603050405020304" pitchFamily="18" charset="0"/>
                              <a:sym typeface="Symbol"/>
                            </a:rPr>
                            <m:t>x</m:t>
                          </m:r>
                          <m:r>
                            <m:rPr>
                              <m:nor/>
                            </m:rPr>
                            <a:rPr lang="hu-HU" altLang="en-US" sz="2300" dirty="0">
                              <a:latin typeface="Times New Roman" panose="02020603050405020304" pitchFamily="18" charset="0"/>
                              <a:cs typeface="Times New Roman" panose="02020603050405020304" pitchFamily="18" charset="0"/>
                            </a:rPr>
                            <m:t>, </m:t>
                          </m:r>
                          <m:r>
                            <m:rPr>
                              <m:nor/>
                            </m:rPr>
                            <a:rPr lang="hu-HU" altLang="en-US" sz="2300" i="1" dirty="0">
                              <a:latin typeface="Times New Roman" panose="02020603050405020304" pitchFamily="18" charset="0"/>
                              <a:cs typeface="Times New Roman" panose="02020603050405020304" pitchFamily="18" charset="0"/>
                            </a:rPr>
                            <m:t>y</m:t>
                          </m:r>
                          <m:r>
                            <m:rPr>
                              <m:nor/>
                            </m:rPr>
                            <a:rPr lang="hu-HU" altLang="en-US" sz="2300" dirty="0">
                              <a:latin typeface="Times New Roman" panose="02020603050405020304" pitchFamily="18" charset="0"/>
                              <a:cs typeface="Times New Roman" panose="02020603050405020304" pitchFamily="18" charset="0"/>
                            </a:rPr>
                            <m:t>, </m:t>
                          </m:r>
                          <m:r>
                            <m:rPr>
                              <m:nor/>
                            </m:rPr>
                            <a:rPr lang="hu-HU" altLang="en-US" sz="2300" i="1" dirty="0">
                              <a:latin typeface="Times New Roman" panose="02020603050405020304" pitchFamily="18" charset="0"/>
                              <a:cs typeface="Times New Roman" panose="02020603050405020304" pitchFamily="18" charset="0"/>
                            </a:rPr>
                            <m:t>t</m:t>
                          </m:r>
                          <m:r>
                            <m:rPr>
                              <m:nor/>
                            </m:rPr>
                            <a:rPr lang="hu-HU" altLang="en-US" sz="2300" dirty="0">
                              <a:latin typeface="Times New Roman" panose="02020603050405020304" pitchFamily="18" charset="0"/>
                              <a:cs typeface="Times New Roman" panose="02020603050405020304" pitchFamily="18" charset="0"/>
                            </a:rPr>
                            <m:t>)</m:t>
                          </m:r>
                        </m:num>
                        <m:den>
                          <m:sSup>
                            <m:sSupPr>
                              <m:ctrlPr>
                                <a:rPr lang="hu-HU" altLang="en-US" sz="2300" i="1" dirty="0" smtClean="0">
                                  <a:latin typeface="Cambria Math"/>
                                  <a:cs typeface="Times New Roman" panose="02020603050405020304" pitchFamily="18" charset="0"/>
                                </a:rPr>
                              </m:ctrlPr>
                            </m:sSupPr>
                            <m:e>
                              <m:d>
                                <m:dPr>
                                  <m:ctrlPr>
                                    <a:rPr lang="hu-HU" altLang="en-US" sz="2300" i="1" dirty="0">
                                      <a:latin typeface="Cambria Math"/>
                                      <a:cs typeface="Times New Roman" panose="02020603050405020304" pitchFamily="18" charset="0"/>
                                    </a:rPr>
                                  </m:ctrlPr>
                                </m:dPr>
                                <m:e>
                                  <m:r>
                                    <m:rPr>
                                      <m:nor/>
                                    </m:rPr>
                                    <a:rPr lang="en-US" altLang="en-US" sz="2300" i="1" dirty="0">
                                      <a:latin typeface="Times New Roman" panose="02020603050405020304" pitchFamily="18" charset="0"/>
                                      <a:cs typeface="Times New Roman" panose="02020603050405020304" pitchFamily="18" charset="0"/>
                                      <a:sym typeface="Symbol"/>
                                    </a:rPr>
                                    <m:t></m:t>
                                  </m:r>
                                  <m:r>
                                    <m:rPr>
                                      <m:nor/>
                                    </m:rPr>
                                    <a:rPr lang="en-US" altLang="en-US" sz="2300" b="0" i="1" dirty="0" smtClean="0">
                                      <a:latin typeface="Times New Roman" panose="02020603050405020304" pitchFamily="18" charset="0"/>
                                      <a:cs typeface="Times New Roman" panose="02020603050405020304" pitchFamily="18" charset="0"/>
                                      <a:sym typeface="Symbol"/>
                                    </a:rPr>
                                    <m:t>x</m:t>
                                  </m:r>
                                </m:e>
                              </m:d>
                            </m:e>
                            <m:sup>
                              <m:r>
                                <a:rPr lang="hu-HU" altLang="en-US" sz="2300" i="1" dirty="0" smtClean="0">
                                  <a:latin typeface="Cambria Math"/>
                                  <a:cs typeface="Times New Roman" panose="02020603050405020304" pitchFamily="18" charset="0"/>
                                </a:rPr>
                                <m:t>2</m:t>
                              </m:r>
                            </m:sup>
                          </m:sSup>
                        </m:den>
                      </m:f>
                      <m:r>
                        <m:rPr>
                          <m:nor/>
                        </m:rPr>
                        <a:rPr lang="en-US" altLang="en-US" sz="2300" i="1" dirty="0">
                          <a:latin typeface="Times New Roman" panose="02020603050405020304" pitchFamily="18" charset="0"/>
                          <a:cs typeface="Times New Roman" panose="02020603050405020304" pitchFamily="18" charset="0"/>
                          <a:sym typeface="Symbol"/>
                        </a:rPr>
                        <m:t></m:t>
                      </m:r>
                      <m:r>
                        <m:rPr>
                          <m:nor/>
                        </m:rPr>
                        <a:rPr lang="en-US" altLang="en-US" sz="2300" i="1" dirty="0">
                          <a:latin typeface="Times New Roman" panose="02020603050405020304" pitchFamily="18" charset="0"/>
                          <a:cs typeface="Times New Roman" panose="02020603050405020304" pitchFamily="18" charset="0"/>
                          <a:sym typeface="Symbol"/>
                        </a:rPr>
                        <m:t>t</m:t>
                      </m:r>
                      <m:r>
                        <a:rPr lang="en-US" altLang="en-US" sz="2300" b="0" i="1" dirty="0" smtClean="0">
                          <a:latin typeface="Cambria Math"/>
                          <a:cs typeface="Times New Roman" panose="02020603050405020304" pitchFamily="18" charset="0"/>
                          <a:sym typeface="Symbol"/>
                        </a:rPr>
                        <m:t>+…</m:t>
                      </m:r>
                    </m:oMath>
                  </m:oMathPara>
                </a14:m>
                <a:endParaRPr lang="en-US" altLang="en-US" sz="2300" i="1" dirty="0">
                  <a:latin typeface="Times New Roman" panose="02020603050405020304" pitchFamily="18" charset="0"/>
                  <a:cs typeface="Times New Roman" panose="02020603050405020304" pitchFamily="18" charset="0"/>
                </a:endParaRPr>
              </a:p>
            </p:txBody>
          </p:sp>
        </mc:Choice>
        <mc:Fallback>
          <p:sp>
            <p:nvSpPr>
              <p:cNvPr id="12" name="Szövegdoboz 11"/>
              <p:cNvSpPr txBox="1">
                <a:spLocks noRot="1" noChangeAspect="1" noMove="1" noResize="1" noEditPoints="1" noAdjustHandles="1" noChangeArrowheads="1" noChangeShapeType="1" noTextEdit="1"/>
              </p:cNvSpPr>
              <p:nvPr/>
            </p:nvSpPr>
            <p:spPr>
              <a:xfrm>
                <a:off x="107504" y="5985284"/>
                <a:ext cx="9004838" cy="813236"/>
              </a:xfrm>
              <a:prstGeom prst="rect">
                <a:avLst/>
              </a:prstGeom>
              <a:blipFill rotWithShape="1">
                <a:blip r:embed="rId7"/>
                <a:stretch>
                  <a:fillRect/>
                </a:stretch>
              </a:blipFill>
              <a:ln w="28575">
                <a:solidFill>
                  <a:srgbClr val="FC1402"/>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Szövegdoboz 12"/>
              <p:cNvSpPr txBox="1"/>
              <p:nvPr/>
            </p:nvSpPr>
            <p:spPr>
              <a:xfrm>
                <a:off x="223054" y="5368570"/>
                <a:ext cx="5817618" cy="461665"/>
              </a:xfrm>
              <a:prstGeom prst="rect">
                <a:avLst/>
              </a:prstGeom>
              <a:noFill/>
            </p:spPr>
            <p:txBody>
              <a:bodyPr wrap="none" rtlCol="0">
                <a:spAutoFit/>
              </a:bodyPr>
              <a:lstStyle/>
              <a:p>
                <a:r>
                  <a:rPr lang="hu-HU" sz="2400" dirty="0" smtClean="0"/>
                  <a:t>Kifejezve az új időpillanatra (</a:t>
                </a:r>
                <a14:m>
                  <m:oMath xmlns:m="http://schemas.openxmlformats.org/officeDocument/2006/math">
                    <m:r>
                      <m:rPr>
                        <m:nor/>
                      </m:rPr>
                      <a:rPr lang="hu-HU" altLang="en-US" sz="2400" i="1" dirty="0">
                        <a:latin typeface="Times New Roman" panose="02020603050405020304" pitchFamily="18" charset="0"/>
                        <a:cs typeface="Times New Roman" panose="02020603050405020304" pitchFamily="18" charset="0"/>
                      </a:rPr>
                      <m:t>T</m:t>
                    </m:r>
                    <m:r>
                      <m:rPr>
                        <m:nor/>
                      </m:rPr>
                      <a:rPr lang="hu-HU" altLang="en-US" sz="2400" dirty="0">
                        <a:latin typeface="Times New Roman" panose="02020603050405020304" pitchFamily="18" charset="0"/>
                        <a:cs typeface="Times New Roman" panose="02020603050405020304" pitchFamily="18" charset="0"/>
                      </a:rPr>
                      <m:t>(</m:t>
                    </m:r>
                    <m:r>
                      <m:rPr>
                        <m:nor/>
                      </m:rPr>
                      <a:rPr lang="hu-HU" altLang="en-US" sz="2400" i="1" dirty="0">
                        <a:latin typeface="Times New Roman" panose="02020603050405020304" pitchFamily="18" charset="0"/>
                        <a:cs typeface="Times New Roman" panose="02020603050405020304" pitchFamily="18" charset="0"/>
                      </a:rPr>
                      <m:t>x</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y</m:t>
                    </m:r>
                    <m:r>
                      <m:rPr>
                        <m:nor/>
                      </m:rPr>
                      <a:rPr lang="hu-HU" altLang="en-US" sz="2400" dirty="0">
                        <a:latin typeface="Times New Roman" panose="02020603050405020304" pitchFamily="18" charset="0"/>
                        <a:cs typeface="Times New Roman" panose="02020603050405020304" pitchFamily="18" charset="0"/>
                      </a:rPr>
                      <m:t>, </m:t>
                    </m:r>
                    <m:r>
                      <m:rPr>
                        <m:nor/>
                      </m:rPr>
                      <a:rPr lang="hu-HU" altLang="en-US" sz="2400" i="1" dirty="0">
                        <a:latin typeface="Times New Roman" panose="02020603050405020304" pitchFamily="18" charset="0"/>
                        <a:cs typeface="Times New Roman" panose="02020603050405020304" pitchFamily="18" charset="0"/>
                      </a:rPr>
                      <m:t>t</m:t>
                    </m:r>
                    <m:r>
                      <m:rPr>
                        <m:nor/>
                      </m:rPr>
                      <a:rPr lang="en-US" altLang="en-US" sz="2400" i="1" dirty="0">
                        <a:latin typeface="Times New Roman" panose="02020603050405020304" pitchFamily="18" charset="0"/>
                        <a:cs typeface="Times New Roman" panose="02020603050405020304" pitchFamily="18" charset="0"/>
                      </a:rPr>
                      <m:t>+</m:t>
                    </m:r>
                    <m:r>
                      <m:rPr>
                        <m:nor/>
                      </m:rPr>
                      <a:rPr lang="en-US" altLang="en-US" sz="2400" i="1" dirty="0">
                        <a:latin typeface="Times New Roman" panose="02020603050405020304" pitchFamily="18" charset="0"/>
                        <a:cs typeface="Times New Roman" panose="02020603050405020304" pitchFamily="18" charset="0"/>
                        <a:sym typeface="Symbol"/>
                      </a:rPr>
                      <m:t></m:t>
                    </m:r>
                    <m:r>
                      <m:rPr>
                        <m:nor/>
                      </m:rPr>
                      <a:rPr lang="en-US" altLang="en-US" sz="2400" i="1" dirty="0">
                        <a:latin typeface="Times New Roman" panose="02020603050405020304" pitchFamily="18" charset="0"/>
                        <a:cs typeface="Times New Roman" panose="02020603050405020304" pitchFamily="18" charset="0"/>
                        <a:sym typeface="Symbol"/>
                      </a:rPr>
                      <m:t>t</m:t>
                    </m:r>
                    <m:r>
                      <m:rPr>
                        <m:nor/>
                      </m:rPr>
                      <a:rPr lang="hu-HU" altLang="en-US" sz="2400" dirty="0">
                        <a:latin typeface="Times New Roman" panose="02020603050405020304" pitchFamily="18" charset="0"/>
                        <a:cs typeface="Times New Roman" panose="02020603050405020304" pitchFamily="18" charset="0"/>
                      </a:rPr>
                      <m:t>)</m:t>
                    </m:r>
                    <m:r>
                      <m:rPr>
                        <m:nor/>
                      </m:rPr>
                      <a:rPr lang="hu-HU" altLang="en-US" sz="2400" b="0" i="0" dirty="0" smtClean="0">
                        <a:latin typeface="Times New Roman" panose="02020603050405020304" pitchFamily="18" charset="0"/>
                        <a:cs typeface="Times New Roman" panose="02020603050405020304" pitchFamily="18" charset="0"/>
                      </a:rPr>
                      <m:t>):</m:t>
                    </m:r>
                  </m:oMath>
                </a14:m>
                <a:endParaRPr lang="en-US" sz="2400" dirty="0"/>
              </a:p>
            </p:txBody>
          </p:sp>
        </mc:Choice>
        <mc:Fallback>
          <p:sp>
            <p:nvSpPr>
              <p:cNvPr id="13" name="Szövegdoboz 12"/>
              <p:cNvSpPr txBox="1">
                <a:spLocks noRot="1" noChangeAspect="1" noMove="1" noResize="1" noEditPoints="1" noAdjustHandles="1" noChangeArrowheads="1" noChangeShapeType="1" noTextEdit="1"/>
              </p:cNvSpPr>
              <p:nvPr/>
            </p:nvSpPr>
            <p:spPr>
              <a:xfrm>
                <a:off x="223054" y="5368570"/>
                <a:ext cx="5817618" cy="461665"/>
              </a:xfrm>
              <a:prstGeom prst="rect">
                <a:avLst/>
              </a:prstGeom>
              <a:blipFill rotWithShape="1">
                <a:blip r:embed="rId8"/>
                <a:stretch>
                  <a:fillRect l="-1677" t="-9333" r="-105" b="-32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églalap feliratnak 7"/>
              <p:cNvSpPr/>
              <p:nvPr/>
            </p:nvSpPr>
            <p:spPr>
              <a:xfrm>
                <a:off x="1871662" y="9477"/>
                <a:ext cx="7272846" cy="1113875"/>
              </a:xfrm>
              <a:prstGeom prst="wedgeRectCallout">
                <a:avLst>
                  <a:gd name="adj1" fmla="val -9627"/>
                  <a:gd name="adj2" fmla="val 1125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hu-HU" altLang="en-US" sz="2400" b="1" i="1" dirty="0" smtClean="0">
                              <a:solidFill>
                                <a:schemeClr val="tx1"/>
                              </a:solidFill>
                              <a:latin typeface="Cambria Math"/>
                              <a:cs typeface="Times New Roman" panose="02020603050405020304" pitchFamily="18" charset="0"/>
                            </a:rPr>
                          </m:ctrlPr>
                        </m:fPr>
                        <m:num>
                          <m:r>
                            <m:rPr>
                              <m:nor/>
                            </m:rPr>
                            <a:rPr lang="hu-HU" altLang="en-US" sz="2400" i="1" dirty="0">
                              <a:solidFill>
                                <a:schemeClr val="tx1"/>
                              </a:solidFill>
                              <a:latin typeface="Times New Roman" panose="02020603050405020304" pitchFamily="18" charset="0"/>
                              <a:cs typeface="Times New Roman" panose="02020603050405020304" pitchFamily="18" charset="0"/>
                            </a:rPr>
                            <m:t>T</m:t>
                          </m:r>
                          <m:r>
                            <m:rPr>
                              <m:nor/>
                            </m:rPr>
                            <a:rPr lang="en-US" altLang="en-US" sz="2400" b="0" i="1" dirty="0" smtClean="0">
                              <a:solidFill>
                                <a:schemeClr val="tx1"/>
                              </a:solidFill>
                              <a:latin typeface="Times New Roman" panose="02020603050405020304" pitchFamily="18" charset="0"/>
                              <a:cs typeface="Times New Roman" panose="02020603050405020304" pitchFamily="18" charset="0"/>
                            </a:rPr>
                            <m:t>′</m:t>
                          </m:r>
                          <m:r>
                            <m:rPr>
                              <m:nor/>
                            </m:rPr>
                            <a:rPr lang="hu-HU" altLang="en-US" sz="2400" dirty="0">
                              <a:solidFill>
                                <a:schemeClr val="tx1"/>
                              </a:solidFill>
                              <a:latin typeface="Times New Roman" panose="02020603050405020304" pitchFamily="18" charset="0"/>
                              <a:cs typeface="Times New Roman" panose="02020603050405020304" pitchFamily="18" charset="0"/>
                            </a:rPr>
                            <m:t>(</m:t>
                          </m:r>
                          <m:r>
                            <m:rPr>
                              <m:nor/>
                            </m:rPr>
                            <a:rPr lang="hu-HU" altLang="en-US" sz="2400" i="1" dirty="0">
                              <a:solidFill>
                                <a:schemeClr val="tx1"/>
                              </a:solidFill>
                              <a:latin typeface="Times New Roman" panose="02020603050405020304" pitchFamily="18" charset="0"/>
                              <a:cs typeface="Times New Roman" panose="02020603050405020304" pitchFamily="18" charset="0"/>
                            </a:rPr>
                            <m:t>x</m:t>
                          </m:r>
                          <m:r>
                            <m:rPr>
                              <m:nor/>
                            </m:rPr>
                            <a:rPr lang="en-US" altLang="en-US" sz="2400" i="1" dirty="0">
                              <a:solidFill>
                                <a:schemeClr val="tx1"/>
                              </a:solidFill>
                              <a:latin typeface="Times New Roman" panose="02020603050405020304" pitchFamily="18" charset="0"/>
                              <a:cs typeface="Times New Roman" panose="02020603050405020304" pitchFamily="18" charset="0"/>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x</m:t>
                          </m:r>
                          <m:r>
                            <m:rPr>
                              <m:nor/>
                            </m:rPr>
                            <a:rPr lang="en-US" altLang="en-US" sz="2400" b="0" i="1" dirty="0" smtClean="0">
                              <a:solidFill>
                                <a:schemeClr val="tx1"/>
                              </a:solidFill>
                              <a:latin typeface="Times New Roman" panose="02020603050405020304" pitchFamily="18" charset="0"/>
                              <a:cs typeface="Times New Roman" panose="02020603050405020304" pitchFamily="18" charset="0"/>
                              <a:sym typeface="Symbol"/>
                            </a:rPr>
                            <m:t>/2</m:t>
                          </m:r>
                          <m:r>
                            <m:rPr>
                              <m:nor/>
                            </m:rPr>
                            <a:rPr lang="hu-HU" altLang="en-US" sz="2400" dirty="0">
                              <a:solidFill>
                                <a:schemeClr val="tx1"/>
                              </a:solidFill>
                              <a:latin typeface="Times New Roman" panose="02020603050405020304" pitchFamily="18" charset="0"/>
                              <a:cs typeface="Times New Roman" panose="02020603050405020304" pitchFamily="18" charset="0"/>
                            </a:rPr>
                            <m:t>)</m:t>
                          </m:r>
                          <m:r>
                            <m:rPr>
                              <m:nor/>
                            </m:rPr>
                            <a:rPr lang="en-US" altLang="en-US" sz="2400" dirty="0">
                              <a:solidFill>
                                <a:schemeClr val="tx1"/>
                              </a:solidFill>
                              <a:latin typeface="Times New Roman" panose="02020603050405020304" pitchFamily="18" charset="0"/>
                              <a:cs typeface="Times New Roman" panose="02020603050405020304" pitchFamily="18" charset="0"/>
                            </a:rPr>
                            <m:t>−</m:t>
                          </m:r>
                          <m:r>
                            <m:rPr>
                              <m:nor/>
                            </m:rPr>
                            <a:rPr lang="hu-HU" altLang="en-US" sz="2400" i="1" dirty="0">
                              <a:solidFill>
                                <a:schemeClr val="tx1"/>
                              </a:solidFill>
                              <a:latin typeface="Times New Roman" panose="02020603050405020304" pitchFamily="18" charset="0"/>
                              <a:cs typeface="Times New Roman" panose="02020603050405020304" pitchFamily="18" charset="0"/>
                            </a:rPr>
                            <m:t>T</m:t>
                          </m:r>
                          <m:r>
                            <m:rPr>
                              <m:nor/>
                            </m:rPr>
                            <a:rPr lang="en-US" altLang="en-US" sz="2400" i="1" dirty="0">
                              <a:solidFill>
                                <a:schemeClr val="tx1"/>
                              </a:solidFill>
                              <a:latin typeface="Times New Roman" panose="02020603050405020304" pitchFamily="18" charset="0"/>
                              <a:cs typeface="Times New Roman" panose="02020603050405020304" pitchFamily="18" charset="0"/>
                            </a:rPr>
                            <m:t>′</m:t>
                          </m:r>
                          <m:r>
                            <m:rPr>
                              <m:nor/>
                            </m:rPr>
                            <a:rPr lang="hu-HU" altLang="en-US" sz="2400" dirty="0">
                              <a:solidFill>
                                <a:schemeClr val="tx1"/>
                              </a:solidFill>
                              <a:latin typeface="Times New Roman" panose="02020603050405020304" pitchFamily="18" charset="0"/>
                              <a:cs typeface="Times New Roman" panose="02020603050405020304" pitchFamily="18" charset="0"/>
                            </a:rPr>
                            <m:t>(</m:t>
                          </m:r>
                          <m:r>
                            <m:rPr>
                              <m:nor/>
                            </m:rPr>
                            <a:rPr lang="hu-HU" altLang="en-US" sz="2400" i="1" dirty="0">
                              <a:solidFill>
                                <a:schemeClr val="tx1"/>
                              </a:solidFill>
                              <a:latin typeface="Times New Roman" panose="02020603050405020304" pitchFamily="18" charset="0"/>
                              <a:cs typeface="Times New Roman" panose="02020603050405020304" pitchFamily="18" charset="0"/>
                            </a:rPr>
                            <m:t>x</m:t>
                          </m:r>
                          <m:r>
                            <m:rPr>
                              <m:nor/>
                            </m:rPr>
                            <a:rPr lang="en-US" altLang="en-US" sz="2400" dirty="0">
                              <a:solidFill>
                                <a:schemeClr val="tx1"/>
                              </a:solidFill>
                              <a:latin typeface="Times New Roman" panose="02020603050405020304" pitchFamily="18" charset="0"/>
                              <a:cs typeface="Times New Roman" panose="02020603050405020304" pitchFamily="18" charset="0"/>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x</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/2</m:t>
                          </m:r>
                          <m:r>
                            <m:rPr>
                              <m:nor/>
                            </m:rPr>
                            <a:rPr lang="hu-HU" altLang="en-US" sz="2400" dirty="0">
                              <a:solidFill>
                                <a:schemeClr val="tx1"/>
                              </a:solidFill>
                              <a:latin typeface="Times New Roman" panose="02020603050405020304" pitchFamily="18" charset="0"/>
                              <a:cs typeface="Times New Roman" panose="02020603050405020304" pitchFamily="18" charset="0"/>
                            </a:rPr>
                            <m:t>)</m:t>
                          </m:r>
                        </m:num>
                        <m:den>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x</m:t>
                          </m:r>
                        </m:den>
                      </m:f>
                      <m:r>
                        <a:rPr lang="en-US" altLang="en-US" sz="2400" b="1" i="1" dirty="0" smtClean="0">
                          <a:solidFill>
                            <a:schemeClr val="tx1"/>
                          </a:solidFill>
                          <a:latin typeface="Cambria Math"/>
                          <a:cs typeface="Times New Roman" panose="02020603050405020304" pitchFamily="18" charset="0"/>
                          <a:sym typeface="Symbol"/>
                        </a:rPr>
                        <m:t>=</m:t>
                      </m:r>
                      <m:f>
                        <m:fPr>
                          <m:ctrlPr>
                            <a:rPr lang="hu-HU" altLang="en-US" sz="2400" b="1" i="1" dirty="0" smtClean="0">
                              <a:solidFill>
                                <a:schemeClr val="tx1"/>
                              </a:solidFill>
                              <a:latin typeface="Cambria Math"/>
                              <a:cs typeface="Times New Roman" panose="02020603050405020304" pitchFamily="18" charset="0"/>
                            </a:rPr>
                          </m:ctrlPr>
                        </m:fPr>
                        <m:num>
                          <m:f>
                            <m:fPr>
                              <m:ctrlPr>
                                <a:rPr lang="hu-HU" altLang="en-US" sz="2400" b="1" i="1" dirty="0">
                                  <a:solidFill>
                                    <a:schemeClr val="tx1"/>
                                  </a:solidFill>
                                  <a:latin typeface="Cambria Math"/>
                                  <a:cs typeface="Times New Roman" panose="02020603050405020304" pitchFamily="18" charset="0"/>
                                </a:rPr>
                              </m:ctrlPr>
                            </m:fPr>
                            <m:num>
                              <m:r>
                                <m:rPr>
                                  <m:nor/>
                                </m:rPr>
                                <a:rPr lang="hu-HU" altLang="en-US" sz="2400" i="1" dirty="0">
                                  <a:solidFill>
                                    <a:schemeClr val="tx1"/>
                                  </a:solidFill>
                                  <a:latin typeface="Times New Roman" panose="02020603050405020304" pitchFamily="18" charset="0"/>
                                  <a:cs typeface="Times New Roman" panose="02020603050405020304" pitchFamily="18" charset="0"/>
                                </a:rPr>
                                <m:t>T</m:t>
                              </m:r>
                              <m:r>
                                <m:rPr>
                                  <m:nor/>
                                </m:rPr>
                                <a:rPr lang="hu-HU" altLang="en-US" sz="2400" dirty="0">
                                  <a:solidFill>
                                    <a:schemeClr val="tx1"/>
                                  </a:solidFill>
                                  <a:latin typeface="Times New Roman" panose="02020603050405020304" pitchFamily="18" charset="0"/>
                                  <a:cs typeface="Times New Roman" panose="02020603050405020304" pitchFamily="18" charset="0"/>
                                </a:rPr>
                                <m:t>(</m:t>
                              </m:r>
                              <m:r>
                                <m:rPr>
                                  <m:nor/>
                                </m:rPr>
                                <a:rPr lang="hu-HU" altLang="en-US" sz="2400" i="1" dirty="0">
                                  <a:solidFill>
                                    <a:schemeClr val="tx1"/>
                                  </a:solidFill>
                                  <a:latin typeface="Times New Roman" panose="02020603050405020304" pitchFamily="18" charset="0"/>
                                  <a:cs typeface="Times New Roman" panose="02020603050405020304" pitchFamily="18" charset="0"/>
                                </a:rPr>
                                <m:t>x</m:t>
                              </m:r>
                              <m:r>
                                <m:rPr>
                                  <m:nor/>
                                </m:rPr>
                                <a:rPr lang="en-US" altLang="en-US" sz="2400" i="1" dirty="0">
                                  <a:solidFill>
                                    <a:schemeClr val="tx1"/>
                                  </a:solidFill>
                                  <a:latin typeface="Times New Roman" panose="02020603050405020304" pitchFamily="18" charset="0"/>
                                  <a:cs typeface="Times New Roman" panose="02020603050405020304" pitchFamily="18" charset="0"/>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x</m:t>
                              </m:r>
                              <m:r>
                                <m:rPr>
                                  <m:nor/>
                                </m:rPr>
                                <a:rPr lang="hu-HU" altLang="en-US" sz="2400" dirty="0">
                                  <a:solidFill>
                                    <a:schemeClr val="tx1"/>
                                  </a:solidFill>
                                  <a:latin typeface="Times New Roman" panose="02020603050405020304" pitchFamily="18" charset="0"/>
                                  <a:cs typeface="Times New Roman" panose="02020603050405020304" pitchFamily="18" charset="0"/>
                                </a:rPr>
                                <m:t>)</m:t>
                              </m:r>
                              <m:r>
                                <m:rPr>
                                  <m:nor/>
                                </m:rPr>
                                <a:rPr lang="en-US" altLang="en-US" sz="2400" dirty="0">
                                  <a:solidFill>
                                    <a:schemeClr val="tx1"/>
                                  </a:solidFill>
                                  <a:latin typeface="Times New Roman" panose="02020603050405020304" pitchFamily="18" charset="0"/>
                                  <a:cs typeface="Times New Roman" panose="02020603050405020304" pitchFamily="18" charset="0"/>
                                </a:rPr>
                                <m:t>−</m:t>
                              </m:r>
                              <m:r>
                                <m:rPr>
                                  <m:nor/>
                                </m:rPr>
                                <a:rPr lang="hu-HU" altLang="en-US" sz="2400" i="1" dirty="0">
                                  <a:solidFill>
                                    <a:schemeClr val="tx1"/>
                                  </a:solidFill>
                                  <a:latin typeface="Times New Roman" panose="02020603050405020304" pitchFamily="18" charset="0"/>
                                  <a:cs typeface="Times New Roman" panose="02020603050405020304" pitchFamily="18" charset="0"/>
                                </a:rPr>
                                <m:t>T</m:t>
                              </m:r>
                              <m:r>
                                <m:rPr>
                                  <m:nor/>
                                </m:rPr>
                                <a:rPr lang="hu-HU" altLang="en-US" sz="2400" dirty="0">
                                  <a:solidFill>
                                    <a:schemeClr val="tx1"/>
                                  </a:solidFill>
                                  <a:latin typeface="Times New Roman" panose="02020603050405020304" pitchFamily="18" charset="0"/>
                                  <a:cs typeface="Times New Roman" panose="02020603050405020304" pitchFamily="18" charset="0"/>
                                </a:rPr>
                                <m:t>(</m:t>
                              </m:r>
                              <m:r>
                                <m:rPr>
                                  <m:nor/>
                                </m:rPr>
                                <a:rPr lang="hu-HU" altLang="en-US" sz="2400" b="0" i="1" dirty="0" smtClean="0">
                                  <a:solidFill>
                                    <a:schemeClr val="tx1"/>
                                  </a:solidFill>
                                  <a:latin typeface="Times New Roman" panose="02020603050405020304" pitchFamily="18" charset="0"/>
                                  <a:cs typeface="Times New Roman" panose="02020603050405020304" pitchFamily="18" charset="0"/>
                                </a:rPr>
                                <m:t>x</m:t>
                              </m:r>
                              <m:r>
                                <m:rPr>
                                  <m:nor/>
                                </m:rPr>
                                <a:rPr lang="hu-HU" altLang="en-US" sz="2400" dirty="0">
                                  <a:solidFill>
                                    <a:schemeClr val="tx1"/>
                                  </a:solidFill>
                                  <a:latin typeface="Times New Roman" panose="02020603050405020304" pitchFamily="18" charset="0"/>
                                  <a:cs typeface="Times New Roman" panose="02020603050405020304" pitchFamily="18" charset="0"/>
                                </a:rPr>
                                <m:t>)</m:t>
                              </m:r>
                            </m:num>
                            <m:den>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x</m:t>
                              </m:r>
                            </m:den>
                          </m:f>
                          <m:r>
                            <m:rPr>
                              <m:nor/>
                            </m:rPr>
                            <a:rPr lang="en-US" altLang="en-US" sz="2400" dirty="0">
                              <a:solidFill>
                                <a:schemeClr val="tx1"/>
                              </a:solidFill>
                              <a:latin typeface="Times New Roman" panose="02020603050405020304" pitchFamily="18" charset="0"/>
                              <a:cs typeface="Times New Roman" panose="02020603050405020304" pitchFamily="18" charset="0"/>
                            </a:rPr>
                            <m:t>−</m:t>
                          </m:r>
                          <m:f>
                            <m:fPr>
                              <m:ctrlPr>
                                <a:rPr lang="hu-HU" altLang="en-US" sz="2400" b="1" i="1" dirty="0">
                                  <a:solidFill>
                                    <a:schemeClr val="tx1"/>
                                  </a:solidFill>
                                  <a:latin typeface="Cambria Math"/>
                                  <a:cs typeface="Times New Roman" panose="02020603050405020304" pitchFamily="18" charset="0"/>
                                </a:rPr>
                              </m:ctrlPr>
                            </m:fPr>
                            <m:num>
                              <m:r>
                                <m:rPr>
                                  <m:nor/>
                                </m:rPr>
                                <a:rPr lang="hu-HU" altLang="en-US" sz="2400" i="1" dirty="0">
                                  <a:solidFill>
                                    <a:schemeClr val="tx1"/>
                                  </a:solidFill>
                                  <a:latin typeface="Times New Roman" panose="02020603050405020304" pitchFamily="18" charset="0"/>
                                  <a:cs typeface="Times New Roman" panose="02020603050405020304" pitchFamily="18" charset="0"/>
                                </a:rPr>
                                <m:t>T</m:t>
                              </m:r>
                              <m:r>
                                <m:rPr>
                                  <m:nor/>
                                </m:rPr>
                                <a:rPr lang="hu-HU" altLang="en-US" sz="2400" dirty="0">
                                  <a:solidFill>
                                    <a:schemeClr val="tx1"/>
                                  </a:solidFill>
                                  <a:latin typeface="Times New Roman" panose="02020603050405020304" pitchFamily="18" charset="0"/>
                                  <a:cs typeface="Times New Roman" panose="02020603050405020304" pitchFamily="18" charset="0"/>
                                </a:rPr>
                                <m:t>(</m:t>
                              </m:r>
                              <m:r>
                                <m:rPr>
                                  <m:nor/>
                                </m:rPr>
                                <a:rPr lang="hu-HU" altLang="en-US" sz="2400" i="1" dirty="0">
                                  <a:solidFill>
                                    <a:schemeClr val="tx1"/>
                                  </a:solidFill>
                                  <a:latin typeface="Times New Roman" panose="02020603050405020304" pitchFamily="18" charset="0"/>
                                  <a:cs typeface="Times New Roman" panose="02020603050405020304" pitchFamily="18" charset="0"/>
                                </a:rPr>
                                <m:t>x</m:t>
                              </m:r>
                              <m:r>
                                <m:rPr>
                                  <m:nor/>
                                </m:rPr>
                                <a:rPr lang="hu-HU" altLang="en-US" sz="2400" dirty="0">
                                  <a:solidFill>
                                    <a:schemeClr val="tx1"/>
                                  </a:solidFill>
                                  <a:latin typeface="Times New Roman" panose="02020603050405020304" pitchFamily="18" charset="0"/>
                                  <a:cs typeface="Times New Roman" panose="02020603050405020304" pitchFamily="18" charset="0"/>
                                </a:rPr>
                                <m:t>)</m:t>
                              </m:r>
                              <m:r>
                                <m:rPr>
                                  <m:nor/>
                                </m:rPr>
                                <a:rPr lang="en-US" altLang="en-US" sz="2400" dirty="0">
                                  <a:solidFill>
                                    <a:schemeClr val="tx1"/>
                                  </a:solidFill>
                                  <a:latin typeface="Times New Roman" panose="02020603050405020304" pitchFamily="18" charset="0"/>
                                  <a:cs typeface="Times New Roman" panose="02020603050405020304" pitchFamily="18" charset="0"/>
                                </a:rPr>
                                <m:t>−</m:t>
                              </m:r>
                              <m:r>
                                <m:rPr>
                                  <m:nor/>
                                </m:rPr>
                                <a:rPr lang="hu-HU" altLang="en-US" sz="2400" i="1" dirty="0">
                                  <a:solidFill>
                                    <a:schemeClr val="tx1"/>
                                  </a:solidFill>
                                  <a:latin typeface="Times New Roman" panose="02020603050405020304" pitchFamily="18" charset="0"/>
                                  <a:cs typeface="Times New Roman" panose="02020603050405020304" pitchFamily="18" charset="0"/>
                                </a:rPr>
                                <m:t>T</m:t>
                              </m:r>
                              <m:r>
                                <m:rPr>
                                  <m:nor/>
                                </m:rPr>
                                <a:rPr lang="hu-HU" altLang="en-US" sz="2400" dirty="0">
                                  <a:solidFill>
                                    <a:schemeClr val="tx1"/>
                                  </a:solidFill>
                                  <a:latin typeface="Times New Roman" panose="02020603050405020304" pitchFamily="18" charset="0"/>
                                  <a:cs typeface="Times New Roman" panose="02020603050405020304" pitchFamily="18" charset="0"/>
                                </a:rPr>
                                <m:t>(</m:t>
                              </m:r>
                              <m:r>
                                <m:rPr>
                                  <m:nor/>
                                </m:rPr>
                                <a:rPr lang="hu-HU" altLang="en-US" sz="2400" i="1" dirty="0">
                                  <a:solidFill>
                                    <a:schemeClr val="tx1"/>
                                  </a:solidFill>
                                  <a:latin typeface="Times New Roman" panose="02020603050405020304" pitchFamily="18" charset="0"/>
                                  <a:cs typeface="Times New Roman" panose="02020603050405020304" pitchFamily="18" charset="0"/>
                                </a:rPr>
                                <m:t>x</m:t>
                              </m:r>
                              <m:r>
                                <m:rPr>
                                  <m:nor/>
                                </m:rPr>
                                <a:rPr lang="en-US" altLang="en-US" sz="2400" dirty="0">
                                  <a:solidFill>
                                    <a:schemeClr val="tx1"/>
                                  </a:solidFill>
                                  <a:latin typeface="Times New Roman" panose="02020603050405020304" pitchFamily="18" charset="0"/>
                                  <a:cs typeface="Times New Roman" panose="02020603050405020304" pitchFamily="18" charset="0"/>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x</m:t>
                              </m:r>
                              <m:r>
                                <m:rPr>
                                  <m:nor/>
                                </m:rPr>
                                <a:rPr lang="hu-HU" altLang="en-US" sz="2400" dirty="0">
                                  <a:solidFill>
                                    <a:schemeClr val="tx1"/>
                                  </a:solidFill>
                                  <a:latin typeface="Times New Roman" panose="02020603050405020304" pitchFamily="18" charset="0"/>
                                  <a:cs typeface="Times New Roman" panose="02020603050405020304" pitchFamily="18" charset="0"/>
                                </a:rPr>
                                <m:t>)</m:t>
                              </m:r>
                            </m:num>
                            <m:den>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x</m:t>
                              </m:r>
                            </m:den>
                          </m:f>
                        </m:num>
                        <m:den>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m:t>
                          </m:r>
                          <m:r>
                            <m:rPr>
                              <m:nor/>
                            </m:rPr>
                            <a:rPr lang="en-US" altLang="en-US" sz="2400" i="1" dirty="0">
                              <a:solidFill>
                                <a:schemeClr val="tx1"/>
                              </a:solidFill>
                              <a:latin typeface="Times New Roman" panose="02020603050405020304" pitchFamily="18" charset="0"/>
                              <a:cs typeface="Times New Roman" panose="02020603050405020304" pitchFamily="18" charset="0"/>
                              <a:sym typeface="Symbol"/>
                            </a:rPr>
                            <m:t>x</m:t>
                          </m:r>
                        </m:den>
                      </m:f>
                    </m:oMath>
                  </m:oMathPara>
                </a14:m>
                <a:endParaRPr lang="en-US" sz="2400" dirty="0"/>
              </a:p>
            </p:txBody>
          </p:sp>
        </mc:Choice>
        <mc:Fallback>
          <p:sp>
            <p:nvSpPr>
              <p:cNvPr id="8" name="Téglalap feliratnak 7"/>
              <p:cNvSpPr>
                <a:spLocks noRot="1" noChangeAspect="1" noMove="1" noResize="1" noEditPoints="1" noAdjustHandles="1" noChangeArrowheads="1" noChangeShapeType="1" noTextEdit="1"/>
              </p:cNvSpPr>
              <p:nvPr/>
            </p:nvSpPr>
            <p:spPr>
              <a:xfrm>
                <a:off x="1871662" y="9477"/>
                <a:ext cx="7272846" cy="1113875"/>
              </a:xfrm>
              <a:prstGeom prst="wedgeRectCallout">
                <a:avLst>
                  <a:gd name="adj1" fmla="val -9627"/>
                  <a:gd name="adj2" fmla="val 112587"/>
                </a:avLst>
              </a:prstGeom>
              <a:blipFill rotWithShape="1">
                <a:blip r:embed="rId9"/>
                <a:stretch>
                  <a:fillRect/>
                </a:stretch>
              </a:blipFill>
            </p:spPr>
            <p:txBody>
              <a:bodyPr/>
              <a:lstStyle/>
              <a:p>
                <a:r>
                  <a:rPr lang="en-US">
                    <a:noFill/>
                  </a:rPr>
                  <a:t> </a:t>
                </a:r>
              </a:p>
            </p:txBody>
          </p:sp>
        </mc:Fallback>
      </mc:AlternateContent>
      <p:pic>
        <p:nvPicPr>
          <p:cNvPr id="14" name="Picture 6" descr="grid2Bl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941" y="2240868"/>
            <a:ext cx="1581150" cy="1584325"/>
          </a:xfrm>
          <a:prstGeom prst="rect">
            <a:avLst/>
          </a:prstGeom>
          <a:noFill/>
          <a:ln>
            <a:noFill/>
          </a:ln>
        </p:spPr>
      </p:pic>
      <mc:AlternateContent xmlns:mc="http://schemas.openxmlformats.org/markup-compatibility/2006">
        <mc:Choice xmlns:a14="http://schemas.microsoft.com/office/drawing/2010/main" Requires="a14">
          <p:sp>
            <p:nvSpPr>
              <p:cNvPr id="15" name="Szövegdoboz 29"/>
              <p:cNvSpPr txBox="1">
                <a:spLocks noChangeArrowheads="1"/>
              </p:cNvSpPr>
              <p:nvPr/>
            </p:nvSpPr>
            <p:spPr bwMode="auto">
              <a:xfrm>
                <a:off x="-72516" y="3717032"/>
                <a:ext cx="1981633"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sz="2800" b="1" i="1" dirty="0" smtClean="0"/>
                  <a:t>T</a:t>
                </a:r>
                <a:r>
                  <a:rPr lang="hu-HU" altLang="en-US" sz="2800" dirty="0" smtClean="0"/>
                  <a:t>(</a:t>
                </a:r>
                <a:r>
                  <a:rPr lang="hu-HU" altLang="en-US" sz="2800" i="1" dirty="0" smtClean="0"/>
                  <a:t>x</a:t>
                </a:r>
                <a:r>
                  <a:rPr lang="hu-HU" altLang="en-US" sz="2800" dirty="0" smtClean="0"/>
                  <a:t>, </a:t>
                </a:r>
                <a:r>
                  <a:rPr lang="hu-HU" altLang="en-US" sz="2800" i="1" dirty="0" smtClean="0"/>
                  <a:t>y</a:t>
                </a:r>
                <a:r>
                  <a:rPr lang="hu-HU" altLang="en-US" sz="2800" dirty="0" smtClean="0"/>
                  <a:t>, </a:t>
                </a:r>
                <a:r>
                  <a:rPr lang="hu-HU" altLang="en-US" sz="2800" i="1" dirty="0" smtClean="0"/>
                  <a:t>t</a:t>
                </a:r>
                <a14:m>
                  <m:oMath xmlns:m="http://schemas.openxmlformats.org/officeDocument/2006/math">
                    <m:r>
                      <m:rPr>
                        <m:nor/>
                      </m:rPr>
                      <a:rPr lang="en-US" altLang="en-US" sz="2800" i="1" dirty="0">
                        <a:cs typeface="Times New Roman" panose="02020603050405020304" pitchFamily="18" charset="0"/>
                      </a:rPr>
                      <m:t>+</m:t>
                    </m:r>
                    <m:r>
                      <m:rPr>
                        <m:nor/>
                      </m:rPr>
                      <a:rPr lang="en-US" altLang="en-US" sz="2800" i="1" dirty="0">
                        <a:cs typeface="Times New Roman" panose="02020603050405020304" pitchFamily="18" charset="0"/>
                        <a:sym typeface="Symbol"/>
                      </a:rPr>
                      <m:t></m:t>
                    </m:r>
                    <m:r>
                      <m:rPr>
                        <m:nor/>
                      </m:rPr>
                      <a:rPr lang="en-US" altLang="en-US" sz="2800" i="1" dirty="0">
                        <a:cs typeface="Times New Roman" panose="02020603050405020304" pitchFamily="18" charset="0"/>
                        <a:sym typeface="Symbol"/>
                      </a:rPr>
                      <m:t>t</m:t>
                    </m:r>
                  </m:oMath>
                </a14:m>
                <a:r>
                  <a:rPr lang="hu-HU" altLang="en-US" sz="2800" dirty="0"/>
                  <a:t>)</a:t>
                </a:r>
              </a:p>
            </p:txBody>
          </p:sp>
        </mc:Choice>
        <mc:Fallback>
          <p:sp>
            <p:nvSpPr>
              <p:cNvPr id="15" name="Szövegdoboz 29"/>
              <p:cNvSpPr txBox="1">
                <a:spLocks noRot="1" noChangeAspect="1" noMove="1" noResize="1" noEditPoints="1" noAdjustHandles="1" noChangeArrowheads="1" noChangeShapeType="1" noTextEdit="1"/>
              </p:cNvSpPr>
              <p:nvPr/>
            </p:nvSpPr>
            <p:spPr bwMode="auto">
              <a:xfrm>
                <a:off x="-72516" y="3717032"/>
                <a:ext cx="1981633" cy="523220"/>
              </a:xfrm>
              <a:prstGeom prst="rect">
                <a:avLst/>
              </a:prstGeom>
              <a:blipFill rotWithShape="1">
                <a:blip r:embed="rId11"/>
                <a:stretch>
                  <a:fillRect l="-6154" t="-11628" r="-5231" b="-313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19" name="Egyenes összekötő nyíllal 18"/>
          <p:cNvCxnSpPr/>
          <p:nvPr/>
        </p:nvCxnSpPr>
        <p:spPr>
          <a:xfrm flipH="1">
            <a:off x="1115616" y="1376772"/>
            <a:ext cx="360040" cy="1800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Egyenes összekötő nyíllal 21"/>
          <p:cNvCxnSpPr/>
          <p:nvPr/>
        </p:nvCxnSpPr>
        <p:spPr>
          <a:xfrm>
            <a:off x="719572" y="1376772"/>
            <a:ext cx="414046" cy="1800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Egyenes összekötő nyíllal 23"/>
          <p:cNvCxnSpPr/>
          <p:nvPr/>
        </p:nvCxnSpPr>
        <p:spPr>
          <a:xfrm>
            <a:off x="1079612" y="980728"/>
            <a:ext cx="36004" cy="219624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53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5"/>
          <p:cNvSpPr>
            <a:spLocks noChangeArrowheads="1"/>
          </p:cNvSpPr>
          <p:nvPr/>
        </p:nvSpPr>
        <p:spPr bwMode="auto">
          <a:xfrm>
            <a:off x="107950" y="224644"/>
            <a:ext cx="8161719" cy="2333301"/>
          </a:xfrm>
          <a:prstGeom prst="rect">
            <a:avLst/>
          </a:prstGeom>
          <a:solidFill>
            <a:schemeClr val="bg1">
              <a:lumMod val="85000"/>
            </a:schemeClr>
          </a:solidFill>
          <a:ln w="12700">
            <a:solidFill>
              <a:schemeClr val="tx1"/>
            </a:solidFill>
            <a:miter lim="800000"/>
            <a:headEnd/>
            <a:tailEnd/>
          </a:ln>
        </p:spPr>
        <p:txBody>
          <a:bodyPr wrap="none" anchor="ctr"/>
          <a:lstStyle/>
          <a:p>
            <a:pPr eaLnBrk="0" hangingPunct="0">
              <a:defRPr/>
            </a:pPr>
            <a:endParaRPr lang="en-US">
              <a:cs typeface="+mn-cs"/>
            </a:endParaRPr>
          </a:p>
        </p:txBody>
      </p:sp>
      <p:sp>
        <p:nvSpPr>
          <p:cNvPr id="10245" name="Text Box 5"/>
          <p:cNvSpPr txBox="1">
            <a:spLocks noChangeArrowheads="1"/>
          </p:cNvSpPr>
          <p:nvPr/>
        </p:nvSpPr>
        <p:spPr bwMode="auto">
          <a:xfrm>
            <a:off x="179449" y="188640"/>
            <a:ext cx="9109075" cy="664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hu-HU" altLang="en-US" sz="1600" b="1" dirty="0" smtClean="0">
                <a:latin typeface="Tahoma" charset="0"/>
                <a:cs typeface="Tahoma" charset="0"/>
              </a:rPr>
              <a:t>__</a:t>
            </a:r>
            <a:r>
              <a:rPr lang="hu-HU" altLang="en-US" sz="1600" b="1" dirty="0" err="1">
                <a:latin typeface="Tahoma" charset="0"/>
                <a:cs typeface="Tahoma" charset="0"/>
              </a:rPr>
              <a:t>global</a:t>
            </a:r>
            <a:r>
              <a:rPr lang="hu-HU" altLang="en-US" sz="1600" b="1" dirty="0">
                <a:latin typeface="Tahoma" charset="0"/>
                <a:cs typeface="Tahoma" charset="0"/>
              </a:rPr>
              <a:t>__ </a:t>
            </a:r>
            <a:endParaRPr lang="en-US" altLang="en-US" sz="1600" b="1" dirty="0">
              <a:latin typeface="Tahoma" charset="0"/>
              <a:cs typeface="Tahoma" charset="0"/>
            </a:endParaRPr>
          </a:p>
          <a:p>
            <a:pPr eaLnBrk="1" hangingPunct="1"/>
            <a:r>
              <a:rPr lang="hu-HU" altLang="en-US" sz="1600" dirty="0" err="1">
                <a:latin typeface="Tahoma" charset="0"/>
                <a:cs typeface="Tahoma" charset="0"/>
              </a:rPr>
              <a:t>void</a:t>
            </a:r>
            <a:r>
              <a:rPr lang="hu-HU" altLang="en-US" sz="1600" b="1" dirty="0">
                <a:latin typeface="Tahoma" charset="0"/>
                <a:cs typeface="Tahoma" charset="0"/>
              </a:rPr>
              <a:t> </a:t>
            </a:r>
            <a:r>
              <a:rPr lang="en-US" altLang="en-US" sz="1600" b="1" dirty="0">
                <a:latin typeface="Tahoma" charset="0"/>
                <a:cs typeface="Tahoma" charset="0"/>
              </a:rPr>
              <a:t>Diffuse</a:t>
            </a:r>
            <a:r>
              <a:rPr lang="hu-HU" altLang="en-US" sz="1600" b="1" dirty="0">
                <a:latin typeface="Tahoma" charset="0"/>
                <a:cs typeface="Tahoma" charset="0"/>
              </a:rPr>
              <a:t>(</a:t>
            </a:r>
            <a:r>
              <a:rPr lang="hu-HU" altLang="en-US" sz="1600" b="1" dirty="0" err="1">
                <a:latin typeface="Tahoma" charset="0"/>
                <a:cs typeface="Tahoma" charset="0"/>
              </a:rPr>
              <a:t>float</a:t>
            </a:r>
            <a:r>
              <a:rPr lang="hu-HU" altLang="en-US" sz="1600" b="1" dirty="0">
                <a:latin typeface="Tahoma" charset="0"/>
                <a:cs typeface="Tahoma" charset="0"/>
              </a:rPr>
              <a:t>*</a:t>
            </a:r>
            <a:r>
              <a:rPr lang="en-US" altLang="en-US" sz="1600" b="1" dirty="0">
                <a:latin typeface="Tahoma" charset="0"/>
                <a:cs typeface="Tahoma" charset="0"/>
              </a:rPr>
              <a:t> </a:t>
            </a:r>
            <a:r>
              <a:rPr lang="en-US" altLang="en-US" sz="1600" b="1" dirty="0" smtClean="0">
                <a:latin typeface="Tahoma" charset="0"/>
                <a:cs typeface="Tahoma" charset="0"/>
              </a:rPr>
              <a:t>Told</a:t>
            </a:r>
            <a:r>
              <a:rPr lang="hu-HU" altLang="en-US" sz="1600" b="1" dirty="0" smtClean="0">
                <a:latin typeface="Tahoma" charset="0"/>
                <a:cs typeface="Tahoma" charset="0"/>
              </a:rPr>
              <a:t>, </a:t>
            </a:r>
            <a:r>
              <a:rPr lang="hu-HU" altLang="en-US" sz="1600" b="1" dirty="0" err="1">
                <a:latin typeface="Tahoma" charset="0"/>
                <a:cs typeface="Tahoma" charset="0"/>
              </a:rPr>
              <a:t>float</a:t>
            </a:r>
            <a:r>
              <a:rPr lang="hu-HU" altLang="en-US" sz="1600" b="1" dirty="0">
                <a:latin typeface="Tahoma" charset="0"/>
                <a:cs typeface="Tahoma" charset="0"/>
              </a:rPr>
              <a:t>*</a:t>
            </a:r>
            <a:r>
              <a:rPr lang="en-US" altLang="en-US" sz="1600" b="1" dirty="0">
                <a:latin typeface="Tahoma" charset="0"/>
                <a:cs typeface="Tahoma" charset="0"/>
              </a:rPr>
              <a:t> </a:t>
            </a:r>
            <a:r>
              <a:rPr lang="en-US" altLang="en-US" sz="1600" b="1" dirty="0" err="1" smtClean="0">
                <a:latin typeface="Tahoma" charset="0"/>
                <a:cs typeface="Tahoma" charset="0"/>
              </a:rPr>
              <a:t>Tnew</a:t>
            </a:r>
            <a:r>
              <a:rPr lang="hu-HU" altLang="en-US" sz="1600" b="1" dirty="0" smtClean="0">
                <a:latin typeface="Tahoma" charset="0"/>
                <a:cs typeface="Tahoma" charset="0"/>
              </a:rPr>
              <a:t>, </a:t>
            </a:r>
            <a:r>
              <a:rPr lang="hu-HU" altLang="en-US" sz="1600" b="1" dirty="0" err="1">
                <a:solidFill>
                  <a:srgbClr val="FF0000"/>
                </a:solidFill>
                <a:latin typeface="Tahoma" charset="0"/>
                <a:cs typeface="Tahoma" charset="0"/>
              </a:rPr>
              <a:t>float</a:t>
            </a:r>
            <a:r>
              <a:rPr lang="en-US" altLang="en-US" sz="1600" b="1" dirty="0">
                <a:solidFill>
                  <a:srgbClr val="FF0000"/>
                </a:solidFill>
                <a:latin typeface="Tahoma" charset="0"/>
                <a:cs typeface="Tahoma" charset="0"/>
              </a:rPr>
              <a:t>* </a:t>
            </a:r>
            <a:r>
              <a:rPr lang="en-US" altLang="en-US" sz="1600" b="1" dirty="0" smtClean="0">
                <a:solidFill>
                  <a:srgbClr val="FF0000"/>
                </a:solidFill>
                <a:latin typeface="Tahoma" charset="0"/>
                <a:cs typeface="Tahoma" charset="0"/>
              </a:rPr>
              <a:t>boundary, </a:t>
            </a:r>
          </a:p>
          <a:p>
            <a:pPr eaLnBrk="1" hangingPunct="1"/>
            <a:r>
              <a:rPr lang="en-US" altLang="en-US" sz="1600" b="1" dirty="0">
                <a:solidFill>
                  <a:srgbClr val="FF0000"/>
                </a:solidFill>
                <a:latin typeface="Tahoma" charset="0"/>
                <a:cs typeface="Tahoma" charset="0"/>
              </a:rPr>
              <a:t> </a:t>
            </a:r>
            <a:r>
              <a:rPr lang="en-US" altLang="en-US" sz="1600" b="1" dirty="0" smtClean="0">
                <a:solidFill>
                  <a:srgbClr val="FF0000"/>
                </a:solidFill>
                <a:latin typeface="Tahoma" charset="0"/>
                <a:cs typeface="Tahoma" charset="0"/>
              </a:rPr>
              <a:t>                   </a:t>
            </a:r>
            <a:r>
              <a:rPr lang="hu-HU" altLang="en-US" sz="1600" b="1" dirty="0" err="1" smtClean="0">
                <a:latin typeface="Tahoma" charset="0"/>
                <a:cs typeface="Tahoma" charset="0"/>
              </a:rPr>
              <a:t>float</a:t>
            </a:r>
            <a:r>
              <a:rPr lang="hu-HU" altLang="en-US" sz="1600" b="1" dirty="0" smtClean="0">
                <a:latin typeface="Tahoma" charset="0"/>
                <a:cs typeface="Tahoma" charset="0"/>
              </a:rPr>
              <a:t> </a:t>
            </a:r>
            <a:r>
              <a:rPr lang="hu-HU" altLang="en-US" sz="1600" b="1" dirty="0">
                <a:latin typeface="Tahoma" charset="0"/>
                <a:cs typeface="Tahoma" charset="0"/>
              </a:rPr>
              <a:t>g</a:t>
            </a:r>
            <a:r>
              <a:rPr lang="en-US" altLang="en-US" sz="1600" b="1" dirty="0">
                <a:latin typeface="Tahoma" charset="0"/>
                <a:cs typeface="Tahoma" charset="0"/>
              </a:rPr>
              <a:t>, float dx, float </a:t>
            </a:r>
            <a:r>
              <a:rPr lang="en-US" altLang="en-US" sz="1600" b="1" dirty="0" err="1">
                <a:latin typeface="Tahoma" charset="0"/>
                <a:cs typeface="Tahoma" charset="0"/>
              </a:rPr>
              <a:t>dy</a:t>
            </a:r>
            <a:r>
              <a:rPr lang="en-US" altLang="en-US" sz="1600" b="1" dirty="0">
                <a:latin typeface="Tahoma" charset="0"/>
                <a:cs typeface="Tahoma" charset="0"/>
              </a:rPr>
              <a:t>, float </a:t>
            </a:r>
            <a:r>
              <a:rPr lang="en-US" altLang="en-US" sz="1600" b="1" dirty="0" err="1">
                <a:latin typeface="Tahoma" charset="0"/>
                <a:cs typeface="Tahoma" charset="0"/>
              </a:rPr>
              <a:t>dt</a:t>
            </a:r>
            <a:r>
              <a:rPr lang="en-US" altLang="en-US" sz="1600" b="1" dirty="0">
                <a:latin typeface="Tahoma" charset="0"/>
                <a:cs typeface="Tahoma" charset="0"/>
              </a:rPr>
              <a:t>,</a:t>
            </a:r>
            <a:r>
              <a:rPr lang="hu-HU" altLang="en-US" sz="1600" b="1" dirty="0">
                <a:latin typeface="Tahoma" charset="0"/>
                <a:cs typeface="Tahoma" charset="0"/>
              </a:rPr>
              <a:t> int N) {</a:t>
            </a:r>
            <a:endParaRPr lang="en-US" altLang="en-US" sz="800" dirty="0">
              <a:latin typeface="Tahoma" charset="0"/>
              <a:cs typeface="Tahoma" charset="0"/>
            </a:endParaRPr>
          </a:p>
          <a:p>
            <a:pPr eaLnBrk="1" hangingPunct="1"/>
            <a:r>
              <a:rPr lang="en-US" altLang="en-US" sz="1600" dirty="0">
                <a:latin typeface="Tahoma" charset="0"/>
                <a:cs typeface="Tahoma" charset="0"/>
              </a:rPr>
              <a:t>    </a:t>
            </a:r>
            <a:r>
              <a:rPr lang="hu-HU" altLang="en-US" sz="1600" b="1" dirty="0">
                <a:latin typeface="Tahoma" charset="0"/>
                <a:cs typeface="Tahoma" charset="0"/>
              </a:rPr>
              <a:t>int </a:t>
            </a:r>
            <a:r>
              <a:rPr lang="en-US" altLang="en-US" sz="1600" b="1" dirty="0">
                <a:latin typeface="Tahoma" charset="0"/>
                <a:cs typeface="Tahoma" charset="0"/>
              </a:rPr>
              <a:t>x</a:t>
            </a:r>
            <a:r>
              <a:rPr lang="hu-HU" altLang="en-US" sz="1600" b="1" dirty="0">
                <a:latin typeface="Tahoma" charset="0"/>
                <a:cs typeface="Tahoma" charset="0"/>
              </a:rPr>
              <a:t> = </a:t>
            </a:r>
            <a:r>
              <a:rPr lang="hu-HU" altLang="en-US" sz="1600" b="1" dirty="0" err="1">
                <a:latin typeface="Tahoma" charset="0"/>
                <a:cs typeface="Tahoma" charset="0"/>
              </a:rPr>
              <a:t>threadIdx.x</a:t>
            </a:r>
            <a:r>
              <a:rPr lang="en-US" altLang="en-US" sz="1600" b="1" dirty="0">
                <a:latin typeface="Tahoma" charset="0"/>
                <a:cs typeface="Tahoma" charset="0"/>
              </a:rPr>
              <a:t>, y = </a:t>
            </a:r>
            <a:r>
              <a:rPr lang="hu-HU" altLang="en-US" sz="1600" b="1" dirty="0" err="1">
                <a:latin typeface="Tahoma" charset="0"/>
                <a:cs typeface="Tahoma" charset="0"/>
              </a:rPr>
              <a:t>blockIdx</a:t>
            </a:r>
            <a:r>
              <a:rPr lang="hu-HU" altLang="en-US" sz="1600" b="1" dirty="0">
                <a:latin typeface="Tahoma" charset="0"/>
                <a:cs typeface="Tahoma" charset="0"/>
              </a:rPr>
              <a:t>.</a:t>
            </a:r>
            <a:r>
              <a:rPr lang="en-US" altLang="en-US" sz="1600" b="1" dirty="0">
                <a:latin typeface="Tahoma" charset="0"/>
                <a:cs typeface="Tahoma" charset="0"/>
              </a:rPr>
              <a:t>x</a:t>
            </a:r>
            <a:r>
              <a:rPr lang="hu-HU" altLang="en-US" sz="1600" b="1" dirty="0" smtClean="0">
                <a:latin typeface="Tahoma" charset="0"/>
                <a:cs typeface="Tahoma" charset="0"/>
              </a:rPr>
              <a:t>;</a:t>
            </a:r>
            <a:endParaRPr lang="en-US" altLang="en-US" sz="1600" b="1" dirty="0" smtClean="0">
              <a:latin typeface="Tahoma" charset="0"/>
              <a:cs typeface="Tahoma" charset="0"/>
            </a:endParaRPr>
          </a:p>
          <a:p>
            <a:pPr eaLnBrk="1" hangingPunct="1"/>
            <a:r>
              <a:rPr lang="en-US" altLang="en-US" sz="1600" b="1" dirty="0">
                <a:latin typeface="Tahoma" charset="0"/>
                <a:cs typeface="Tahoma" charset="0"/>
              </a:rPr>
              <a:t> </a:t>
            </a:r>
            <a:r>
              <a:rPr lang="en-US" altLang="en-US" sz="1600" b="1" dirty="0" smtClean="0">
                <a:latin typeface="Tahoma" charset="0"/>
                <a:cs typeface="Tahoma" charset="0"/>
              </a:rPr>
              <a:t>   </a:t>
            </a:r>
            <a:r>
              <a:rPr lang="en-US" altLang="en-US" sz="1600" dirty="0" err="1" smtClean="0">
                <a:latin typeface="Tahoma" charset="0"/>
                <a:cs typeface="Tahoma" charset="0"/>
              </a:rPr>
              <a:t>int</a:t>
            </a:r>
            <a:r>
              <a:rPr lang="en-US" altLang="en-US" sz="1600" dirty="0" smtClean="0">
                <a:latin typeface="Tahoma" charset="0"/>
                <a:cs typeface="Tahoma" charset="0"/>
              </a:rPr>
              <a:t> p = y*</a:t>
            </a:r>
            <a:r>
              <a:rPr lang="en-US" altLang="en-US" sz="1600" dirty="0" err="1" smtClean="0">
                <a:latin typeface="Tahoma" charset="0"/>
                <a:cs typeface="Tahoma" charset="0"/>
              </a:rPr>
              <a:t>N+x</a:t>
            </a:r>
            <a:r>
              <a:rPr lang="en-US" altLang="en-US" sz="1600" dirty="0" smtClean="0">
                <a:latin typeface="Tahoma" charset="0"/>
                <a:cs typeface="Tahoma" charset="0"/>
              </a:rPr>
              <a:t>, left=p-(x&gt;0), right=p+(x&lt;N), up=p+(y&lt;N) * N, down=p-(y&gt;0) * N;</a:t>
            </a:r>
            <a:endParaRPr lang="en-US" altLang="en-US" sz="1600" dirty="0">
              <a:latin typeface="Tahoma" charset="0"/>
              <a:cs typeface="Tahoma" charset="0"/>
            </a:endParaRPr>
          </a:p>
          <a:p>
            <a:pPr eaLnBrk="1" hangingPunct="1"/>
            <a:r>
              <a:rPr lang="en-US" altLang="en-US" sz="1600" dirty="0">
                <a:latin typeface="Tahoma" charset="0"/>
                <a:cs typeface="Tahoma" charset="0"/>
              </a:rPr>
              <a:t>    float d</a:t>
            </a:r>
            <a:r>
              <a:rPr lang="hu-HU" altLang="en-US" sz="1600" dirty="0">
                <a:latin typeface="Tahoma" charset="0"/>
                <a:cs typeface="Tahoma" charset="0"/>
              </a:rPr>
              <a:t>T</a:t>
            </a:r>
            <a:r>
              <a:rPr lang="en-US" altLang="en-US" sz="1600" dirty="0">
                <a:latin typeface="Tahoma" charset="0"/>
                <a:cs typeface="Tahoma" charset="0"/>
              </a:rPr>
              <a:t>x</a:t>
            </a:r>
            <a:r>
              <a:rPr lang="hu-HU" altLang="en-US" sz="1600" dirty="0">
                <a:latin typeface="Tahoma" charset="0"/>
                <a:cs typeface="Tahoma" charset="0"/>
              </a:rPr>
              <a:t>2</a:t>
            </a:r>
            <a:r>
              <a:rPr lang="en-US" altLang="en-US" sz="1600" dirty="0">
                <a:latin typeface="Tahoma" charset="0"/>
                <a:cs typeface="Tahoma" charset="0"/>
              </a:rPr>
              <a:t> = </a:t>
            </a:r>
            <a:r>
              <a:rPr lang="en-US" altLang="en-US" sz="1600" dirty="0">
                <a:latin typeface="Tahoma" charset="0"/>
                <a:cs typeface="Tahoma" charset="0"/>
              </a:rPr>
              <a:t>(</a:t>
            </a:r>
            <a:r>
              <a:rPr lang="en-US" altLang="en-US" sz="1600" dirty="0" smtClean="0">
                <a:latin typeface="Tahoma" charset="0"/>
                <a:cs typeface="Tahoma" charset="0"/>
              </a:rPr>
              <a:t>Told[right] </a:t>
            </a:r>
            <a:r>
              <a:rPr lang="en-US" altLang="en-US" sz="1600" dirty="0">
                <a:latin typeface="Tahoma" charset="0"/>
                <a:cs typeface="Tahoma" charset="0"/>
              </a:rPr>
              <a:t>– </a:t>
            </a:r>
            <a:r>
              <a:rPr lang="en-US" altLang="en-US" sz="1600" dirty="0" smtClean="0">
                <a:latin typeface="Tahoma" charset="0"/>
                <a:cs typeface="Tahoma" charset="0"/>
              </a:rPr>
              <a:t>2</a:t>
            </a:r>
            <a:r>
              <a:rPr lang="hu-HU" altLang="en-US" sz="1600" dirty="0" smtClean="0">
                <a:latin typeface="Tahoma" charset="0"/>
                <a:cs typeface="Tahoma" charset="0"/>
              </a:rPr>
              <a:t> </a:t>
            </a:r>
            <a:r>
              <a:rPr lang="en-US" altLang="en-US" sz="1600" dirty="0" smtClean="0">
                <a:latin typeface="Tahoma" charset="0"/>
                <a:cs typeface="Tahoma" charset="0"/>
              </a:rPr>
              <a:t>*</a:t>
            </a:r>
            <a:r>
              <a:rPr lang="hu-HU" altLang="en-US" sz="1600" dirty="0" smtClean="0">
                <a:latin typeface="Tahoma" charset="0"/>
                <a:cs typeface="Tahoma" charset="0"/>
              </a:rPr>
              <a:t> </a:t>
            </a:r>
            <a:r>
              <a:rPr lang="en-US" altLang="en-US" sz="1600" dirty="0" smtClean="0">
                <a:latin typeface="Tahoma" charset="0"/>
                <a:cs typeface="Tahoma" charset="0"/>
              </a:rPr>
              <a:t>Told</a:t>
            </a:r>
            <a:r>
              <a:rPr lang="en-US" altLang="en-US" sz="1600" dirty="0" smtClean="0">
                <a:latin typeface="Tahoma" charset="0"/>
                <a:cs typeface="Tahoma" charset="0"/>
              </a:rPr>
              <a:t>[p] </a:t>
            </a:r>
            <a:r>
              <a:rPr lang="en-US" altLang="en-US" sz="1600" dirty="0">
                <a:latin typeface="Tahoma" charset="0"/>
                <a:cs typeface="Tahoma" charset="0"/>
              </a:rPr>
              <a:t>+ </a:t>
            </a:r>
            <a:r>
              <a:rPr lang="en-US" altLang="en-US" sz="1600" dirty="0" smtClean="0">
                <a:latin typeface="Tahoma" charset="0"/>
                <a:cs typeface="Tahoma" charset="0"/>
              </a:rPr>
              <a:t>Told[left])</a:t>
            </a:r>
            <a:r>
              <a:rPr lang="hu-HU" altLang="en-US" sz="1600" dirty="0" smtClean="0">
                <a:latin typeface="Tahoma" charset="0"/>
                <a:cs typeface="Tahoma" charset="0"/>
              </a:rPr>
              <a:t> </a:t>
            </a:r>
            <a:r>
              <a:rPr lang="en-US" altLang="en-US" sz="1600" dirty="0" smtClean="0">
                <a:latin typeface="Tahoma" charset="0"/>
                <a:cs typeface="Tahoma" charset="0"/>
              </a:rPr>
              <a:t>/</a:t>
            </a:r>
            <a:r>
              <a:rPr lang="hu-HU" altLang="en-US" sz="1600" dirty="0" smtClean="0">
                <a:latin typeface="Tahoma" charset="0"/>
                <a:cs typeface="Tahoma" charset="0"/>
              </a:rPr>
              <a:t> </a:t>
            </a:r>
            <a:r>
              <a:rPr lang="en-US" altLang="en-US" sz="1600" dirty="0" smtClean="0">
                <a:latin typeface="Tahoma" charset="0"/>
                <a:cs typeface="Tahoma" charset="0"/>
              </a:rPr>
              <a:t>(</a:t>
            </a:r>
            <a:r>
              <a:rPr lang="en-US" altLang="en-US" sz="1600" dirty="0">
                <a:latin typeface="Tahoma" charset="0"/>
                <a:cs typeface="Tahoma" charset="0"/>
              </a:rPr>
              <a:t>dx*dx) ;</a:t>
            </a:r>
          </a:p>
          <a:p>
            <a:pPr eaLnBrk="1" hangingPunct="1"/>
            <a:r>
              <a:rPr lang="en-US" altLang="en-US" sz="1600" dirty="0">
                <a:latin typeface="Tahoma" charset="0"/>
                <a:cs typeface="Tahoma" charset="0"/>
              </a:rPr>
              <a:t>    float d</a:t>
            </a:r>
            <a:r>
              <a:rPr lang="hu-HU" altLang="en-US" sz="1600" dirty="0">
                <a:latin typeface="Tahoma" charset="0"/>
                <a:cs typeface="Tahoma" charset="0"/>
              </a:rPr>
              <a:t>T</a:t>
            </a:r>
            <a:r>
              <a:rPr lang="en-US" altLang="en-US" sz="1600" dirty="0">
                <a:latin typeface="Tahoma" charset="0"/>
                <a:cs typeface="Tahoma" charset="0"/>
              </a:rPr>
              <a:t>y</a:t>
            </a:r>
            <a:r>
              <a:rPr lang="hu-HU" altLang="en-US" sz="1600" dirty="0">
                <a:latin typeface="Tahoma" charset="0"/>
                <a:cs typeface="Tahoma" charset="0"/>
              </a:rPr>
              <a:t>2</a:t>
            </a:r>
            <a:r>
              <a:rPr lang="en-US" altLang="en-US" sz="1600" dirty="0">
                <a:latin typeface="Tahoma" charset="0"/>
                <a:cs typeface="Tahoma" charset="0"/>
              </a:rPr>
              <a:t> = </a:t>
            </a:r>
            <a:r>
              <a:rPr lang="en-US" altLang="en-US" sz="1600" dirty="0">
                <a:latin typeface="Tahoma" charset="0"/>
                <a:cs typeface="Tahoma" charset="0"/>
              </a:rPr>
              <a:t>(</a:t>
            </a:r>
            <a:r>
              <a:rPr lang="en-US" altLang="en-US" sz="1600" dirty="0" smtClean="0">
                <a:latin typeface="Tahoma" charset="0"/>
                <a:cs typeface="Tahoma" charset="0"/>
              </a:rPr>
              <a:t>Told[up] </a:t>
            </a:r>
            <a:r>
              <a:rPr lang="en-US" altLang="en-US" sz="1600" dirty="0">
                <a:latin typeface="Tahoma" charset="0"/>
                <a:cs typeface="Tahoma" charset="0"/>
              </a:rPr>
              <a:t>– 2</a:t>
            </a:r>
            <a:r>
              <a:rPr lang="hu-HU" altLang="en-US" sz="1600" dirty="0">
                <a:latin typeface="Tahoma" charset="0"/>
                <a:cs typeface="Tahoma" charset="0"/>
              </a:rPr>
              <a:t> </a:t>
            </a:r>
            <a:r>
              <a:rPr lang="en-US" altLang="en-US" sz="1600" dirty="0">
                <a:latin typeface="Tahoma" charset="0"/>
                <a:cs typeface="Tahoma" charset="0"/>
              </a:rPr>
              <a:t>*</a:t>
            </a:r>
            <a:r>
              <a:rPr lang="hu-HU" altLang="en-US" sz="1600" dirty="0">
                <a:latin typeface="Tahoma" charset="0"/>
                <a:cs typeface="Tahoma" charset="0"/>
              </a:rPr>
              <a:t> </a:t>
            </a:r>
            <a:r>
              <a:rPr lang="en-US" altLang="en-US" sz="1600" dirty="0" smtClean="0">
                <a:latin typeface="Tahoma" charset="0"/>
                <a:cs typeface="Tahoma" charset="0"/>
              </a:rPr>
              <a:t>Told[p] </a:t>
            </a:r>
            <a:r>
              <a:rPr lang="en-US" altLang="en-US" sz="1600" dirty="0">
                <a:latin typeface="Tahoma" charset="0"/>
                <a:cs typeface="Tahoma" charset="0"/>
              </a:rPr>
              <a:t>+ </a:t>
            </a:r>
            <a:r>
              <a:rPr lang="en-US" altLang="en-US" sz="1600" dirty="0" smtClean="0">
                <a:latin typeface="Tahoma" charset="0"/>
                <a:cs typeface="Tahoma" charset="0"/>
              </a:rPr>
              <a:t>Told[down]))</a:t>
            </a:r>
            <a:r>
              <a:rPr lang="hu-HU" altLang="en-US" sz="1600" dirty="0" smtClean="0">
                <a:latin typeface="Tahoma" charset="0"/>
                <a:cs typeface="Tahoma" charset="0"/>
              </a:rPr>
              <a:t> </a:t>
            </a:r>
            <a:r>
              <a:rPr lang="en-US" altLang="en-US" sz="1600" dirty="0" smtClean="0">
                <a:latin typeface="Tahoma" charset="0"/>
                <a:cs typeface="Tahoma" charset="0"/>
              </a:rPr>
              <a:t>/</a:t>
            </a:r>
            <a:r>
              <a:rPr lang="hu-HU" altLang="en-US" sz="1600" dirty="0" smtClean="0">
                <a:latin typeface="Tahoma" charset="0"/>
                <a:cs typeface="Tahoma" charset="0"/>
              </a:rPr>
              <a:t> </a:t>
            </a:r>
            <a:r>
              <a:rPr lang="en-US" altLang="en-US" sz="1600" dirty="0" smtClean="0">
                <a:latin typeface="Tahoma" charset="0"/>
                <a:cs typeface="Tahoma" charset="0"/>
              </a:rPr>
              <a:t>(</a:t>
            </a:r>
            <a:r>
              <a:rPr lang="en-US" altLang="en-US" sz="1600" dirty="0" err="1">
                <a:latin typeface="Tahoma" charset="0"/>
                <a:cs typeface="Tahoma" charset="0"/>
              </a:rPr>
              <a:t>dy</a:t>
            </a:r>
            <a:r>
              <a:rPr lang="en-US" altLang="en-US" sz="1600" dirty="0">
                <a:latin typeface="Tahoma" charset="0"/>
                <a:cs typeface="Tahoma" charset="0"/>
              </a:rPr>
              <a:t>*</a:t>
            </a:r>
            <a:r>
              <a:rPr lang="en-US" altLang="en-US" sz="1600" dirty="0" err="1">
                <a:latin typeface="Tahoma" charset="0"/>
                <a:cs typeface="Tahoma" charset="0"/>
              </a:rPr>
              <a:t>dy</a:t>
            </a:r>
            <a:r>
              <a:rPr lang="en-US" altLang="en-US" sz="1600" dirty="0">
                <a:latin typeface="Tahoma" charset="0"/>
                <a:cs typeface="Tahoma" charset="0"/>
              </a:rPr>
              <a:t>) ;</a:t>
            </a:r>
          </a:p>
          <a:p>
            <a:pPr eaLnBrk="1" hangingPunct="1"/>
            <a:r>
              <a:rPr lang="en-US" altLang="en-US" sz="1600" dirty="0">
                <a:latin typeface="Tahoma" charset="0"/>
                <a:cs typeface="Tahoma" charset="0"/>
              </a:rPr>
              <a:t>    </a:t>
            </a:r>
            <a:r>
              <a:rPr lang="en-US" altLang="en-US" sz="1600" dirty="0" err="1" smtClean="0">
                <a:latin typeface="Tahoma" charset="0"/>
                <a:cs typeface="Tahoma" charset="0"/>
              </a:rPr>
              <a:t>Tnew</a:t>
            </a:r>
            <a:r>
              <a:rPr lang="en-US" altLang="en-US" sz="1600" dirty="0" smtClean="0">
                <a:latin typeface="Tahoma" charset="0"/>
                <a:cs typeface="Tahoma" charset="0"/>
              </a:rPr>
              <a:t>[p] </a:t>
            </a:r>
            <a:r>
              <a:rPr lang="en-US" altLang="en-US" sz="1600" dirty="0">
                <a:latin typeface="Tahoma" charset="0"/>
                <a:cs typeface="Tahoma" charset="0"/>
              </a:rPr>
              <a:t>= </a:t>
            </a:r>
            <a:r>
              <a:rPr lang="en-US" altLang="en-US" sz="1600" dirty="0" smtClean="0">
                <a:latin typeface="Tahoma" charset="0"/>
                <a:cs typeface="Tahoma" charset="0"/>
              </a:rPr>
              <a:t>(</a:t>
            </a:r>
            <a:r>
              <a:rPr lang="en-US" altLang="en-US" sz="1600" dirty="0" smtClean="0">
                <a:solidFill>
                  <a:srgbClr val="FF0000"/>
                </a:solidFill>
                <a:latin typeface="Tahoma" charset="0"/>
                <a:cs typeface="Tahoma" charset="0"/>
              </a:rPr>
              <a:t>boundary[p]</a:t>
            </a:r>
            <a:r>
              <a:rPr lang="en-US" altLang="en-US" sz="1600" dirty="0" smtClean="0">
                <a:solidFill>
                  <a:srgbClr val="FF0000"/>
                </a:solidFill>
                <a:latin typeface="Tahoma" charset="0"/>
                <a:cs typeface="Tahoma" charset="0"/>
              </a:rPr>
              <a:t>==</a:t>
            </a:r>
            <a:r>
              <a:rPr lang="en-US" altLang="en-US" sz="1600" dirty="0">
                <a:solidFill>
                  <a:srgbClr val="FF0000"/>
                </a:solidFill>
                <a:latin typeface="Tahoma" charset="0"/>
                <a:cs typeface="Tahoma" charset="0"/>
              </a:rPr>
              <a:t>0</a:t>
            </a:r>
            <a:r>
              <a:rPr lang="en-US" altLang="en-US" sz="1600" dirty="0">
                <a:latin typeface="Tahoma" charset="0"/>
                <a:cs typeface="Tahoma" charset="0"/>
              </a:rPr>
              <a:t>) ? </a:t>
            </a:r>
            <a:r>
              <a:rPr lang="en-US" altLang="en-US" sz="1600" dirty="0" smtClean="0">
                <a:latin typeface="Tahoma" charset="0"/>
                <a:cs typeface="Tahoma" charset="0"/>
              </a:rPr>
              <a:t>Told[p] </a:t>
            </a:r>
            <a:r>
              <a:rPr lang="en-US" altLang="en-US" sz="1600" dirty="0">
                <a:latin typeface="Tahoma" charset="0"/>
                <a:cs typeface="Tahoma" charset="0"/>
              </a:rPr>
              <a:t>+ g * (d</a:t>
            </a:r>
            <a:r>
              <a:rPr lang="hu-HU" altLang="en-US" sz="1600" dirty="0">
                <a:latin typeface="Tahoma" charset="0"/>
                <a:cs typeface="Tahoma" charset="0"/>
              </a:rPr>
              <a:t>T</a:t>
            </a:r>
            <a:r>
              <a:rPr lang="en-US" altLang="en-US" sz="1600" dirty="0">
                <a:latin typeface="Tahoma" charset="0"/>
                <a:cs typeface="Tahoma" charset="0"/>
              </a:rPr>
              <a:t>x</a:t>
            </a:r>
            <a:r>
              <a:rPr lang="hu-HU" altLang="en-US" sz="1600" dirty="0">
                <a:latin typeface="Tahoma" charset="0"/>
                <a:cs typeface="Tahoma" charset="0"/>
              </a:rPr>
              <a:t>2</a:t>
            </a:r>
            <a:r>
              <a:rPr lang="en-US" altLang="en-US" sz="1600" dirty="0">
                <a:latin typeface="Tahoma" charset="0"/>
                <a:cs typeface="Tahoma" charset="0"/>
              </a:rPr>
              <a:t> + d</a:t>
            </a:r>
            <a:r>
              <a:rPr lang="hu-HU" altLang="en-US" sz="1600" dirty="0">
                <a:latin typeface="Tahoma" charset="0"/>
                <a:cs typeface="Tahoma" charset="0"/>
              </a:rPr>
              <a:t>T</a:t>
            </a:r>
            <a:r>
              <a:rPr lang="en-US" altLang="en-US" sz="1600" dirty="0">
                <a:latin typeface="Tahoma" charset="0"/>
                <a:cs typeface="Tahoma" charset="0"/>
              </a:rPr>
              <a:t>y</a:t>
            </a:r>
            <a:r>
              <a:rPr lang="hu-HU" altLang="en-US" sz="1600" dirty="0">
                <a:latin typeface="Tahoma" charset="0"/>
                <a:cs typeface="Tahoma" charset="0"/>
              </a:rPr>
              <a:t>2</a:t>
            </a:r>
            <a:r>
              <a:rPr lang="en-US" altLang="en-US" sz="1600" dirty="0">
                <a:latin typeface="Tahoma" charset="0"/>
                <a:cs typeface="Tahoma" charset="0"/>
              </a:rPr>
              <a:t>) * </a:t>
            </a:r>
            <a:r>
              <a:rPr lang="en-US" altLang="en-US" sz="1600" dirty="0" err="1">
                <a:latin typeface="Tahoma" charset="0"/>
                <a:cs typeface="Tahoma" charset="0"/>
              </a:rPr>
              <a:t>dt</a:t>
            </a:r>
            <a:r>
              <a:rPr lang="en-US" altLang="en-US" sz="1600" dirty="0">
                <a:latin typeface="Tahoma" charset="0"/>
                <a:cs typeface="Tahoma" charset="0"/>
              </a:rPr>
              <a:t> : </a:t>
            </a:r>
            <a:r>
              <a:rPr lang="en-US" altLang="en-US" sz="1600" dirty="0" smtClean="0">
                <a:latin typeface="Tahoma" charset="0"/>
                <a:cs typeface="Tahoma" charset="0"/>
              </a:rPr>
              <a:t>Told[p];</a:t>
            </a:r>
            <a:endParaRPr lang="hu-HU" altLang="en-US" sz="1600" dirty="0">
              <a:latin typeface="Tahoma" charset="0"/>
              <a:cs typeface="Tahoma" charset="0"/>
            </a:endParaRPr>
          </a:p>
          <a:p>
            <a:pPr eaLnBrk="1" hangingPunct="1"/>
            <a:r>
              <a:rPr lang="hu-HU" altLang="en-US" sz="1600" dirty="0">
                <a:latin typeface="Tahoma" charset="0"/>
                <a:cs typeface="Tahoma" charset="0"/>
              </a:rPr>
              <a:t>}</a:t>
            </a:r>
            <a:endParaRPr lang="en-US" altLang="en-US" sz="1600" dirty="0">
              <a:latin typeface="Tahoma" charset="0"/>
              <a:cs typeface="Tahoma" charset="0"/>
            </a:endParaRPr>
          </a:p>
          <a:p>
            <a:pPr eaLnBrk="1" hangingPunct="1"/>
            <a:endParaRPr lang="en-US" altLang="en-US" sz="1000" dirty="0">
              <a:latin typeface="Tahoma" charset="0"/>
              <a:cs typeface="Tahoma" charset="0"/>
            </a:endParaRPr>
          </a:p>
          <a:p>
            <a:pPr eaLnBrk="1" hangingPunct="1"/>
            <a:r>
              <a:rPr lang="en-US" altLang="en-US" sz="1600" dirty="0" err="1">
                <a:latin typeface="Tahoma" charset="0"/>
                <a:cs typeface="Tahoma" charset="0"/>
              </a:rPr>
              <a:t>const</a:t>
            </a:r>
            <a:r>
              <a:rPr lang="en-US" altLang="en-US" sz="1600" dirty="0">
                <a:latin typeface="Tahoma" charset="0"/>
                <a:cs typeface="Tahoma" charset="0"/>
              </a:rPr>
              <a:t> </a:t>
            </a:r>
            <a:r>
              <a:rPr lang="en-US" altLang="en-US" sz="1600" dirty="0" err="1">
                <a:latin typeface="Tahoma" charset="0"/>
                <a:cs typeface="Tahoma" charset="0"/>
              </a:rPr>
              <a:t>int</a:t>
            </a:r>
            <a:r>
              <a:rPr lang="en-US" altLang="en-US" sz="1600" dirty="0">
                <a:latin typeface="Tahoma" charset="0"/>
                <a:cs typeface="Tahoma" charset="0"/>
              </a:rPr>
              <a:t> N = </a:t>
            </a:r>
            <a:r>
              <a:rPr lang="en-US" altLang="en-US" sz="1600" dirty="0" smtClean="0">
                <a:latin typeface="Tahoma" charset="0"/>
                <a:cs typeface="Tahoma" charset="0"/>
              </a:rPr>
              <a:t>512</a:t>
            </a:r>
            <a:r>
              <a:rPr lang="en-US" altLang="en-US" sz="1600" dirty="0" smtClean="0">
                <a:latin typeface="Tahoma" charset="0"/>
                <a:cs typeface="Tahoma" charset="0"/>
              </a:rPr>
              <a:t>, </a:t>
            </a:r>
            <a:r>
              <a:rPr lang="en-US" altLang="en-US" sz="1600" dirty="0" err="1">
                <a:latin typeface="Tahoma" charset="0"/>
                <a:cs typeface="Tahoma" charset="0"/>
              </a:rPr>
              <a:t>Nb</a:t>
            </a:r>
            <a:r>
              <a:rPr lang="en-US" altLang="en-US" sz="1600" dirty="0">
                <a:latin typeface="Tahoma" charset="0"/>
                <a:cs typeface="Tahoma" charset="0"/>
              </a:rPr>
              <a:t> = N*N*</a:t>
            </a:r>
            <a:r>
              <a:rPr lang="en-US" altLang="en-US" sz="1600" dirty="0" err="1">
                <a:latin typeface="Tahoma" charset="0"/>
                <a:cs typeface="Tahoma" charset="0"/>
              </a:rPr>
              <a:t>sizeof</a:t>
            </a:r>
            <a:r>
              <a:rPr lang="en-US" altLang="en-US" sz="1600" dirty="0">
                <a:latin typeface="Tahoma" charset="0"/>
                <a:cs typeface="Tahoma" charset="0"/>
              </a:rPr>
              <a:t>(float)</a:t>
            </a:r>
            <a:r>
              <a:rPr lang="en-GB" altLang="en-US" sz="1600" dirty="0">
                <a:latin typeface="Tahoma" charset="0"/>
                <a:cs typeface="Tahoma" charset="0"/>
              </a:rPr>
              <a:t>; // number of bytes</a:t>
            </a:r>
          </a:p>
          <a:p>
            <a:pPr eaLnBrk="1" hangingPunct="1"/>
            <a:r>
              <a:rPr lang="en-US" altLang="en-US" sz="1600" dirty="0">
                <a:latin typeface="Tahoma" charset="0"/>
                <a:cs typeface="Tahoma" charset="0"/>
              </a:rPr>
              <a:t>float </a:t>
            </a:r>
            <a:r>
              <a:rPr lang="hu-HU" altLang="en-US" sz="1600" dirty="0" err="1">
                <a:latin typeface="Tahoma" charset="0"/>
                <a:cs typeface="Tahoma" charset="0"/>
              </a:rPr>
              <a:t>Tcpu</a:t>
            </a:r>
            <a:r>
              <a:rPr lang="en-US" altLang="en-US" sz="1600" dirty="0">
                <a:latin typeface="Tahoma" charset="0"/>
                <a:cs typeface="Tahoma" charset="0"/>
              </a:rPr>
              <a:t>[N*N] = /*</a:t>
            </a:r>
            <a:r>
              <a:rPr lang="en-US" altLang="en-US" sz="1600" dirty="0" err="1">
                <a:latin typeface="Tahoma" charset="0"/>
                <a:cs typeface="Tahoma" charset="0"/>
              </a:rPr>
              <a:t>initial+boundary</a:t>
            </a:r>
            <a:r>
              <a:rPr lang="en-US" altLang="en-US" sz="1600" dirty="0">
                <a:latin typeface="Tahoma" charset="0"/>
                <a:cs typeface="Tahoma" charset="0"/>
              </a:rPr>
              <a:t> condition*/ </a:t>
            </a:r>
            <a:r>
              <a:rPr lang="en-US" altLang="en-US" sz="1600" dirty="0">
                <a:solidFill>
                  <a:srgbClr val="FF0000"/>
                </a:solidFill>
                <a:latin typeface="Tahoma" charset="0"/>
                <a:cs typeface="Tahoma" charset="0"/>
              </a:rPr>
              <a:t>, </a:t>
            </a:r>
            <a:r>
              <a:rPr lang="en-US" altLang="en-US" sz="1600" dirty="0" err="1">
                <a:solidFill>
                  <a:srgbClr val="FF0000"/>
                </a:solidFill>
                <a:latin typeface="Tahoma" charset="0"/>
                <a:cs typeface="Tahoma" charset="0"/>
              </a:rPr>
              <a:t>Bcpu</a:t>
            </a:r>
            <a:r>
              <a:rPr lang="en-US" altLang="en-US" sz="1600" dirty="0">
                <a:solidFill>
                  <a:srgbClr val="FF0000"/>
                </a:solidFill>
                <a:latin typeface="Tahoma" charset="0"/>
                <a:cs typeface="Tahoma" charset="0"/>
              </a:rPr>
              <a:t>[N*N] = /*1-0  mask*/</a:t>
            </a:r>
          </a:p>
          <a:p>
            <a:pPr eaLnBrk="1" hangingPunct="1"/>
            <a:endParaRPr lang="en-US" altLang="en-US" sz="800" dirty="0">
              <a:latin typeface="Tahoma" charset="0"/>
              <a:cs typeface="Tahoma" charset="0"/>
            </a:endParaRPr>
          </a:p>
          <a:p>
            <a:pPr eaLnBrk="1" hangingPunct="1"/>
            <a:r>
              <a:rPr lang="en-US" altLang="en-US" sz="1600" dirty="0" err="1">
                <a:latin typeface="Tahoma" charset="0"/>
                <a:cs typeface="Tahoma" charset="0"/>
              </a:rPr>
              <a:t>int</a:t>
            </a:r>
            <a:r>
              <a:rPr lang="en-US" altLang="en-US" sz="1600" dirty="0">
                <a:latin typeface="Tahoma" charset="0"/>
                <a:cs typeface="Tahoma" charset="0"/>
              </a:rPr>
              <a:t> main ( ) {</a:t>
            </a:r>
          </a:p>
          <a:p>
            <a:pPr eaLnBrk="1" hangingPunct="1"/>
            <a:r>
              <a:rPr lang="en-US" altLang="en-US" sz="1600" dirty="0">
                <a:latin typeface="Tahoma" charset="0"/>
                <a:cs typeface="Tahoma" charset="0"/>
              </a:rPr>
              <a:t>     </a:t>
            </a:r>
            <a:r>
              <a:rPr lang="hu-HU" altLang="en-US" sz="1600" dirty="0" err="1">
                <a:latin typeface="Tahoma" charset="0"/>
                <a:cs typeface="Tahoma" charset="0"/>
              </a:rPr>
              <a:t>float</a:t>
            </a:r>
            <a:r>
              <a:rPr lang="hu-HU" altLang="en-US" sz="1600" dirty="0">
                <a:latin typeface="Tahoma" charset="0"/>
                <a:cs typeface="Tahoma" charset="0"/>
              </a:rPr>
              <a:t> *</a:t>
            </a:r>
            <a:r>
              <a:rPr lang="hu-HU" altLang="en-US" sz="1600" dirty="0" err="1">
                <a:latin typeface="Tahoma" charset="0"/>
                <a:cs typeface="Tahoma" charset="0"/>
              </a:rPr>
              <a:t>Tgpu</a:t>
            </a:r>
            <a:r>
              <a:rPr lang="en-US" altLang="en-US" sz="1600" dirty="0">
                <a:latin typeface="Tahoma" charset="0"/>
                <a:cs typeface="Tahoma" charset="0"/>
              </a:rPr>
              <a:t>1</a:t>
            </a:r>
            <a:r>
              <a:rPr lang="hu-HU" altLang="en-US" sz="1600" dirty="0">
                <a:latin typeface="Tahoma" charset="0"/>
                <a:cs typeface="Tahoma" charset="0"/>
              </a:rPr>
              <a:t>, </a:t>
            </a:r>
            <a:r>
              <a:rPr lang="en-US" altLang="en-US" sz="1600" dirty="0">
                <a:latin typeface="Tahoma" charset="0"/>
                <a:cs typeface="Tahoma" charset="0"/>
              </a:rPr>
              <a:t>*Tgpu2, *</a:t>
            </a:r>
            <a:r>
              <a:rPr lang="en-US" altLang="en-US" sz="1600" dirty="0" err="1">
                <a:latin typeface="Tahoma" charset="0"/>
                <a:cs typeface="Tahoma" charset="0"/>
              </a:rPr>
              <a:t>Bgpu</a:t>
            </a:r>
            <a:r>
              <a:rPr lang="en-US" altLang="en-US" sz="1600" dirty="0" smtClean="0">
                <a:latin typeface="Tahoma" charset="0"/>
                <a:cs typeface="Tahoma" charset="0"/>
              </a:rPr>
              <a:t>; // GPU c</a:t>
            </a:r>
            <a:r>
              <a:rPr lang="hu-HU" altLang="en-US" sz="1600" dirty="0" err="1" smtClean="0">
                <a:latin typeface="Tahoma" charset="0"/>
                <a:cs typeface="Tahoma" charset="0"/>
              </a:rPr>
              <a:t>ímtartomány</a:t>
            </a:r>
            <a:endParaRPr lang="en-US" altLang="en-US" sz="1600" dirty="0">
              <a:latin typeface="Tahoma" charset="0"/>
              <a:cs typeface="Tahoma" charset="0"/>
            </a:endParaRPr>
          </a:p>
          <a:p>
            <a:pPr eaLnBrk="1" hangingPunct="1"/>
            <a:r>
              <a:rPr lang="en-US" altLang="en-US" sz="1600" dirty="0">
                <a:latin typeface="Tahoma" charset="0"/>
                <a:cs typeface="Tahoma" charset="0"/>
              </a:rPr>
              <a:t>     </a:t>
            </a:r>
            <a:r>
              <a:rPr lang="en-US" altLang="en-US" sz="1600" dirty="0" err="1">
                <a:latin typeface="Tahoma" charset="0"/>
                <a:cs typeface="Tahoma" charset="0"/>
              </a:rPr>
              <a:t>const</a:t>
            </a:r>
            <a:r>
              <a:rPr lang="en-US" altLang="en-US" sz="1600" dirty="0">
                <a:latin typeface="Tahoma" charset="0"/>
                <a:cs typeface="Tahoma" charset="0"/>
              </a:rPr>
              <a:t> float g = 3, dx=1, </a:t>
            </a:r>
            <a:r>
              <a:rPr lang="en-US" altLang="en-US" sz="1600" dirty="0" err="1">
                <a:latin typeface="Tahoma" charset="0"/>
                <a:cs typeface="Tahoma" charset="0"/>
              </a:rPr>
              <a:t>dy</a:t>
            </a:r>
            <a:r>
              <a:rPr lang="en-US" altLang="en-US" sz="1600" dirty="0">
                <a:latin typeface="Tahoma" charset="0"/>
                <a:cs typeface="Tahoma" charset="0"/>
              </a:rPr>
              <a:t>=1, </a:t>
            </a:r>
            <a:r>
              <a:rPr lang="en-US" altLang="en-US" sz="1600" dirty="0" err="1">
                <a:latin typeface="Tahoma" charset="0"/>
                <a:cs typeface="Tahoma" charset="0"/>
              </a:rPr>
              <a:t>dt</a:t>
            </a:r>
            <a:r>
              <a:rPr lang="en-US" altLang="en-US" sz="1600" dirty="0">
                <a:latin typeface="Tahoma" charset="0"/>
                <a:cs typeface="Tahoma" charset="0"/>
              </a:rPr>
              <a:t> = 0.1, tend=10</a:t>
            </a:r>
            <a:r>
              <a:rPr lang="hu-HU" altLang="en-US" sz="1600" dirty="0">
                <a:latin typeface="Tahoma" charset="0"/>
                <a:cs typeface="Tahoma" charset="0"/>
              </a:rPr>
              <a:t>;</a:t>
            </a:r>
            <a:endParaRPr lang="en-US" altLang="en-US" sz="1600" dirty="0">
              <a:latin typeface="Tahoma" charset="0"/>
              <a:cs typeface="Tahoma" charset="0"/>
            </a:endParaRPr>
          </a:p>
          <a:p>
            <a:pPr eaLnBrk="1" hangingPunct="1"/>
            <a:endParaRPr lang="en-US" altLang="en-US" sz="800" dirty="0">
              <a:latin typeface="Tahoma" charset="0"/>
              <a:cs typeface="Tahoma" charset="0"/>
            </a:endParaRPr>
          </a:p>
          <a:p>
            <a:pPr eaLnBrk="1" hangingPunct="1"/>
            <a:r>
              <a:rPr lang="en-US" altLang="en-US" sz="1600" b="1" dirty="0">
                <a:latin typeface="Tahoma" charset="0"/>
                <a:cs typeface="Tahoma" charset="0"/>
              </a:rPr>
              <a:t>     </a:t>
            </a:r>
            <a:r>
              <a:rPr lang="hu-HU" altLang="en-US" sz="1600" b="1" dirty="0" err="1">
                <a:latin typeface="Tahoma" charset="0"/>
                <a:cs typeface="Tahoma" charset="0"/>
              </a:rPr>
              <a:t>cudaMalloc</a:t>
            </a:r>
            <a:r>
              <a:rPr lang="hu-HU" altLang="en-US" sz="1600" dirty="0">
                <a:latin typeface="Tahoma" charset="0"/>
                <a:cs typeface="Tahoma" charset="0"/>
              </a:rPr>
              <a:t>(&amp;</a:t>
            </a:r>
            <a:r>
              <a:rPr lang="en-US" altLang="en-US" sz="1600" dirty="0">
                <a:latin typeface="Tahoma" charset="0"/>
                <a:cs typeface="Tahoma" charset="0"/>
              </a:rPr>
              <a:t>Tgpu1</a:t>
            </a:r>
            <a:r>
              <a:rPr lang="hu-HU" altLang="en-US" sz="1600" dirty="0">
                <a:latin typeface="Tahoma" charset="0"/>
                <a:cs typeface="Tahoma" charset="0"/>
              </a:rPr>
              <a:t>,</a:t>
            </a:r>
            <a:r>
              <a:rPr lang="en-US"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 </a:t>
            </a:r>
            <a:r>
              <a:rPr lang="hu-HU" altLang="en-US" sz="1600" b="1" dirty="0" err="1">
                <a:latin typeface="Tahoma" charset="0"/>
                <a:cs typeface="Tahoma" charset="0"/>
              </a:rPr>
              <a:t>cudaMemcpy</a:t>
            </a:r>
            <a:r>
              <a:rPr lang="hu-HU" altLang="en-US" sz="1600" dirty="0">
                <a:latin typeface="Tahoma" charset="0"/>
                <a:cs typeface="Tahoma" charset="0"/>
              </a:rPr>
              <a:t>(</a:t>
            </a:r>
            <a:r>
              <a:rPr lang="en-US" altLang="en-US" sz="1600" dirty="0">
                <a:latin typeface="Tahoma" charset="0"/>
                <a:cs typeface="Tahoma" charset="0"/>
              </a:rPr>
              <a:t>Tgpu1</a:t>
            </a:r>
            <a:r>
              <a:rPr lang="hu-HU" altLang="en-US" sz="1600" dirty="0">
                <a:latin typeface="Tahoma" charset="0"/>
                <a:cs typeface="Tahoma" charset="0"/>
              </a:rPr>
              <a:t>, </a:t>
            </a:r>
            <a:r>
              <a:rPr lang="en-US" altLang="en-US" sz="1600" dirty="0" err="1">
                <a:latin typeface="Tahoma" charset="0"/>
                <a:cs typeface="Tahoma" charset="0"/>
              </a:rPr>
              <a:t>Tcpu</a:t>
            </a:r>
            <a:r>
              <a:rPr lang="hu-HU"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 </a:t>
            </a:r>
            <a:r>
              <a:rPr lang="hu-HU" altLang="en-US" sz="1600" b="1" dirty="0" err="1">
                <a:latin typeface="Tahoma" charset="0"/>
                <a:cs typeface="Tahoma" charset="0"/>
              </a:rPr>
              <a:t>cudaMemcpyHostToDevice</a:t>
            </a:r>
            <a:r>
              <a:rPr lang="hu-HU" altLang="en-US" sz="1600" dirty="0">
                <a:latin typeface="Tahoma" charset="0"/>
                <a:cs typeface="Tahoma" charset="0"/>
              </a:rPr>
              <a:t>);</a:t>
            </a:r>
            <a:endParaRPr lang="en-US" altLang="en-US" sz="1600" dirty="0">
              <a:latin typeface="Tahoma" charset="0"/>
              <a:cs typeface="Tahoma" charset="0"/>
            </a:endParaRPr>
          </a:p>
          <a:p>
            <a:pPr eaLnBrk="1" hangingPunct="1"/>
            <a:r>
              <a:rPr lang="en-US" altLang="en-US" sz="1600" b="1" dirty="0">
                <a:latin typeface="Tahoma" charset="0"/>
                <a:cs typeface="Tahoma" charset="0"/>
              </a:rPr>
              <a:t>     </a:t>
            </a:r>
            <a:r>
              <a:rPr lang="hu-HU" altLang="en-US" sz="1600" b="1" dirty="0" err="1">
                <a:latin typeface="Tahoma" charset="0"/>
                <a:cs typeface="Tahoma" charset="0"/>
              </a:rPr>
              <a:t>cudaMalloc</a:t>
            </a:r>
            <a:r>
              <a:rPr lang="hu-HU" altLang="en-US" sz="1600" dirty="0">
                <a:latin typeface="Tahoma" charset="0"/>
                <a:cs typeface="Tahoma" charset="0"/>
              </a:rPr>
              <a:t>(&amp;</a:t>
            </a:r>
            <a:r>
              <a:rPr lang="en-US" altLang="en-US" sz="1600" dirty="0">
                <a:latin typeface="Tahoma" charset="0"/>
                <a:cs typeface="Tahoma" charset="0"/>
              </a:rPr>
              <a:t>Tgpu2</a:t>
            </a:r>
            <a:r>
              <a:rPr lang="hu-HU" altLang="en-US" sz="1600" dirty="0">
                <a:latin typeface="Tahoma" charset="0"/>
                <a:cs typeface="Tahoma" charset="0"/>
              </a:rPr>
              <a:t>,</a:t>
            </a:r>
            <a:r>
              <a:rPr lang="en-US"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 </a:t>
            </a:r>
            <a:endParaRPr lang="en-US" altLang="en-US" sz="1600" dirty="0">
              <a:latin typeface="Tahoma" charset="0"/>
              <a:cs typeface="Tahoma" charset="0"/>
            </a:endParaRPr>
          </a:p>
          <a:p>
            <a:r>
              <a:rPr lang="en-US" altLang="en-US" sz="1600" b="1" dirty="0">
                <a:latin typeface="Tahoma" charset="0"/>
                <a:cs typeface="Tahoma" charset="0"/>
              </a:rPr>
              <a:t>     </a:t>
            </a:r>
            <a:r>
              <a:rPr lang="hu-HU" altLang="en-US" sz="1600" b="1" dirty="0" err="1">
                <a:latin typeface="Tahoma" charset="0"/>
                <a:cs typeface="Tahoma" charset="0"/>
              </a:rPr>
              <a:t>cudaMalloc</a:t>
            </a:r>
            <a:r>
              <a:rPr lang="hu-HU" altLang="en-US" sz="1600" dirty="0">
                <a:latin typeface="Tahoma" charset="0"/>
                <a:cs typeface="Tahoma" charset="0"/>
              </a:rPr>
              <a:t>(&amp;</a:t>
            </a:r>
            <a:r>
              <a:rPr lang="en-US" altLang="en-US" sz="1600" dirty="0" err="1">
                <a:latin typeface="Tahoma" charset="0"/>
                <a:cs typeface="Tahoma" charset="0"/>
              </a:rPr>
              <a:t>Bgpu</a:t>
            </a:r>
            <a:r>
              <a:rPr lang="hu-HU"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a:t>
            </a:r>
            <a:r>
              <a:rPr lang="en-US" altLang="en-US" sz="1600" dirty="0">
                <a:latin typeface="Tahoma" charset="0"/>
                <a:cs typeface="Tahoma" charset="0"/>
              </a:rPr>
              <a:t> </a:t>
            </a:r>
            <a:r>
              <a:rPr lang="en-US" altLang="en-US" sz="1600" b="1" dirty="0">
                <a:latin typeface="Tahoma" charset="0"/>
                <a:cs typeface="Tahoma" charset="0"/>
              </a:rPr>
              <a:t> </a:t>
            </a:r>
            <a:r>
              <a:rPr lang="hu-HU" altLang="en-US" sz="1600" b="1" dirty="0" err="1">
                <a:latin typeface="Tahoma" charset="0"/>
                <a:cs typeface="Tahoma" charset="0"/>
              </a:rPr>
              <a:t>cudaMemcpy</a:t>
            </a:r>
            <a:r>
              <a:rPr lang="hu-HU" altLang="en-US" sz="1600" dirty="0">
                <a:latin typeface="Tahoma" charset="0"/>
                <a:cs typeface="Tahoma" charset="0"/>
              </a:rPr>
              <a:t>(</a:t>
            </a:r>
            <a:r>
              <a:rPr lang="en-US" altLang="en-US" sz="1600" dirty="0" err="1">
                <a:latin typeface="Tahoma" charset="0"/>
                <a:cs typeface="Tahoma" charset="0"/>
              </a:rPr>
              <a:t>Bgpu</a:t>
            </a:r>
            <a:r>
              <a:rPr lang="hu-HU" altLang="en-US" sz="1600" dirty="0">
                <a:latin typeface="Tahoma" charset="0"/>
                <a:cs typeface="Tahoma" charset="0"/>
              </a:rPr>
              <a:t>, </a:t>
            </a:r>
            <a:r>
              <a:rPr lang="en-US" altLang="en-US" sz="1600" dirty="0" err="1">
                <a:latin typeface="Tahoma" charset="0"/>
                <a:cs typeface="Tahoma" charset="0"/>
              </a:rPr>
              <a:t>Bcpu</a:t>
            </a:r>
            <a:r>
              <a:rPr lang="hu-HU"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 </a:t>
            </a:r>
            <a:r>
              <a:rPr lang="hu-HU" altLang="en-US" sz="1600" b="1" dirty="0" err="1">
                <a:latin typeface="Tahoma" charset="0"/>
                <a:cs typeface="Tahoma" charset="0"/>
              </a:rPr>
              <a:t>cudaMemcpyHostToDevice</a:t>
            </a:r>
            <a:r>
              <a:rPr lang="hu-HU" altLang="en-US" sz="1600" dirty="0">
                <a:latin typeface="Tahoma" charset="0"/>
                <a:cs typeface="Tahoma" charset="0"/>
              </a:rPr>
              <a:t>); </a:t>
            </a:r>
            <a:endParaRPr lang="en-US" altLang="en-US" sz="1600" dirty="0">
              <a:latin typeface="Tahoma" charset="0"/>
              <a:cs typeface="Tahoma" charset="0"/>
            </a:endParaRPr>
          </a:p>
          <a:p>
            <a:endParaRPr lang="en-GB" altLang="en-US" sz="800" dirty="0">
              <a:latin typeface="Tahoma" charset="0"/>
              <a:cs typeface="Tahoma" charset="0"/>
            </a:endParaRPr>
          </a:p>
          <a:p>
            <a:pPr eaLnBrk="1" hangingPunct="1"/>
            <a:r>
              <a:rPr lang="en-US" altLang="en-US" sz="1600" b="1" dirty="0">
                <a:latin typeface="Tahoma" charset="0"/>
                <a:cs typeface="Tahoma" charset="0"/>
              </a:rPr>
              <a:t>     for(float t = 0; t</a:t>
            </a:r>
            <a:r>
              <a:rPr lang="hu-HU" altLang="en-US" sz="1600" b="1" dirty="0">
                <a:latin typeface="Tahoma" charset="0"/>
                <a:cs typeface="Tahoma" charset="0"/>
              </a:rPr>
              <a:t> </a:t>
            </a:r>
            <a:r>
              <a:rPr lang="en-US" altLang="en-US" sz="1600" b="1" dirty="0">
                <a:latin typeface="Tahoma" charset="0"/>
                <a:cs typeface="Tahoma" charset="0"/>
              </a:rPr>
              <a:t>&lt; tend; t += </a:t>
            </a:r>
            <a:r>
              <a:rPr lang="en-US" altLang="en-US" sz="1600" b="1" dirty="0" err="1">
                <a:latin typeface="Tahoma" charset="0"/>
                <a:cs typeface="Tahoma" charset="0"/>
              </a:rPr>
              <a:t>dt</a:t>
            </a:r>
            <a:r>
              <a:rPr lang="en-US" altLang="en-US" sz="1600" b="1" dirty="0">
                <a:latin typeface="Tahoma" charset="0"/>
                <a:cs typeface="Tahoma" charset="0"/>
              </a:rPr>
              <a:t>) {</a:t>
            </a:r>
            <a:endParaRPr lang="hu-HU" altLang="en-US" sz="1600" b="1" dirty="0">
              <a:latin typeface="Tahoma" charset="0"/>
              <a:cs typeface="Tahoma" charset="0"/>
            </a:endParaRPr>
          </a:p>
          <a:p>
            <a:pPr eaLnBrk="1" hangingPunct="1"/>
            <a:r>
              <a:rPr lang="en-US" altLang="en-US" sz="1600" b="1" dirty="0">
                <a:latin typeface="Tahoma" charset="0"/>
                <a:cs typeface="Tahoma" charset="0"/>
              </a:rPr>
              <a:t>	Diffuse</a:t>
            </a:r>
            <a:r>
              <a:rPr lang="hu-HU" altLang="en-US" sz="1600" b="1" dirty="0">
                <a:latin typeface="Tahoma" charset="0"/>
                <a:cs typeface="Tahoma" charset="0"/>
              </a:rPr>
              <a:t>&lt;&lt;&lt;</a:t>
            </a:r>
            <a:r>
              <a:rPr lang="en-GB" altLang="en-US" sz="1600" b="1" dirty="0">
                <a:latin typeface="Tahoma" charset="0"/>
                <a:cs typeface="Tahoma" charset="0"/>
              </a:rPr>
              <a:t>N,</a:t>
            </a:r>
            <a:r>
              <a:rPr lang="hu-HU" altLang="en-US" sz="1600" b="1" dirty="0">
                <a:latin typeface="Tahoma" charset="0"/>
                <a:cs typeface="Tahoma" charset="0"/>
              </a:rPr>
              <a:t> </a:t>
            </a:r>
            <a:r>
              <a:rPr lang="en-GB" altLang="en-US" sz="1600" b="1" dirty="0">
                <a:latin typeface="Tahoma" charset="0"/>
                <a:cs typeface="Tahoma" charset="0"/>
              </a:rPr>
              <a:t>N</a:t>
            </a:r>
            <a:r>
              <a:rPr lang="hu-HU" altLang="en-US" sz="1600" b="1" dirty="0">
                <a:latin typeface="Tahoma" charset="0"/>
                <a:cs typeface="Tahoma" charset="0"/>
              </a:rPr>
              <a:t>&gt;&gt;&gt;(</a:t>
            </a:r>
            <a:r>
              <a:rPr lang="en-US" altLang="en-US" sz="1600" b="1" dirty="0">
                <a:latin typeface="Tahoma" charset="0"/>
                <a:cs typeface="Tahoma" charset="0"/>
              </a:rPr>
              <a:t>T</a:t>
            </a:r>
            <a:r>
              <a:rPr lang="hu-HU" altLang="en-US" sz="1600" b="1" dirty="0" err="1">
                <a:latin typeface="Tahoma" charset="0"/>
                <a:cs typeface="Tahoma" charset="0"/>
              </a:rPr>
              <a:t>gpu</a:t>
            </a:r>
            <a:r>
              <a:rPr lang="en-US" altLang="en-US" sz="1600" b="1" dirty="0">
                <a:latin typeface="Tahoma" charset="0"/>
                <a:cs typeface="Tahoma" charset="0"/>
              </a:rPr>
              <a:t>1</a:t>
            </a:r>
            <a:r>
              <a:rPr lang="hu-HU" altLang="en-US" sz="1600" b="1" dirty="0">
                <a:latin typeface="Tahoma" charset="0"/>
                <a:cs typeface="Tahoma" charset="0"/>
              </a:rPr>
              <a:t>, </a:t>
            </a:r>
            <a:r>
              <a:rPr lang="en-US" altLang="en-US" sz="1600" b="1" dirty="0">
                <a:latin typeface="Tahoma" charset="0"/>
                <a:cs typeface="Tahoma" charset="0"/>
              </a:rPr>
              <a:t>T</a:t>
            </a:r>
            <a:r>
              <a:rPr lang="hu-HU" altLang="en-US" sz="1600" b="1" dirty="0" err="1">
                <a:latin typeface="Tahoma" charset="0"/>
                <a:cs typeface="Tahoma" charset="0"/>
              </a:rPr>
              <a:t>gpu</a:t>
            </a:r>
            <a:r>
              <a:rPr lang="en-US" altLang="en-US" sz="1600" b="1" dirty="0">
                <a:latin typeface="Tahoma" charset="0"/>
                <a:cs typeface="Tahoma" charset="0"/>
              </a:rPr>
              <a:t>2</a:t>
            </a:r>
            <a:r>
              <a:rPr lang="hu-HU" altLang="en-US" sz="1600" b="1" dirty="0">
                <a:latin typeface="Tahoma" charset="0"/>
                <a:cs typeface="Tahoma" charset="0"/>
              </a:rPr>
              <a:t>, </a:t>
            </a:r>
            <a:r>
              <a:rPr lang="en-US" altLang="en-US" sz="1600" b="1" dirty="0" err="1">
                <a:solidFill>
                  <a:srgbClr val="FF0000"/>
                </a:solidFill>
                <a:latin typeface="Tahoma" charset="0"/>
                <a:cs typeface="Tahoma" charset="0"/>
              </a:rPr>
              <a:t>Bgpu</a:t>
            </a:r>
            <a:r>
              <a:rPr lang="hu-HU" altLang="en-US" sz="1600" b="1" dirty="0">
                <a:latin typeface="Tahoma" charset="0"/>
                <a:cs typeface="Tahoma" charset="0"/>
              </a:rPr>
              <a:t>, </a:t>
            </a:r>
            <a:r>
              <a:rPr lang="en-US" altLang="en-US" sz="1600" b="1" dirty="0">
                <a:latin typeface="Tahoma" charset="0"/>
                <a:cs typeface="Tahoma" charset="0"/>
              </a:rPr>
              <a:t>g</a:t>
            </a:r>
            <a:r>
              <a:rPr lang="hu-HU" altLang="en-US" sz="1600" b="1" dirty="0">
                <a:latin typeface="Tahoma" charset="0"/>
                <a:cs typeface="Tahoma" charset="0"/>
              </a:rPr>
              <a:t>, </a:t>
            </a:r>
            <a:r>
              <a:rPr lang="en-US" altLang="en-US" sz="1600" b="1" dirty="0">
                <a:latin typeface="Tahoma" charset="0"/>
                <a:cs typeface="Tahoma" charset="0"/>
              </a:rPr>
              <a:t>dx,</a:t>
            </a:r>
            <a:r>
              <a:rPr lang="hu-HU" altLang="en-US" sz="1600" b="1" dirty="0">
                <a:latin typeface="Tahoma" charset="0"/>
                <a:cs typeface="Tahoma" charset="0"/>
              </a:rPr>
              <a:t> </a:t>
            </a:r>
            <a:r>
              <a:rPr lang="en-US" altLang="en-US" sz="1600" b="1" dirty="0" err="1">
                <a:latin typeface="Tahoma" charset="0"/>
                <a:cs typeface="Tahoma" charset="0"/>
              </a:rPr>
              <a:t>dy</a:t>
            </a:r>
            <a:r>
              <a:rPr lang="en-US" altLang="en-US" sz="1600" b="1" dirty="0">
                <a:latin typeface="Tahoma" charset="0"/>
                <a:cs typeface="Tahoma" charset="0"/>
              </a:rPr>
              <a:t>, </a:t>
            </a:r>
            <a:r>
              <a:rPr lang="en-US" altLang="en-US" sz="1600" b="1" dirty="0" err="1">
                <a:latin typeface="Tahoma" charset="0"/>
                <a:cs typeface="Tahoma" charset="0"/>
              </a:rPr>
              <a:t>dt</a:t>
            </a:r>
            <a:r>
              <a:rPr lang="en-US" altLang="en-US" sz="1600" b="1" dirty="0">
                <a:latin typeface="Tahoma" charset="0"/>
                <a:cs typeface="Tahoma" charset="0"/>
              </a:rPr>
              <a:t>, </a:t>
            </a:r>
            <a:r>
              <a:rPr lang="en-GB" altLang="en-US" sz="1600" b="1" dirty="0">
                <a:latin typeface="Tahoma" charset="0"/>
                <a:cs typeface="Tahoma" charset="0"/>
              </a:rPr>
              <a:t>N</a:t>
            </a:r>
            <a:r>
              <a:rPr lang="hu-HU" altLang="en-US" sz="1600" b="1" dirty="0" smtClean="0">
                <a:latin typeface="Tahoma" charset="0"/>
                <a:cs typeface="Tahoma" charset="0"/>
              </a:rPr>
              <a:t>);</a:t>
            </a:r>
            <a:r>
              <a:rPr lang="en-US" altLang="en-US" sz="1600" b="1" dirty="0" smtClean="0">
                <a:latin typeface="Tahoma" charset="0"/>
                <a:cs typeface="Tahoma" charset="0"/>
              </a:rPr>
              <a:t> </a:t>
            </a:r>
            <a:r>
              <a:rPr lang="en-US" altLang="en-US" sz="1600" dirty="0" smtClean="0">
                <a:latin typeface="Tahoma" charset="0"/>
                <a:cs typeface="Tahoma" charset="0"/>
              </a:rPr>
              <a:t>// Ping</a:t>
            </a:r>
            <a:endParaRPr lang="en-US" altLang="en-US" sz="1600" dirty="0">
              <a:latin typeface="Tahoma" charset="0"/>
              <a:cs typeface="Tahoma" charset="0"/>
            </a:endParaRPr>
          </a:p>
          <a:p>
            <a:pPr eaLnBrk="1" hangingPunct="1"/>
            <a:r>
              <a:rPr lang="en-US" altLang="en-US" sz="1600" b="1" dirty="0">
                <a:latin typeface="Tahoma" charset="0"/>
                <a:cs typeface="Tahoma" charset="0"/>
              </a:rPr>
              <a:t>	Diffuse</a:t>
            </a:r>
            <a:r>
              <a:rPr lang="hu-HU" altLang="en-US" sz="1600" b="1" dirty="0">
                <a:latin typeface="Tahoma" charset="0"/>
                <a:cs typeface="Tahoma" charset="0"/>
              </a:rPr>
              <a:t>&lt;&lt;&lt;</a:t>
            </a:r>
            <a:r>
              <a:rPr lang="en-GB" altLang="en-US" sz="1600" b="1" dirty="0">
                <a:latin typeface="Tahoma" charset="0"/>
                <a:cs typeface="Tahoma" charset="0"/>
              </a:rPr>
              <a:t>N,</a:t>
            </a:r>
            <a:r>
              <a:rPr lang="hu-HU" altLang="en-US" sz="1600" b="1" dirty="0">
                <a:latin typeface="Tahoma" charset="0"/>
                <a:cs typeface="Tahoma" charset="0"/>
              </a:rPr>
              <a:t> </a:t>
            </a:r>
            <a:r>
              <a:rPr lang="en-GB" altLang="en-US" sz="1600" b="1" dirty="0">
                <a:latin typeface="Tahoma" charset="0"/>
                <a:cs typeface="Tahoma" charset="0"/>
              </a:rPr>
              <a:t>N</a:t>
            </a:r>
            <a:r>
              <a:rPr lang="hu-HU" altLang="en-US" sz="1600" b="1" dirty="0">
                <a:latin typeface="Tahoma" charset="0"/>
                <a:cs typeface="Tahoma" charset="0"/>
              </a:rPr>
              <a:t>&gt;&gt;&gt;(</a:t>
            </a:r>
            <a:r>
              <a:rPr lang="en-US" altLang="en-US" sz="1600" b="1" dirty="0">
                <a:latin typeface="Tahoma" charset="0"/>
                <a:cs typeface="Tahoma" charset="0"/>
              </a:rPr>
              <a:t>T</a:t>
            </a:r>
            <a:r>
              <a:rPr lang="hu-HU" altLang="en-US" sz="1600" b="1" dirty="0" err="1">
                <a:latin typeface="Tahoma" charset="0"/>
                <a:cs typeface="Tahoma" charset="0"/>
              </a:rPr>
              <a:t>gpu</a:t>
            </a:r>
            <a:r>
              <a:rPr lang="en-US" altLang="en-US" sz="1600" b="1" dirty="0">
                <a:latin typeface="Tahoma" charset="0"/>
                <a:cs typeface="Tahoma" charset="0"/>
              </a:rPr>
              <a:t>2</a:t>
            </a:r>
            <a:r>
              <a:rPr lang="hu-HU" altLang="en-US" sz="1600" b="1" dirty="0">
                <a:latin typeface="Tahoma" charset="0"/>
                <a:cs typeface="Tahoma" charset="0"/>
              </a:rPr>
              <a:t>, </a:t>
            </a:r>
            <a:r>
              <a:rPr lang="en-US" altLang="en-US" sz="1600" b="1" dirty="0">
                <a:latin typeface="Tahoma" charset="0"/>
                <a:cs typeface="Tahoma" charset="0"/>
              </a:rPr>
              <a:t>T</a:t>
            </a:r>
            <a:r>
              <a:rPr lang="hu-HU" altLang="en-US" sz="1600" b="1" dirty="0" err="1">
                <a:latin typeface="Tahoma" charset="0"/>
                <a:cs typeface="Tahoma" charset="0"/>
              </a:rPr>
              <a:t>gpu</a:t>
            </a:r>
            <a:r>
              <a:rPr lang="en-US" altLang="en-US" sz="1600" b="1" dirty="0">
                <a:latin typeface="Tahoma" charset="0"/>
                <a:cs typeface="Tahoma" charset="0"/>
              </a:rPr>
              <a:t>1</a:t>
            </a:r>
            <a:r>
              <a:rPr lang="hu-HU" altLang="en-US" sz="1600" b="1" dirty="0">
                <a:latin typeface="Tahoma" charset="0"/>
                <a:cs typeface="Tahoma" charset="0"/>
              </a:rPr>
              <a:t>, </a:t>
            </a:r>
            <a:r>
              <a:rPr lang="en-US" altLang="en-US" sz="1600" b="1" dirty="0" err="1">
                <a:solidFill>
                  <a:srgbClr val="FF0000"/>
                </a:solidFill>
                <a:latin typeface="Tahoma" charset="0"/>
                <a:cs typeface="Tahoma" charset="0"/>
              </a:rPr>
              <a:t>Bgpu</a:t>
            </a:r>
            <a:r>
              <a:rPr lang="hu-HU" altLang="en-US" sz="1600" b="1" dirty="0">
                <a:latin typeface="Tahoma" charset="0"/>
                <a:cs typeface="Tahoma" charset="0"/>
              </a:rPr>
              <a:t>, </a:t>
            </a:r>
            <a:r>
              <a:rPr lang="en-US" altLang="en-US" sz="1600" b="1" dirty="0">
                <a:latin typeface="Tahoma" charset="0"/>
                <a:cs typeface="Tahoma" charset="0"/>
              </a:rPr>
              <a:t>g</a:t>
            </a:r>
            <a:r>
              <a:rPr lang="hu-HU" altLang="en-US" sz="1600" b="1" dirty="0">
                <a:latin typeface="Tahoma" charset="0"/>
                <a:cs typeface="Tahoma" charset="0"/>
              </a:rPr>
              <a:t>, </a:t>
            </a:r>
            <a:r>
              <a:rPr lang="en-US" altLang="en-US" sz="1600" b="1" dirty="0">
                <a:latin typeface="Tahoma" charset="0"/>
                <a:cs typeface="Tahoma" charset="0"/>
              </a:rPr>
              <a:t>dx,</a:t>
            </a:r>
            <a:r>
              <a:rPr lang="hu-HU" altLang="en-US" sz="1600" b="1" dirty="0">
                <a:latin typeface="Tahoma" charset="0"/>
                <a:cs typeface="Tahoma" charset="0"/>
              </a:rPr>
              <a:t> </a:t>
            </a:r>
            <a:r>
              <a:rPr lang="en-US" altLang="en-US" sz="1600" b="1" dirty="0" err="1">
                <a:latin typeface="Tahoma" charset="0"/>
                <a:cs typeface="Tahoma" charset="0"/>
              </a:rPr>
              <a:t>dy</a:t>
            </a:r>
            <a:r>
              <a:rPr lang="en-US" altLang="en-US" sz="1600" b="1" dirty="0">
                <a:latin typeface="Tahoma" charset="0"/>
                <a:cs typeface="Tahoma" charset="0"/>
              </a:rPr>
              <a:t>, </a:t>
            </a:r>
            <a:r>
              <a:rPr lang="en-US" altLang="en-US" sz="1600" b="1" dirty="0" err="1">
                <a:latin typeface="Tahoma" charset="0"/>
                <a:cs typeface="Tahoma" charset="0"/>
              </a:rPr>
              <a:t>dt</a:t>
            </a:r>
            <a:r>
              <a:rPr lang="en-US" altLang="en-US" sz="1600" b="1" dirty="0">
                <a:latin typeface="Tahoma" charset="0"/>
                <a:cs typeface="Tahoma" charset="0"/>
              </a:rPr>
              <a:t>, </a:t>
            </a:r>
            <a:r>
              <a:rPr lang="en-GB" altLang="en-US" sz="1600" b="1" dirty="0">
                <a:latin typeface="Tahoma" charset="0"/>
                <a:cs typeface="Tahoma" charset="0"/>
              </a:rPr>
              <a:t>N</a:t>
            </a:r>
            <a:r>
              <a:rPr lang="hu-HU" altLang="en-US" sz="1600" b="1" dirty="0" smtClean="0">
                <a:latin typeface="Tahoma" charset="0"/>
                <a:cs typeface="Tahoma" charset="0"/>
              </a:rPr>
              <a:t>);</a:t>
            </a:r>
            <a:r>
              <a:rPr lang="en-US" altLang="en-US" sz="1600" b="1" dirty="0" smtClean="0">
                <a:latin typeface="Tahoma" charset="0"/>
                <a:cs typeface="Tahoma" charset="0"/>
              </a:rPr>
              <a:t> </a:t>
            </a:r>
            <a:r>
              <a:rPr lang="en-US" altLang="en-US" sz="1600" dirty="0" smtClean="0">
                <a:latin typeface="Tahoma" charset="0"/>
                <a:cs typeface="Tahoma" charset="0"/>
              </a:rPr>
              <a:t>// Pong</a:t>
            </a:r>
            <a:endParaRPr lang="en-US" altLang="en-US" sz="1600" dirty="0">
              <a:latin typeface="Tahoma" charset="0"/>
              <a:cs typeface="Tahoma" charset="0"/>
            </a:endParaRPr>
          </a:p>
          <a:p>
            <a:pPr eaLnBrk="1" hangingPunct="1"/>
            <a:r>
              <a:rPr lang="en-US" altLang="en-US" sz="1600" b="1" dirty="0">
                <a:latin typeface="Tahoma" charset="0"/>
                <a:cs typeface="Tahoma" charset="0"/>
              </a:rPr>
              <a:t>     }</a:t>
            </a:r>
          </a:p>
          <a:p>
            <a:pPr eaLnBrk="1" hangingPunct="1"/>
            <a:endParaRPr lang="hu-HU" altLang="en-US" sz="800" b="1" dirty="0">
              <a:latin typeface="Tahoma" charset="0"/>
              <a:cs typeface="Tahoma" charset="0"/>
            </a:endParaRPr>
          </a:p>
          <a:p>
            <a:pPr eaLnBrk="1" hangingPunct="1"/>
            <a:r>
              <a:rPr lang="en-US" altLang="en-US" sz="1600" dirty="0">
                <a:latin typeface="Tahoma" charset="0"/>
                <a:cs typeface="Tahoma" charset="0"/>
              </a:rPr>
              <a:t> </a:t>
            </a:r>
            <a:r>
              <a:rPr lang="hu-HU" altLang="en-US" sz="1600" dirty="0">
                <a:latin typeface="Tahoma" charset="0"/>
                <a:cs typeface="Tahoma" charset="0"/>
              </a:rPr>
              <a:t>    </a:t>
            </a:r>
            <a:r>
              <a:rPr lang="hu-HU" altLang="en-US" sz="1600" b="1" dirty="0" err="1">
                <a:latin typeface="Tahoma" charset="0"/>
                <a:cs typeface="Tahoma" charset="0"/>
              </a:rPr>
              <a:t>cudaMemcpy</a:t>
            </a:r>
            <a:r>
              <a:rPr lang="hu-HU" altLang="en-US" sz="1600" dirty="0">
                <a:latin typeface="Tahoma" charset="0"/>
                <a:cs typeface="Tahoma" charset="0"/>
              </a:rPr>
              <a:t>(</a:t>
            </a:r>
            <a:r>
              <a:rPr lang="en-US" altLang="en-US" sz="1600" dirty="0">
                <a:latin typeface="Tahoma" charset="0"/>
                <a:cs typeface="Tahoma" charset="0"/>
              </a:rPr>
              <a:t>T</a:t>
            </a:r>
            <a:r>
              <a:rPr lang="hu-HU" altLang="en-US" sz="1600" dirty="0" err="1">
                <a:latin typeface="Tahoma" charset="0"/>
                <a:cs typeface="Tahoma" charset="0"/>
              </a:rPr>
              <a:t>cpu</a:t>
            </a:r>
            <a:r>
              <a:rPr lang="hu-HU" altLang="en-US" sz="1600" dirty="0">
                <a:latin typeface="Tahoma" charset="0"/>
                <a:cs typeface="Tahoma" charset="0"/>
              </a:rPr>
              <a:t>, </a:t>
            </a:r>
            <a:r>
              <a:rPr lang="en-US" altLang="en-US" sz="1600" dirty="0">
                <a:latin typeface="Tahoma" charset="0"/>
                <a:cs typeface="Tahoma" charset="0"/>
              </a:rPr>
              <a:t>T</a:t>
            </a:r>
            <a:r>
              <a:rPr lang="hu-HU" altLang="en-US" sz="1600" dirty="0" err="1">
                <a:latin typeface="Tahoma" charset="0"/>
                <a:cs typeface="Tahoma" charset="0"/>
              </a:rPr>
              <a:t>gpu</a:t>
            </a:r>
            <a:r>
              <a:rPr lang="en-US" altLang="en-US" sz="1600" dirty="0">
                <a:latin typeface="Tahoma" charset="0"/>
                <a:cs typeface="Tahoma" charset="0"/>
              </a:rPr>
              <a:t>1</a:t>
            </a:r>
            <a:r>
              <a:rPr lang="hu-HU" altLang="en-US" sz="1600" dirty="0">
                <a:latin typeface="Tahoma" charset="0"/>
                <a:cs typeface="Tahoma" charset="0"/>
              </a:rPr>
              <a:t>, </a:t>
            </a:r>
            <a:r>
              <a:rPr lang="en-US" altLang="en-US" sz="1600" dirty="0" err="1">
                <a:latin typeface="Tahoma" charset="0"/>
                <a:cs typeface="Tahoma" charset="0"/>
              </a:rPr>
              <a:t>nb</a:t>
            </a:r>
            <a:r>
              <a:rPr lang="hu-HU" altLang="en-US" sz="1600" dirty="0">
                <a:latin typeface="Tahoma" charset="0"/>
                <a:cs typeface="Tahoma" charset="0"/>
              </a:rPr>
              <a:t>, </a:t>
            </a:r>
            <a:r>
              <a:rPr lang="hu-HU" altLang="en-US" sz="1600" b="1" dirty="0" err="1">
                <a:latin typeface="Tahoma" charset="0"/>
                <a:cs typeface="Tahoma" charset="0"/>
              </a:rPr>
              <a:t>cudaMemcpyDeviceToHost</a:t>
            </a:r>
            <a:r>
              <a:rPr lang="hu-HU" altLang="en-US" sz="1600" dirty="0">
                <a:latin typeface="Tahoma" charset="0"/>
                <a:cs typeface="Tahoma" charset="0"/>
              </a:rPr>
              <a:t>);</a:t>
            </a:r>
          </a:p>
          <a:p>
            <a:pPr eaLnBrk="1" hangingPunct="1"/>
            <a:r>
              <a:rPr lang="hu-HU" altLang="en-US" sz="1600" dirty="0">
                <a:latin typeface="Tahoma" charset="0"/>
                <a:cs typeface="Tahoma" charset="0"/>
              </a:rPr>
              <a:t>     </a:t>
            </a:r>
            <a:r>
              <a:rPr lang="hu-HU" altLang="en-US" sz="1600" b="1" dirty="0" err="1">
                <a:latin typeface="Tahoma" charset="0"/>
                <a:cs typeface="Tahoma" charset="0"/>
              </a:rPr>
              <a:t>cudaFree</a:t>
            </a:r>
            <a:r>
              <a:rPr lang="hu-HU" altLang="en-US" sz="1600" dirty="0">
                <a:latin typeface="Tahoma" charset="0"/>
                <a:cs typeface="Tahoma" charset="0"/>
              </a:rPr>
              <a:t>(</a:t>
            </a:r>
            <a:r>
              <a:rPr lang="en-US" altLang="en-US" sz="1600" dirty="0">
                <a:latin typeface="Tahoma" charset="0"/>
                <a:cs typeface="Tahoma" charset="0"/>
              </a:rPr>
              <a:t>Tgpu1</a:t>
            </a:r>
            <a:r>
              <a:rPr lang="hu-HU" altLang="en-US" sz="1600" dirty="0">
                <a:latin typeface="Tahoma" charset="0"/>
                <a:cs typeface="Tahoma" charset="0"/>
              </a:rPr>
              <a:t>); </a:t>
            </a:r>
            <a:r>
              <a:rPr lang="hu-HU" altLang="en-US" sz="1600" b="1" dirty="0" err="1">
                <a:latin typeface="Tahoma" charset="0"/>
                <a:cs typeface="Tahoma" charset="0"/>
              </a:rPr>
              <a:t>cudaFree</a:t>
            </a:r>
            <a:r>
              <a:rPr lang="hu-HU" altLang="en-US" sz="1600" dirty="0">
                <a:latin typeface="Tahoma" charset="0"/>
                <a:cs typeface="Tahoma" charset="0"/>
              </a:rPr>
              <a:t>(</a:t>
            </a:r>
            <a:r>
              <a:rPr lang="en-US" altLang="en-US" sz="1600" dirty="0">
                <a:latin typeface="Tahoma" charset="0"/>
                <a:cs typeface="Tahoma" charset="0"/>
              </a:rPr>
              <a:t>Tgpu2</a:t>
            </a:r>
            <a:r>
              <a:rPr lang="hu-HU" altLang="en-US" sz="1600" dirty="0">
                <a:latin typeface="Tahoma" charset="0"/>
                <a:cs typeface="Tahoma" charset="0"/>
              </a:rPr>
              <a:t>);</a:t>
            </a:r>
            <a:endParaRPr lang="en-US" altLang="en-US" sz="1600" dirty="0">
              <a:latin typeface="Tahoma" charset="0"/>
              <a:cs typeface="Tahoma" charset="0"/>
            </a:endParaRPr>
          </a:p>
          <a:p>
            <a:pPr eaLnBrk="1" hangingPunct="1"/>
            <a:r>
              <a:rPr lang="en-US" altLang="en-US" sz="1600" dirty="0">
                <a:latin typeface="Tahoma" charset="0"/>
                <a:cs typeface="Tahoma" charset="0"/>
              </a:rPr>
              <a:t>}</a:t>
            </a:r>
            <a:endParaRPr lang="hu-HU" altLang="en-US" sz="1600" dirty="0">
              <a:latin typeface="Tahoma" charset="0"/>
              <a:cs typeface="Tahoma" charset="0"/>
            </a:endParaRPr>
          </a:p>
        </p:txBody>
      </p:sp>
      <p:sp>
        <p:nvSpPr>
          <p:cNvPr id="10246" name="Téglalap 7"/>
          <p:cNvSpPr>
            <a:spLocks noChangeArrowheads="1"/>
          </p:cNvSpPr>
          <p:nvPr/>
        </p:nvSpPr>
        <p:spPr bwMode="auto">
          <a:xfrm>
            <a:off x="7451725" y="2708275"/>
            <a:ext cx="1331913" cy="1260475"/>
          </a:xfrm>
          <a:prstGeom prst="rect">
            <a:avLst/>
          </a:prstGeom>
          <a:solidFill>
            <a:srgbClr val="0070C0"/>
          </a:solidFill>
          <a:ln w="12700" algn="ctr">
            <a:solidFill>
              <a:schemeClr val="tx1"/>
            </a:solidFill>
            <a:round/>
            <a:headEnd/>
            <a:tailEnd/>
          </a:ln>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9" name="Hétágú csillag 8"/>
          <p:cNvSpPr/>
          <p:nvPr/>
        </p:nvSpPr>
        <p:spPr bwMode="auto">
          <a:xfrm>
            <a:off x="7488238" y="2708275"/>
            <a:ext cx="1223962" cy="1187450"/>
          </a:xfrm>
          <a:prstGeom prst="star7">
            <a:avLst/>
          </a:prstGeom>
          <a:solidFill>
            <a:schemeClr val="bg1">
              <a:lumMod val="85000"/>
            </a:schemeClr>
          </a:solidFill>
          <a:ln w="12700" cap="flat" cmpd="sng" algn="ctr">
            <a:solidFill>
              <a:schemeClr val="bg2"/>
            </a:solidFill>
            <a:prstDash val="solid"/>
            <a:round/>
            <a:headEnd type="none" w="med" len="med"/>
            <a:tailEnd type="none" w="med" len="med"/>
          </a:ln>
          <a:effectLst/>
        </p:spPr>
        <p:txBody>
          <a:bodyPr/>
          <a:lstStyle/>
          <a:p>
            <a:pPr eaLnBrk="0" hangingPunct="0">
              <a:defRPr/>
            </a:pPr>
            <a:endParaRPr lang="hu-HU"/>
          </a:p>
        </p:txBody>
      </p:sp>
      <p:sp>
        <p:nvSpPr>
          <p:cNvPr id="10249" name="Háromszög 7"/>
          <p:cNvSpPr>
            <a:spLocks noChangeArrowheads="1"/>
          </p:cNvSpPr>
          <p:nvPr/>
        </p:nvSpPr>
        <p:spPr bwMode="auto">
          <a:xfrm rot="5400000">
            <a:off x="7956551" y="2995612"/>
            <a:ext cx="323850" cy="612775"/>
          </a:xfrm>
          <a:prstGeom prst="triangle">
            <a:avLst>
              <a:gd name="adj" fmla="val 50000"/>
            </a:avLst>
          </a:prstGeom>
          <a:solidFill>
            <a:srgbClr val="FFFF00"/>
          </a:solidFill>
          <a:ln w="12700" algn="ctr">
            <a:solidFill>
              <a:schemeClr val="tx1"/>
            </a:solidFill>
            <a:round/>
            <a:headEnd/>
            <a:tailEnd/>
          </a:ln>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10250" name="Szövegdoboz 11"/>
          <p:cNvSpPr txBox="1">
            <a:spLocks noChangeArrowheads="1"/>
          </p:cNvSpPr>
          <p:nvPr/>
        </p:nvSpPr>
        <p:spPr bwMode="auto">
          <a:xfrm>
            <a:off x="8424863" y="35004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ltLang="en-US" dirty="0" smtClean="0">
                <a:solidFill>
                  <a:srgbClr val="FF0000"/>
                </a:solidFill>
              </a:rPr>
              <a:t>1</a:t>
            </a:r>
            <a:endParaRPr lang="hu-HU" altLang="en-US" dirty="0">
              <a:solidFill>
                <a:srgbClr val="FF0000"/>
              </a:solidFill>
            </a:endParaRPr>
          </a:p>
        </p:txBody>
      </p:sp>
      <p:sp>
        <p:nvSpPr>
          <p:cNvPr id="10251" name="Szövegdoboz 11"/>
          <p:cNvSpPr txBox="1">
            <a:spLocks noChangeArrowheads="1"/>
          </p:cNvSpPr>
          <p:nvPr/>
        </p:nvSpPr>
        <p:spPr bwMode="auto">
          <a:xfrm>
            <a:off x="7704138" y="3130550"/>
            <a:ext cx="531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ltLang="en-US" sz="1800" dirty="0"/>
              <a:t>10</a:t>
            </a:r>
            <a:r>
              <a:rPr lang="hu-HU" altLang="en-US" sz="1800" dirty="0"/>
              <a:t>0</a:t>
            </a:r>
          </a:p>
        </p:txBody>
      </p:sp>
      <p:grpSp>
        <p:nvGrpSpPr>
          <p:cNvPr id="3" name="Csoportba foglalás 15"/>
          <p:cNvGrpSpPr>
            <a:grpSpLocks/>
          </p:cNvGrpSpPr>
          <p:nvPr/>
        </p:nvGrpSpPr>
        <p:grpSpPr bwMode="auto">
          <a:xfrm>
            <a:off x="1081125" y="-1873"/>
            <a:ext cx="790575" cy="1090613"/>
            <a:chOff x="7776715" y="4977172"/>
            <a:chExt cx="790575" cy="1090613"/>
          </a:xfrm>
          <a:solidFill>
            <a:schemeClr val="bg1"/>
          </a:solidFill>
        </p:grpSpPr>
        <p:sp>
          <p:nvSpPr>
            <p:cNvPr id="10255" name="Téglalap feliratnak 14"/>
            <p:cNvSpPr>
              <a:spLocks noChangeArrowheads="1"/>
            </p:cNvSpPr>
            <p:nvPr/>
          </p:nvSpPr>
          <p:spPr bwMode="auto">
            <a:xfrm>
              <a:off x="7811963" y="5084512"/>
              <a:ext cx="720080" cy="972108"/>
            </a:xfrm>
            <a:prstGeom prst="wedgeRectCallout">
              <a:avLst>
                <a:gd name="adj1" fmla="val -42099"/>
                <a:gd name="adj2" fmla="val 95233"/>
              </a:avLst>
            </a:prstGeom>
            <a:grpFill/>
            <a:ln w="12700" algn="ctr">
              <a:solidFill>
                <a:schemeClr val="tx1"/>
              </a:solidFill>
              <a:round/>
              <a:headEnd/>
              <a:tailEnd/>
            </a:ln>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graphicFrame>
          <p:nvGraphicFramePr>
            <p:cNvPr id="10242" name="Object 2"/>
            <p:cNvGraphicFramePr>
              <a:graphicFrameLocks noChangeAspect="1"/>
            </p:cNvGraphicFramePr>
            <p:nvPr>
              <p:extLst>
                <p:ext uri="{D42A27DB-BD31-4B8C-83A1-F6EECF244321}">
                  <p14:modId xmlns:p14="http://schemas.microsoft.com/office/powerpoint/2010/main" val="3769226369"/>
                </p:ext>
              </p:extLst>
            </p:nvPr>
          </p:nvGraphicFramePr>
          <p:xfrm>
            <a:off x="7776715" y="4977172"/>
            <a:ext cx="790575" cy="1090613"/>
          </p:xfrm>
          <a:graphic>
            <a:graphicData uri="http://schemas.openxmlformats.org/presentationml/2006/ole">
              <mc:AlternateContent xmlns:mc="http://schemas.openxmlformats.org/markup-compatibility/2006">
                <mc:Choice xmlns:v="urn:schemas-microsoft-com:vml" Requires="v">
                  <p:oleObj spid="_x0000_s216162" name="Equation" r:id="rId3" imgW="304560" imgH="419040" progId="Equation.3">
                    <p:embed/>
                  </p:oleObj>
                </mc:Choice>
                <mc:Fallback>
                  <p:oleObj name="Equation" r:id="rId3" imgW="30456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6715" y="4977172"/>
                          <a:ext cx="790575" cy="1090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Csoportba foglalás 18"/>
          <p:cNvGrpSpPr>
            <a:grpSpLocks/>
          </p:cNvGrpSpPr>
          <p:nvPr/>
        </p:nvGrpSpPr>
        <p:grpSpPr bwMode="auto">
          <a:xfrm>
            <a:off x="3239852" y="-63388"/>
            <a:ext cx="3960812" cy="1255713"/>
            <a:chOff x="4211960" y="5432463"/>
            <a:chExt cx="3960440" cy="1255713"/>
          </a:xfrm>
          <a:solidFill>
            <a:schemeClr val="bg1"/>
          </a:solidFill>
        </p:grpSpPr>
        <p:sp>
          <p:nvSpPr>
            <p:cNvPr id="10254" name="Téglalap feliratnak 17"/>
            <p:cNvSpPr>
              <a:spLocks noChangeArrowheads="1"/>
            </p:cNvSpPr>
            <p:nvPr/>
          </p:nvSpPr>
          <p:spPr bwMode="auto">
            <a:xfrm>
              <a:off x="4211960" y="5517232"/>
              <a:ext cx="3960440" cy="1116124"/>
            </a:xfrm>
            <a:prstGeom prst="wedgeRectCallout">
              <a:avLst>
                <a:gd name="adj1" fmla="val 2903"/>
                <a:gd name="adj2" fmla="val 132227"/>
              </a:avLst>
            </a:prstGeom>
            <a:grpFill/>
            <a:ln w="12700" algn="ctr">
              <a:solidFill>
                <a:schemeClr val="tx1"/>
              </a:solidFill>
              <a:round/>
              <a:headEnd/>
              <a:tailEnd/>
            </a:ln>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graphicFrame>
          <p:nvGraphicFramePr>
            <p:cNvPr id="10243" name="Object 2"/>
            <p:cNvGraphicFramePr>
              <a:graphicFrameLocks noChangeAspect="1"/>
            </p:cNvGraphicFramePr>
            <p:nvPr>
              <p:extLst>
                <p:ext uri="{D42A27DB-BD31-4B8C-83A1-F6EECF244321}">
                  <p14:modId xmlns:p14="http://schemas.microsoft.com/office/powerpoint/2010/main" val="3430649285"/>
                </p:ext>
              </p:extLst>
            </p:nvPr>
          </p:nvGraphicFramePr>
          <p:xfrm>
            <a:off x="4211960" y="5432463"/>
            <a:ext cx="3922713" cy="1255713"/>
          </p:xfrm>
          <a:graphic>
            <a:graphicData uri="http://schemas.openxmlformats.org/presentationml/2006/ole">
              <mc:AlternateContent xmlns:mc="http://schemas.openxmlformats.org/markup-compatibility/2006">
                <mc:Choice xmlns:v="urn:schemas-microsoft-com:vml" Requires="v">
                  <p:oleObj spid="_x0000_s216163" name="Equation" r:id="rId5" imgW="1511280" imgH="482400" progId="Equation.3">
                    <p:embed/>
                  </p:oleObj>
                </mc:Choice>
                <mc:Fallback>
                  <p:oleObj name="Equation" r:id="rId5" imgW="151128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5432463"/>
                          <a:ext cx="3922713" cy="1255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 name="Szövegdoboz 11"/>
          <p:cNvSpPr txBox="1">
            <a:spLocks noChangeArrowheads="1"/>
          </p:cNvSpPr>
          <p:nvPr/>
        </p:nvSpPr>
        <p:spPr bwMode="auto">
          <a:xfrm>
            <a:off x="8100392" y="3392996"/>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ltLang="en-US" dirty="0">
                <a:solidFill>
                  <a:srgbClr val="FF0000"/>
                </a:solidFill>
              </a:rPr>
              <a:t>0</a:t>
            </a:r>
            <a:endParaRPr lang="hu-HU" alt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smtClean="0">
                <a:solidFill>
                  <a:srgbClr val="FC1402"/>
                </a:solidFill>
              </a:rPr>
              <a:t>Mikor jó?</a:t>
            </a:r>
            <a:endParaRPr lang="hu-HU" dirty="0">
              <a:solidFill>
                <a:srgbClr val="FC1402"/>
              </a:solidFill>
            </a:endParaRPr>
          </a:p>
        </p:txBody>
      </p:sp>
      <p:sp>
        <p:nvSpPr>
          <p:cNvPr id="54275" name="Tartalom helye 2"/>
          <p:cNvSpPr>
            <a:spLocks noGrp="1"/>
          </p:cNvSpPr>
          <p:nvPr>
            <p:ph idx="1"/>
          </p:nvPr>
        </p:nvSpPr>
        <p:spPr>
          <a:xfrm>
            <a:off x="251520" y="1700808"/>
            <a:ext cx="8784976" cy="4114800"/>
          </a:xfrm>
        </p:spPr>
        <p:txBody>
          <a:bodyPr/>
          <a:lstStyle/>
          <a:p>
            <a:pPr>
              <a:buFont typeface="Wingdings" pitchFamily="2" charset="2"/>
              <a:buChar char="§"/>
            </a:pPr>
            <a:r>
              <a:rPr lang="hu-HU" altLang="en-US" dirty="0" smtClean="0"/>
              <a:t>Párhuzamos algoritmus (</a:t>
            </a:r>
            <a:r>
              <a:rPr lang="en-US" altLang="en-US" dirty="0" smtClean="0"/>
              <a:t>&gt;10k s</a:t>
            </a:r>
            <a:r>
              <a:rPr lang="hu-HU" altLang="en-US" dirty="0" err="1" smtClean="0"/>
              <a:t>zál</a:t>
            </a:r>
            <a:r>
              <a:rPr lang="hu-HU" altLang="en-US" dirty="0" smtClean="0"/>
              <a:t>): </a:t>
            </a:r>
            <a:r>
              <a:rPr lang="en-US" altLang="en-US" dirty="0" smtClean="0"/>
              <a:t>		</a:t>
            </a:r>
            <a:endParaRPr lang="hu-HU" altLang="en-US" dirty="0" smtClean="0"/>
          </a:p>
          <a:p>
            <a:pPr lvl="1">
              <a:buFont typeface="Wingdings" pitchFamily="2" charset="2"/>
              <a:buChar char="§"/>
            </a:pPr>
            <a:r>
              <a:rPr lang="hu-HU" altLang="en-US" dirty="0" smtClean="0"/>
              <a:t>A probléma elemzésével kezdődik</a:t>
            </a:r>
            <a:r>
              <a:rPr lang="en-US" altLang="en-US" dirty="0" smtClean="0"/>
              <a:t>!</a:t>
            </a:r>
            <a:endParaRPr lang="hu-HU" altLang="en-US" dirty="0" smtClean="0"/>
          </a:p>
          <a:p>
            <a:pPr>
              <a:buFont typeface="Wingdings" pitchFamily="2" charset="2"/>
              <a:buChar char="§"/>
            </a:pPr>
            <a:r>
              <a:rPr lang="hu-HU" altLang="en-US" dirty="0" smtClean="0"/>
              <a:t>Gyűjtő típusú algoritmus (nincsenek írási memóriaütközések)</a:t>
            </a:r>
          </a:p>
          <a:p>
            <a:pPr>
              <a:buFont typeface="Wingdings" pitchFamily="2" charset="2"/>
              <a:buChar char="§"/>
            </a:pPr>
            <a:r>
              <a:rPr lang="hu-HU" altLang="en-US" dirty="0" smtClean="0"/>
              <a:t>Kevés feltételes utasítás (</a:t>
            </a:r>
            <a:r>
              <a:rPr lang="hu-HU" altLang="en-US" dirty="0" err="1" smtClean="0"/>
              <a:t>thread</a:t>
            </a:r>
            <a:r>
              <a:rPr lang="hu-HU" altLang="en-US" dirty="0" smtClean="0"/>
              <a:t> divergencia)</a:t>
            </a:r>
          </a:p>
          <a:p>
            <a:pPr>
              <a:buFont typeface="Wingdings" pitchFamily="2" charset="2"/>
              <a:buChar char="§"/>
            </a:pPr>
            <a:r>
              <a:rPr lang="hu-HU" altLang="en-US" dirty="0" smtClean="0"/>
              <a:t>Adatlokalitás</a:t>
            </a:r>
            <a:endParaRPr lang="en-US" altLang="en-US" dirty="0" smtClean="0"/>
          </a:p>
          <a:p>
            <a:pPr>
              <a:buFont typeface="Wingdings" pitchFamily="2" charset="2"/>
              <a:buChar char="§"/>
            </a:pPr>
            <a:r>
              <a:rPr lang="en-US" altLang="en-US" dirty="0" smtClean="0"/>
              <a:t>S</a:t>
            </a:r>
            <a:r>
              <a:rPr lang="hu-HU" altLang="en-US" dirty="0" err="1" smtClean="0"/>
              <a:t>zámításintenzív</a:t>
            </a:r>
            <a:endParaRPr lang="hu-HU" altLang="en-US" dirty="0" smtClean="0"/>
          </a:p>
          <a:p>
            <a:pPr>
              <a:buFont typeface="Wingdings" pitchFamily="2" charset="2"/>
              <a:buChar char="§"/>
            </a:pPr>
            <a:endParaRPr lang="hu-HU" alt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274638"/>
            <a:ext cx="9144000" cy="1143000"/>
          </a:xfrm>
        </p:spPr>
        <p:txBody>
          <a:bodyPr/>
          <a:lstStyle/>
          <a:p>
            <a:r>
              <a:rPr lang="hu-HU" dirty="0" smtClean="0">
                <a:solidFill>
                  <a:srgbClr val="FC1402"/>
                </a:solidFill>
              </a:rPr>
              <a:t>Tudományos, mérnöki számítások</a:t>
            </a:r>
            <a:endParaRPr lang="en-US" dirty="0">
              <a:solidFill>
                <a:srgbClr val="FC1402"/>
              </a:solidFill>
            </a:endParaRP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04" y="1304764"/>
            <a:ext cx="7223823" cy="5417867"/>
          </a:xfrm>
          <a:prstGeom prst="rect">
            <a:avLst/>
          </a:prstGeom>
        </p:spPr>
      </p:pic>
      <p:sp>
        <p:nvSpPr>
          <p:cNvPr id="5" name="Téglalap 4"/>
          <p:cNvSpPr/>
          <p:nvPr/>
        </p:nvSpPr>
        <p:spPr bwMode="auto">
          <a:xfrm>
            <a:off x="1221934" y="1520788"/>
            <a:ext cx="2774002" cy="97210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a:lstStyle/>
          <a:p>
            <a:pPr eaLnBrk="0" hangingPunct="0">
              <a:defRPr/>
            </a:pPr>
            <a:r>
              <a:rPr lang="hu-HU" dirty="0"/>
              <a:t>Idő és térváltozók szerinti differenciálok/integrálok:</a:t>
            </a:r>
          </a:p>
          <a:p>
            <a:pPr eaLnBrk="0" hangingPunct="0">
              <a:defRPr/>
            </a:pPr>
            <a:r>
              <a:rPr lang="hu-HU" dirty="0"/>
              <a:t>Parciális </a:t>
            </a:r>
            <a:r>
              <a:rPr lang="hu-HU" dirty="0" err="1"/>
              <a:t>diff</a:t>
            </a:r>
            <a:r>
              <a:rPr lang="hu-HU" dirty="0"/>
              <a:t> egyenletek</a:t>
            </a:r>
          </a:p>
        </p:txBody>
      </p:sp>
    </p:spTree>
    <p:extLst>
      <p:ext uri="{BB962C8B-B14F-4D97-AF65-F5344CB8AC3E}">
        <p14:creationId xmlns:p14="http://schemas.microsoft.com/office/powerpoint/2010/main" val="4080282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108682" y="3068638"/>
            <a:ext cx="2051050" cy="1619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hu-HU" altLang="en-US">
                <a:latin typeface="Tahoma" charset="0"/>
              </a:rPr>
              <a:t>Bemeneti kép</a:t>
            </a:r>
          </a:p>
        </p:txBody>
      </p:sp>
      <p:sp>
        <p:nvSpPr>
          <p:cNvPr id="34820" name="Rectangle 4"/>
          <p:cNvSpPr>
            <a:spLocks noChangeArrowheads="1"/>
          </p:cNvSpPr>
          <p:nvPr/>
        </p:nvSpPr>
        <p:spPr bwMode="auto">
          <a:xfrm>
            <a:off x="6912260" y="2960688"/>
            <a:ext cx="2159000" cy="1619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hu-HU" altLang="en-US">
                <a:latin typeface="Tahoma" charset="0"/>
              </a:rPr>
              <a:t>Kimeneti kép</a:t>
            </a:r>
          </a:p>
        </p:txBody>
      </p:sp>
      <p:sp>
        <p:nvSpPr>
          <p:cNvPr id="34821" name="Text Box 5"/>
          <p:cNvSpPr txBox="1">
            <a:spLocks noChangeArrowheads="1"/>
          </p:cNvSpPr>
          <p:nvPr/>
        </p:nvSpPr>
        <p:spPr bwMode="auto">
          <a:xfrm>
            <a:off x="358775" y="4797425"/>
            <a:ext cx="1366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a:latin typeface="Tahoma" charset="0"/>
              </a:rPr>
              <a:t>Text</a:t>
            </a:r>
            <a:r>
              <a:rPr lang="hu-HU" altLang="en-US">
                <a:latin typeface="Tahoma" charset="0"/>
              </a:rPr>
              <a:t>úrák</a:t>
            </a:r>
          </a:p>
        </p:txBody>
      </p:sp>
      <p:sp>
        <p:nvSpPr>
          <p:cNvPr id="34822" name="Text Box 6"/>
          <p:cNvSpPr txBox="1">
            <a:spLocks noChangeArrowheads="1"/>
          </p:cNvSpPr>
          <p:nvPr/>
        </p:nvSpPr>
        <p:spPr bwMode="auto">
          <a:xfrm>
            <a:off x="7092950" y="4689475"/>
            <a:ext cx="1943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hu-HU" altLang="en-US">
                <a:latin typeface="Tahoma" charset="0"/>
              </a:rPr>
              <a:t>Textúra vagy</a:t>
            </a:r>
          </a:p>
          <a:p>
            <a:pPr algn="ctr" eaLnBrk="1" hangingPunct="1"/>
            <a:r>
              <a:rPr lang="hu-HU" altLang="en-US">
                <a:latin typeface="Tahoma" charset="0"/>
              </a:rPr>
              <a:t>rasztertár</a:t>
            </a:r>
          </a:p>
        </p:txBody>
      </p:sp>
      <p:sp>
        <p:nvSpPr>
          <p:cNvPr id="34823" name="Oval 7"/>
          <p:cNvSpPr>
            <a:spLocks noChangeArrowheads="1"/>
          </p:cNvSpPr>
          <p:nvPr/>
        </p:nvSpPr>
        <p:spPr bwMode="auto">
          <a:xfrm>
            <a:off x="3455988" y="2997200"/>
            <a:ext cx="2195512" cy="1727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hu-HU" altLang="en-US">
                <a:latin typeface="Tahoma" charset="0"/>
              </a:rPr>
              <a:t>Képszintézis</a:t>
            </a:r>
          </a:p>
        </p:txBody>
      </p:sp>
      <p:sp>
        <p:nvSpPr>
          <p:cNvPr id="34824" name="Line 8"/>
          <p:cNvSpPr>
            <a:spLocks noChangeShapeType="1"/>
          </p:cNvSpPr>
          <p:nvPr/>
        </p:nvSpPr>
        <p:spPr bwMode="auto">
          <a:xfrm>
            <a:off x="4572000" y="2205038"/>
            <a:ext cx="0" cy="792162"/>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5" name="Text Box 9"/>
          <p:cNvSpPr txBox="1">
            <a:spLocks noChangeArrowheads="1"/>
          </p:cNvSpPr>
          <p:nvPr/>
        </p:nvSpPr>
        <p:spPr bwMode="auto">
          <a:xfrm>
            <a:off x="2771775" y="1700213"/>
            <a:ext cx="379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hu-HU" altLang="en-US">
                <a:latin typeface="Tahoma" charset="0"/>
              </a:rPr>
              <a:t>Geometria: „háromszögek”</a:t>
            </a:r>
          </a:p>
        </p:txBody>
      </p:sp>
      <p:sp>
        <p:nvSpPr>
          <p:cNvPr id="34826" name="Line 10"/>
          <p:cNvSpPr>
            <a:spLocks noChangeShapeType="1"/>
          </p:cNvSpPr>
          <p:nvPr/>
        </p:nvSpPr>
        <p:spPr bwMode="auto">
          <a:xfrm>
            <a:off x="5652120" y="3789363"/>
            <a:ext cx="122555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7" name="Line 11"/>
          <p:cNvSpPr>
            <a:spLocks noChangeShapeType="1"/>
          </p:cNvSpPr>
          <p:nvPr/>
        </p:nvSpPr>
        <p:spPr bwMode="auto">
          <a:xfrm>
            <a:off x="2159000" y="3824288"/>
            <a:ext cx="1260475"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Cím 1"/>
          <p:cNvSpPr>
            <a:spLocks noGrp="1"/>
          </p:cNvSpPr>
          <p:nvPr>
            <p:ph type="title"/>
          </p:nvPr>
        </p:nvSpPr>
        <p:spPr/>
        <p:txBody>
          <a:bodyPr/>
          <a:lstStyle/>
          <a:p>
            <a:r>
              <a:rPr lang="hu-HU" dirty="0" smtClean="0">
                <a:solidFill>
                  <a:srgbClr val="FF0000"/>
                </a:solidFill>
              </a:rPr>
              <a:t>GPGPU </a:t>
            </a:r>
            <a:r>
              <a:rPr lang="hu-HU" dirty="0" err="1" smtClean="0">
                <a:solidFill>
                  <a:srgbClr val="FF0000"/>
                </a:solidFill>
              </a:rPr>
              <a:t>Shader</a:t>
            </a:r>
            <a:r>
              <a:rPr lang="hu-HU" dirty="0" smtClean="0">
                <a:solidFill>
                  <a:srgbClr val="FF0000"/>
                </a:solidFill>
              </a:rPr>
              <a:t> </a:t>
            </a:r>
            <a:r>
              <a:rPr lang="hu-HU" dirty="0" err="1" smtClean="0">
                <a:solidFill>
                  <a:srgbClr val="FF0000"/>
                </a:solidFill>
              </a:rPr>
              <a:t>API-val</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215900" y="1316038"/>
            <a:ext cx="8928100" cy="4525962"/>
          </a:xfrm>
          <a:prstGeom prst="rect">
            <a:avLst/>
          </a:prstGeom>
          <a:noFill/>
          <a:ln w="9525">
            <a:noFill/>
            <a:miter lim="800000"/>
            <a:headEnd/>
            <a:tailEnd/>
          </a:ln>
        </p:spPr>
        <p:txBody>
          <a:bodyPr/>
          <a:lstStyle/>
          <a:p>
            <a:pPr marL="742950" lvl="1" indent="-285750" eaLnBrk="0" hangingPunct="0">
              <a:spcBef>
                <a:spcPct val="20000"/>
              </a:spcBef>
              <a:buFontTx/>
              <a:buChar char="–"/>
              <a:defRPr/>
            </a:pPr>
            <a:r>
              <a:rPr lang="hu-HU" sz="2800" dirty="0">
                <a:latin typeface="Tahoma" pitchFamily="34" charset="0"/>
                <a:cs typeface="Tahoma" pitchFamily="34" charset="0"/>
              </a:rPr>
              <a:t>Tér-idő differenciál egyenletek</a:t>
            </a:r>
          </a:p>
          <a:p>
            <a:pPr marL="742950" lvl="1" indent="-285750" eaLnBrk="0" hangingPunct="0">
              <a:spcBef>
                <a:spcPct val="20000"/>
              </a:spcBef>
              <a:buFontTx/>
              <a:buChar char="–"/>
              <a:defRPr/>
            </a:pPr>
            <a:r>
              <a:rPr lang="hu-HU" sz="2800" dirty="0">
                <a:latin typeface="Tahoma" pitchFamily="34" charset="0"/>
                <a:cs typeface="Tahoma" pitchFamily="34" charset="0"/>
              </a:rPr>
              <a:t>Idő és térkoordináták </a:t>
            </a:r>
            <a:r>
              <a:rPr lang="hu-HU" sz="2800" dirty="0" err="1">
                <a:latin typeface="Tahoma" pitchFamily="34" charset="0"/>
                <a:cs typeface="Tahoma" pitchFamily="34" charset="0"/>
              </a:rPr>
              <a:t>diszkretizálása</a:t>
            </a:r>
            <a:r>
              <a:rPr lang="hu-HU" sz="2800" dirty="0">
                <a:latin typeface="Tahoma" pitchFamily="34" charset="0"/>
                <a:cs typeface="Tahoma" pitchFamily="34" charset="0"/>
              </a:rPr>
              <a:t> (véges elem)</a:t>
            </a:r>
          </a:p>
          <a:p>
            <a:pPr marL="742950" lvl="1" indent="-285750" eaLnBrk="0" hangingPunct="0">
              <a:spcBef>
                <a:spcPct val="20000"/>
              </a:spcBef>
              <a:buFontTx/>
              <a:buChar char="–"/>
              <a:defRPr/>
            </a:pPr>
            <a:r>
              <a:rPr lang="hu-HU" sz="2800" dirty="0">
                <a:latin typeface="Tahoma" pitchFamily="34" charset="0"/>
                <a:cs typeface="Tahoma" pitchFamily="34" charset="0"/>
              </a:rPr>
              <a:t>Idő: diszkrét idő vagy diszkrét esemény</a:t>
            </a:r>
          </a:p>
          <a:p>
            <a:pPr marL="742950" lvl="1" indent="-285750" eaLnBrk="0" hangingPunct="0">
              <a:spcBef>
                <a:spcPct val="20000"/>
              </a:spcBef>
              <a:buFontTx/>
              <a:buChar char="–"/>
              <a:defRPr/>
            </a:pPr>
            <a:r>
              <a:rPr lang="hu-HU" sz="2800" dirty="0">
                <a:latin typeface="Tahoma" pitchFamily="34" charset="0"/>
                <a:cs typeface="Tahoma" pitchFamily="34" charset="0"/>
              </a:rPr>
              <a:t>Tér: Lagrange-i megközelítés</a:t>
            </a:r>
          </a:p>
          <a:p>
            <a:pPr marL="1143000" lvl="2" indent="-228600" eaLnBrk="0" hangingPunct="0">
              <a:spcBef>
                <a:spcPct val="20000"/>
              </a:spcBef>
              <a:defRPr/>
            </a:pPr>
            <a:endParaRPr lang="hu-HU" dirty="0">
              <a:latin typeface="Tahoma" pitchFamily="34" charset="0"/>
              <a:cs typeface="Tahoma" pitchFamily="34" charset="0"/>
            </a:endParaRPr>
          </a:p>
          <a:p>
            <a:pPr marL="1143000" lvl="2" indent="-228600" eaLnBrk="0" hangingPunct="0">
              <a:spcBef>
                <a:spcPct val="20000"/>
              </a:spcBef>
              <a:defRPr/>
            </a:pPr>
            <a:endParaRPr lang="hu-HU" dirty="0">
              <a:latin typeface="Tahoma" pitchFamily="34" charset="0"/>
              <a:cs typeface="Tahoma" pitchFamily="34" charset="0"/>
            </a:endParaRPr>
          </a:p>
          <a:p>
            <a:pPr marL="1200150" lvl="2" indent="-285750" eaLnBrk="0" hangingPunct="0">
              <a:spcBef>
                <a:spcPct val="20000"/>
              </a:spcBef>
              <a:defRPr/>
            </a:pPr>
            <a:endParaRPr lang="hu-HU" sz="2800" dirty="0">
              <a:latin typeface="Tahoma" pitchFamily="34" charset="0"/>
              <a:cs typeface="Tahoma" pitchFamily="34" charset="0"/>
            </a:endParaRPr>
          </a:p>
          <a:p>
            <a:pPr marL="1200150" lvl="2" indent="-285750" eaLnBrk="0" hangingPunct="0">
              <a:spcBef>
                <a:spcPct val="20000"/>
              </a:spcBef>
              <a:defRPr/>
            </a:pPr>
            <a:r>
              <a:rPr lang="hu-HU" sz="2800" dirty="0">
                <a:latin typeface="Tahoma" pitchFamily="34" charset="0"/>
                <a:cs typeface="Tahoma" pitchFamily="34" charset="0"/>
              </a:rPr>
              <a:t>	   </a:t>
            </a:r>
            <a:r>
              <a:rPr lang="en-US" sz="2800" dirty="0">
                <a:latin typeface="Tahoma" pitchFamily="34" charset="0"/>
                <a:cs typeface="Tahoma" pitchFamily="34" charset="0"/>
              </a:rPr>
              <a:t>Euler</a:t>
            </a:r>
            <a:r>
              <a:rPr lang="hu-HU" sz="2800" dirty="0">
                <a:latin typeface="Tahoma" pitchFamily="34" charset="0"/>
                <a:cs typeface="Tahoma" pitchFamily="34" charset="0"/>
              </a:rPr>
              <a:t>-</a:t>
            </a:r>
            <a:r>
              <a:rPr lang="en-US" sz="2800" dirty="0" err="1">
                <a:latin typeface="Tahoma" pitchFamily="34" charset="0"/>
                <a:cs typeface="Tahoma" pitchFamily="34" charset="0"/>
              </a:rPr>
              <a:t>i</a:t>
            </a:r>
            <a:r>
              <a:rPr lang="hu-HU" sz="2800" dirty="0">
                <a:latin typeface="Tahoma" pitchFamily="34" charset="0"/>
                <a:cs typeface="Tahoma" pitchFamily="34" charset="0"/>
              </a:rPr>
              <a:t> megközelítés</a:t>
            </a:r>
            <a:endParaRPr lang="hu-HU" dirty="0">
              <a:latin typeface="Tahoma" pitchFamily="34" charset="0"/>
              <a:cs typeface="Tahoma" pitchFamily="34" charset="0"/>
            </a:endParaRPr>
          </a:p>
          <a:p>
            <a:pPr marL="342900" indent="-342900" eaLnBrk="0" hangingPunct="0">
              <a:spcBef>
                <a:spcPct val="20000"/>
              </a:spcBef>
              <a:buFontTx/>
              <a:buChar char="•"/>
              <a:defRPr/>
            </a:pPr>
            <a:endParaRPr lang="es-ES" sz="3200" dirty="0">
              <a:latin typeface="Tahoma" pitchFamily="34" charset="0"/>
              <a:cs typeface="Tahoma" pitchFamily="34" charset="0"/>
            </a:endParaRPr>
          </a:p>
        </p:txBody>
      </p:sp>
      <p:sp>
        <p:nvSpPr>
          <p:cNvPr id="56323" name="Text Box 12"/>
          <p:cNvSpPr txBox="1">
            <a:spLocks noChangeArrowheads="1"/>
          </p:cNvSpPr>
          <p:nvPr/>
        </p:nvSpPr>
        <p:spPr bwMode="auto">
          <a:xfrm>
            <a:off x="4573588" y="3584575"/>
            <a:ext cx="3313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50000"/>
              </a:spcBef>
            </a:pPr>
            <a:r>
              <a:rPr lang="hu-HU" altLang="en-US">
                <a:latin typeface="Tahoma" charset="0"/>
                <a:cs typeface="Tahoma" charset="0"/>
              </a:rPr>
              <a:t>Mozgó részecskék</a:t>
            </a:r>
            <a:endParaRPr lang="es-ES" altLang="en-US">
              <a:latin typeface="Tahoma" charset="0"/>
              <a:cs typeface="Tahoma" charset="0"/>
            </a:endParaRPr>
          </a:p>
        </p:txBody>
      </p:sp>
      <p:grpSp>
        <p:nvGrpSpPr>
          <p:cNvPr id="56324" name="Group 27"/>
          <p:cNvGrpSpPr>
            <a:grpSpLocks/>
          </p:cNvGrpSpPr>
          <p:nvPr/>
        </p:nvGrpSpPr>
        <p:grpSpPr bwMode="auto">
          <a:xfrm>
            <a:off x="2124075" y="3297238"/>
            <a:ext cx="2195513" cy="1392237"/>
            <a:chOff x="839" y="1480"/>
            <a:chExt cx="1383" cy="877"/>
          </a:xfrm>
        </p:grpSpPr>
        <p:sp>
          <p:nvSpPr>
            <p:cNvPr id="56340" name="AutoShape 28"/>
            <p:cNvSpPr>
              <a:spLocks noChangeArrowheads="1"/>
            </p:cNvSpPr>
            <p:nvPr/>
          </p:nvSpPr>
          <p:spPr bwMode="auto">
            <a:xfrm>
              <a:off x="929" y="2025"/>
              <a:ext cx="136" cy="136"/>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41" name="AutoShape 29"/>
            <p:cNvSpPr>
              <a:spLocks noChangeArrowheads="1"/>
            </p:cNvSpPr>
            <p:nvPr/>
          </p:nvSpPr>
          <p:spPr bwMode="auto">
            <a:xfrm>
              <a:off x="1156" y="1662"/>
              <a:ext cx="136" cy="136"/>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42" name="AutoShape 30"/>
            <p:cNvSpPr>
              <a:spLocks noChangeArrowheads="1"/>
            </p:cNvSpPr>
            <p:nvPr/>
          </p:nvSpPr>
          <p:spPr bwMode="auto">
            <a:xfrm>
              <a:off x="1746" y="2025"/>
              <a:ext cx="136" cy="136"/>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43" name="AutoShape 31"/>
            <p:cNvSpPr>
              <a:spLocks noChangeArrowheads="1"/>
            </p:cNvSpPr>
            <p:nvPr/>
          </p:nvSpPr>
          <p:spPr bwMode="auto">
            <a:xfrm>
              <a:off x="1610" y="1662"/>
              <a:ext cx="136" cy="136"/>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44" name="AutoShape 32"/>
            <p:cNvSpPr>
              <a:spLocks noChangeArrowheads="1"/>
            </p:cNvSpPr>
            <p:nvPr/>
          </p:nvSpPr>
          <p:spPr bwMode="auto">
            <a:xfrm>
              <a:off x="1338" y="1934"/>
              <a:ext cx="136" cy="136"/>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45" name="AutoShape 33"/>
            <p:cNvSpPr>
              <a:spLocks noChangeArrowheads="1"/>
            </p:cNvSpPr>
            <p:nvPr/>
          </p:nvSpPr>
          <p:spPr bwMode="auto">
            <a:xfrm>
              <a:off x="1927" y="1798"/>
              <a:ext cx="136" cy="136"/>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46" name="AutoShape 34"/>
            <p:cNvSpPr>
              <a:spLocks noChangeArrowheads="1"/>
            </p:cNvSpPr>
            <p:nvPr/>
          </p:nvSpPr>
          <p:spPr bwMode="auto">
            <a:xfrm>
              <a:off x="2018" y="2115"/>
              <a:ext cx="136" cy="136"/>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47" name="AutoShape 35"/>
            <p:cNvSpPr>
              <a:spLocks noChangeArrowheads="1"/>
            </p:cNvSpPr>
            <p:nvPr/>
          </p:nvSpPr>
          <p:spPr bwMode="auto">
            <a:xfrm>
              <a:off x="1973" y="1526"/>
              <a:ext cx="136" cy="136"/>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48" name="Freeform 36"/>
            <p:cNvSpPr>
              <a:spLocks/>
            </p:cNvSpPr>
            <p:nvPr/>
          </p:nvSpPr>
          <p:spPr bwMode="auto">
            <a:xfrm>
              <a:off x="839" y="1480"/>
              <a:ext cx="1383" cy="877"/>
            </a:xfrm>
            <a:custGeom>
              <a:avLst/>
              <a:gdLst>
                <a:gd name="T0" fmla="*/ 1232 w 1383"/>
                <a:gd name="T1" fmla="*/ 287 h 877"/>
                <a:gd name="T2" fmla="*/ 1322 w 1383"/>
                <a:gd name="T3" fmla="*/ 197 h 877"/>
                <a:gd name="T4" fmla="*/ 1322 w 1383"/>
                <a:gd name="T5" fmla="*/ 61 h 877"/>
                <a:gd name="T6" fmla="*/ 1232 w 1383"/>
                <a:gd name="T7" fmla="*/ 15 h 877"/>
                <a:gd name="T8" fmla="*/ 1050 w 1383"/>
                <a:gd name="T9" fmla="*/ 15 h 877"/>
                <a:gd name="T10" fmla="*/ 1005 w 1383"/>
                <a:gd name="T11" fmla="*/ 106 h 877"/>
                <a:gd name="T12" fmla="*/ 960 w 1383"/>
                <a:gd name="T13" fmla="*/ 197 h 877"/>
                <a:gd name="T14" fmla="*/ 869 w 1383"/>
                <a:gd name="T15" fmla="*/ 151 h 877"/>
                <a:gd name="T16" fmla="*/ 733 w 1383"/>
                <a:gd name="T17" fmla="*/ 106 h 877"/>
                <a:gd name="T18" fmla="*/ 642 w 1383"/>
                <a:gd name="T19" fmla="*/ 197 h 877"/>
                <a:gd name="T20" fmla="*/ 551 w 1383"/>
                <a:gd name="T21" fmla="*/ 197 h 877"/>
                <a:gd name="T22" fmla="*/ 415 w 1383"/>
                <a:gd name="T23" fmla="*/ 151 h 877"/>
                <a:gd name="T24" fmla="*/ 279 w 1383"/>
                <a:gd name="T25" fmla="*/ 151 h 877"/>
                <a:gd name="T26" fmla="*/ 188 w 1383"/>
                <a:gd name="T27" fmla="*/ 197 h 877"/>
                <a:gd name="T28" fmla="*/ 234 w 1383"/>
                <a:gd name="T29" fmla="*/ 333 h 877"/>
                <a:gd name="T30" fmla="*/ 188 w 1383"/>
                <a:gd name="T31" fmla="*/ 423 h 877"/>
                <a:gd name="T32" fmla="*/ 143 w 1383"/>
                <a:gd name="T33" fmla="*/ 469 h 877"/>
                <a:gd name="T34" fmla="*/ 52 w 1383"/>
                <a:gd name="T35" fmla="*/ 514 h 877"/>
                <a:gd name="T36" fmla="*/ 7 w 1383"/>
                <a:gd name="T37" fmla="*/ 605 h 877"/>
                <a:gd name="T38" fmla="*/ 7 w 1383"/>
                <a:gd name="T39" fmla="*/ 696 h 877"/>
                <a:gd name="T40" fmla="*/ 52 w 1383"/>
                <a:gd name="T41" fmla="*/ 741 h 877"/>
                <a:gd name="T42" fmla="*/ 188 w 1383"/>
                <a:gd name="T43" fmla="*/ 741 h 877"/>
                <a:gd name="T44" fmla="*/ 279 w 1383"/>
                <a:gd name="T45" fmla="*/ 650 h 877"/>
                <a:gd name="T46" fmla="*/ 370 w 1383"/>
                <a:gd name="T47" fmla="*/ 605 h 877"/>
                <a:gd name="T48" fmla="*/ 461 w 1383"/>
                <a:gd name="T49" fmla="*/ 605 h 877"/>
                <a:gd name="T50" fmla="*/ 551 w 1383"/>
                <a:gd name="T51" fmla="*/ 650 h 877"/>
                <a:gd name="T52" fmla="*/ 687 w 1383"/>
                <a:gd name="T53" fmla="*/ 650 h 877"/>
                <a:gd name="T54" fmla="*/ 778 w 1383"/>
                <a:gd name="T55" fmla="*/ 650 h 877"/>
                <a:gd name="T56" fmla="*/ 869 w 1383"/>
                <a:gd name="T57" fmla="*/ 741 h 877"/>
                <a:gd name="T58" fmla="*/ 960 w 1383"/>
                <a:gd name="T59" fmla="*/ 786 h 877"/>
                <a:gd name="T60" fmla="*/ 1096 w 1383"/>
                <a:gd name="T61" fmla="*/ 786 h 877"/>
                <a:gd name="T62" fmla="*/ 1141 w 1383"/>
                <a:gd name="T63" fmla="*/ 832 h 877"/>
                <a:gd name="T64" fmla="*/ 1232 w 1383"/>
                <a:gd name="T65" fmla="*/ 877 h 877"/>
                <a:gd name="T66" fmla="*/ 1322 w 1383"/>
                <a:gd name="T67" fmla="*/ 832 h 877"/>
                <a:gd name="T68" fmla="*/ 1368 w 1383"/>
                <a:gd name="T69" fmla="*/ 741 h 877"/>
                <a:gd name="T70" fmla="*/ 1368 w 1383"/>
                <a:gd name="T71" fmla="*/ 605 h 877"/>
                <a:gd name="T72" fmla="*/ 1277 w 1383"/>
                <a:gd name="T73" fmla="*/ 560 h 877"/>
                <a:gd name="T74" fmla="*/ 1232 w 1383"/>
                <a:gd name="T75" fmla="*/ 469 h 877"/>
                <a:gd name="T76" fmla="*/ 1232 w 1383"/>
                <a:gd name="T77" fmla="*/ 423 h 877"/>
                <a:gd name="T78" fmla="*/ 1277 w 1383"/>
                <a:gd name="T79" fmla="*/ 378 h 877"/>
                <a:gd name="T80" fmla="*/ 1277 w 1383"/>
                <a:gd name="T81" fmla="*/ 333 h 877"/>
                <a:gd name="T82" fmla="*/ 1232 w 1383"/>
                <a:gd name="T83" fmla="*/ 287 h 8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3"/>
                <a:gd name="T127" fmla="*/ 0 h 877"/>
                <a:gd name="T128" fmla="*/ 1383 w 1383"/>
                <a:gd name="T129" fmla="*/ 877 h 8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3" h="877">
                  <a:moveTo>
                    <a:pt x="1232" y="287"/>
                  </a:moveTo>
                  <a:cubicBezTo>
                    <a:pt x="1239" y="264"/>
                    <a:pt x="1307" y="235"/>
                    <a:pt x="1322" y="197"/>
                  </a:cubicBezTo>
                  <a:cubicBezTo>
                    <a:pt x="1337" y="159"/>
                    <a:pt x="1337" y="91"/>
                    <a:pt x="1322" y="61"/>
                  </a:cubicBezTo>
                  <a:cubicBezTo>
                    <a:pt x="1307" y="31"/>
                    <a:pt x="1277" y="23"/>
                    <a:pt x="1232" y="15"/>
                  </a:cubicBezTo>
                  <a:cubicBezTo>
                    <a:pt x="1187" y="7"/>
                    <a:pt x="1088" y="0"/>
                    <a:pt x="1050" y="15"/>
                  </a:cubicBezTo>
                  <a:cubicBezTo>
                    <a:pt x="1012" y="30"/>
                    <a:pt x="1020" y="76"/>
                    <a:pt x="1005" y="106"/>
                  </a:cubicBezTo>
                  <a:cubicBezTo>
                    <a:pt x="990" y="136"/>
                    <a:pt x="983" y="190"/>
                    <a:pt x="960" y="197"/>
                  </a:cubicBezTo>
                  <a:cubicBezTo>
                    <a:pt x="937" y="204"/>
                    <a:pt x="907" y="166"/>
                    <a:pt x="869" y="151"/>
                  </a:cubicBezTo>
                  <a:cubicBezTo>
                    <a:pt x="831" y="136"/>
                    <a:pt x="771" y="98"/>
                    <a:pt x="733" y="106"/>
                  </a:cubicBezTo>
                  <a:cubicBezTo>
                    <a:pt x="695" y="114"/>
                    <a:pt x="672" y="182"/>
                    <a:pt x="642" y="197"/>
                  </a:cubicBezTo>
                  <a:cubicBezTo>
                    <a:pt x="612" y="212"/>
                    <a:pt x="589" y="205"/>
                    <a:pt x="551" y="197"/>
                  </a:cubicBezTo>
                  <a:cubicBezTo>
                    <a:pt x="513" y="189"/>
                    <a:pt x="460" y="159"/>
                    <a:pt x="415" y="151"/>
                  </a:cubicBezTo>
                  <a:cubicBezTo>
                    <a:pt x="370" y="143"/>
                    <a:pt x="317" y="143"/>
                    <a:pt x="279" y="151"/>
                  </a:cubicBezTo>
                  <a:cubicBezTo>
                    <a:pt x="241" y="159"/>
                    <a:pt x="195" y="167"/>
                    <a:pt x="188" y="197"/>
                  </a:cubicBezTo>
                  <a:cubicBezTo>
                    <a:pt x="181" y="227"/>
                    <a:pt x="234" y="295"/>
                    <a:pt x="234" y="333"/>
                  </a:cubicBezTo>
                  <a:cubicBezTo>
                    <a:pt x="234" y="371"/>
                    <a:pt x="203" y="400"/>
                    <a:pt x="188" y="423"/>
                  </a:cubicBezTo>
                  <a:cubicBezTo>
                    <a:pt x="173" y="446"/>
                    <a:pt x="166" y="454"/>
                    <a:pt x="143" y="469"/>
                  </a:cubicBezTo>
                  <a:cubicBezTo>
                    <a:pt x="120" y="484"/>
                    <a:pt x="75" y="491"/>
                    <a:pt x="52" y="514"/>
                  </a:cubicBezTo>
                  <a:cubicBezTo>
                    <a:pt x="29" y="537"/>
                    <a:pt x="14" y="575"/>
                    <a:pt x="7" y="605"/>
                  </a:cubicBezTo>
                  <a:cubicBezTo>
                    <a:pt x="0" y="635"/>
                    <a:pt x="0" y="673"/>
                    <a:pt x="7" y="696"/>
                  </a:cubicBezTo>
                  <a:cubicBezTo>
                    <a:pt x="14" y="719"/>
                    <a:pt x="22" y="734"/>
                    <a:pt x="52" y="741"/>
                  </a:cubicBezTo>
                  <a:cubicBezTo>
                    <a:pt x="82" y="748"/>
                    <a:pt x="150" y="756"/>
                    <a:pt x="188" y="741"/>
                  </a:cubicBezTo>
                  <a:cubicBezTo>
                    <a:pt x="226" y="726"/>
                    <a:pt x="249" y="673"/>
                    <a:pt x="279" y="650"/>
                  </a:cubicBezTo>
                  <a:cubicBezTo>
                    <a:pt x="309" y="627"/>
                    <a:pt x="340" y="612"/>
                    <a:pt x="370" y="605"/>
                  </a:cubicBezTo>
                  <a:cubicBezTo>
                    <a:pt x="400" y="598"/>
                    <a:pt x="431" y="598"/>
                    <a:pt x="461" y="605"/>
                  </a:cubicBezTo>
                  <a:cubicBezTo>
                    <a:pt x="491" y="612"/>
                    <a:pt x="513" y="643"/>
                    <a:pt x="551" y="650"/>
                  </a:cubicBezTo>
                  <a:cubicBezTo>
                    <a:pt x="589" y="657"/>
                    <a:pt x="649" y="650"/>
                    <a:pt x="687" y="650"/>
                  </a:cubicBezTo>
                  <a:cubicBezTo>
                    <a:pt x="725" y="650"/>
                    <a:pt x="748" y="635"/>
                    <a:pt x="778" y="650"/>
                  </a:cubicBezTo>
                  <a:cubicBezTo>
                    <a:pt x="808" y="665"/>
                    <a:pt x="839" y="718"/>
                    <a:pt x="869" y="741"/>
                  </a:cubicBezTo>
                  <a:cubicBezTo>
                    <a:pt x="899" y="764"/>
                    <a:pt x="922" y="779"/>
                    <a:pt x="960" y="786"/>
                  </a:cubicBezTo>
                  <a:cubicBezTo>
                    <a:pt x="998" y="793"/>
                    <a:pt x="1066" y="778"/>
                    <a:pt x="1096" y="786"/>
                  </a:cubicBezTo>
                  <a:cubicBezTo>
                    <a:pt x="1126" y="794"/>
                    <a:pt x="1118" y="817"/>
                    <a:pt x="1141" y="832"/>
                  </a:cubicBezTo>
                  <a:cubicBezTo>
                    <a:pt x="1164" y="847"/>
                    <a:pt x="1202" y="877"/>
                    <a:pt x="1232" y="877"/>
                  </a:cubicBezTo>
                  <a:cubicBezTo>
                    <a:pt x="1262" y="877"/>
                    <a:pt x="1299" y="855"/>
                    <a:pt x="1322" y="832"/>
                  </a:cubicBezTo>
                  <a:cubicBezTo>
                    <a:pt x="1345" y="809"/>
                    <a:pt x="1360" y="779"/>
                    <a:pt x="1368" y="741"/>
                  </a:cubicBezTo>
                  <a:cubicBezTo>
                    <a:pt x="1376" y="703"/>
                    <a:pt x="1383" y="635"/>
                    <a:pt x="1368" y="605"/>
                  </a:cubicBezTo>
                  <a:cubicBezTo>
                    <a:pt x="1353" y="575"/>
                    <a:pt x="1300" y="583"/>
                    <a:pt x="1277" y="560"/>
                  </a:cubicBezTo>
                  <a:cubicBezTo>
                    <a:pt x="1254" y="537"/>
                    <a:pt x="1239" y="492"/>
                    <a:pt x="1232" y="469"/>
                  </a:cubicBezTo>
                  <a:cubicBezTo>
                    <a:pt x="1225" y="446"/>
                    <a:pt x="1225" y="438"/>
                    <a:pt x="1232" y="423"/>
                  </a:cubicBezTo>
                  <a:cubicBezTo>
                    <a:pt x="1239" y="408"/>
                    <a:pt x="1270" y="393"/>
                    <a:pt x="1277" y="378"/>
                  </a:cubicBezTo>
                  <a:cubicBezTo>
                    <a:pt x="1284" y="363"/>
                    <a:pt x="1284" y="348"/>
                    <a:pt x="1277" y="333"/>
                  </a:cubicBezTo>
                  <a:cubicBezTo>
                    <a:pt x="1270" y="318"/>
                    <a:pt x="1225" y="310"/>
                    <a:pt x="1232" y="287"/>
                  </a:cubicBezTo>
                  <a:close/>
                </a:path>
              </a:pathLst>
            </a:custGeom>
            <a:solidFill>
              <a:srgbClr val="FF6600">
                <a:alpha val="50195"/>
              </a:srgbClr>
            </a:solidFill>
            <a:ln w="9525">
              <a:solidFill>
                <a:schemeClr val="tx1"/>
              </a:solidFill>
              <a:round/>
              <a:headEnd/>
              <a:tailEnd/>
            </a:ln>
          </p:spPr>
          <p:txBody>
            <a:bodyPr/>
            <a:lstStyle/>
            <a:p>
              <a:endParaRPr lang="en-US"/>
            </a:p>
          </p:txBody>
        </p:sp>
      </p:grpSp>
      <p:grpSp>
        <p:nvGrpSpPr>
          <p:cNvPr id="56325" name="Group 49"/>
          <p:cNvGrpSpPr>
            <a:grpSpLocks/>
          </p:cNvGrpSpPr>
          <p:nvPr/>
        </p:nvGrpSpPr>
        <p:grpSpPr bwMode="auto">
          <a:xfrm>
            <a:off x="1835150" y="5373688"/>
            <a:ext cx="2447925" cy="1079500"/>
            <a:chOff x="2064" y="3294"/>
            <a:chExt cx="1542" cy="680"/>
          </a:xfrm>
        </p:grpSpPr>
        <p:sp>
          <p:nvSpPr>
            <p:cNvPr id="56328" name="AutoShape 37"/>
            <p:cNvSpPr>
              <a:spLocks noChangeArrowheads="1"/>
            </p:cNvSpPr>
            <p:nvPr/>
          </p:nvSpPr>
          <p:spPr bwMode="auto">
            <a:xfrm>
              <a:off x="2245" y="3294"/>
              <a:ext cx="545" cy="499"/>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29" name="AutoShape 38"/>
            <p:cNvSpPr>
              <a:spLocks noChangeArrowheads="1"/>
            </p:cNvSpPr>
            <p:nvPr/>
          </p:nvSpPr>
          <p:spPr bwMode="auto">
            <a:xfrm>
              <a:off x="2154" y="3385"/>
              <a:ext cx="545" cy="499"/>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30" name="AutoShape 39"/>
            <p:cNvSpPr>
              <a:spLocks noChangeArrowheads="1"/>
            </p:cNvSpPr>
            <p:nvPr/>
          </p:nvSpPr>
          <p:spPr bwMode="auto">
            <a:xfrm>
              <a:off x="2064" y="3475"/>
              <a:ext cx="545" cy="499"/>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31" name="AutoShape 40"/>
            <p:cNvSpPr>
              <a:spLocks noChangeArrowheads="1"/>
            </p:cNvSpPr>
            <p:nvPr/>
          </p:nvSpPr>
          <p:spPr bwMode="auto">
            <a:xfrm>
              <a:off x="2653" y="3294"/>
              <a:ext cx="545" cy="499"/>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32" name="AutoShape 41"/>
            <p:cNvSpPr>
              <a:spLocks noChangeArrowheads="1"/>
            </p:cNvSpPr>
            <p:nvPr/>
          </p:nvSpPr>
          <p:spPr bwMode="auto">
            <a:xfrm>
              <a:off x="2562" y="3385"/>
              <a:ext cx="545" cy="499"/>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33" name="AutoShape 42"/>
            <p:cNvSpPr>
              <a:spLocks noChangeArrowheads="1"/>
            </p:cNvSpPr>
            <p:nvPr/>
          </p:nvSpPr>
          <p:spPr bwMode="auto">
            <a:xfrm>
              <a:off x="2472" y="3475"/>
              <a:ext cx="545" cy="499"/>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34" name="AutoShape 43"/>
            <p:cNvSpPr>
              <a:spLocks noChangeArrowheads="1"/>
            </p:cNvSpPr>
            <p:nvPr/>
          </p:nvSpPr>
          <p:spPr bwMode="auto">
            <a:xfrm>
              <a:off x="3061" y="3294"/>
              <a:ext cx="545" cy="499"/>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35" name="AutoShape 44"/>
            <p:cNvSpPr>
              <a:spLocks noChangeArrowheads="1"/>
            </p:cNvSpPr>
            <p:nvPr/>
          </p:nvSpPr>
          <p:spPr bwMode="auto">
            <a:xfrm>
              <a:off x="2970" y="3385"/>
              <a:ext cx="545" cy="499"/>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36" name="AutoShape 45"/>
            <p:cNvSpPr>
              <a:spLocks noChangeArrowheads="1"/>
            </p:cNvSpPr>
            <p:nvPr/>
          </p:nvSpPr>
          <p:spPr bwMode="auto">
            <a:xfrm>
              <a:off x="2880" y="3475"/>
              <a:ext cx="545" cy="499"/>
            </a:xfrm>
            <a:prstGeom prst="cube">
              <a:avLst>
                <a:gd name="adj" fmla="val 25000"/>
              </a:avLst>
            </a:prstGeom>
            <a:solidFill>
              <a:srgbClr val="FF6600">
                <a:alpha val="79999"/>
              </a:srgb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37" name="AutoShape 46"/>
            <p:cNvSpPr>
              <a:spLocks noChangeArrowheads="1"/>
            </p:cNvSpPr>
            <p:nvPr/>
          </p:nvSpPr>
          <p:spPr bwMode="auto">
            <a:xfrm>
              <a:off x="2245" y="3702"/>
              <a:ext cx="136" cy="135"/>
            </a:xfrm>
            <a:prstGeom prst="cube">
              <a:avLst>
                <a:gd name="adj" fmla="val 25000"/>
              </a:avLst>
            </a:prstGeom>
            <a:solidFill>
              <a:schemeClr val="tx1">
                <a:alpha val="79999"/>
              </a:scheme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38" name="AutoShape 47"/>
            <p:cNvSpPr>
              <a:spLocks noChangeArrowheads="1"/>
            </p:cNvSpPr>
            <p:nvPr/>
          </p:nvSpPr>
          <p:spPr bwMode="auto">
            <a:xfrm>
              <a:off x="2653" y="3702"/>
              <a:ext cx="136" cy="135"/>
            </a:xfrm>
            <a:prstGeom prst="cube">
              <a:avLst>
                <a:gd name="adj" fmla="val 25000"/>
              </a:avLst>
            </a:prstGeom>
            <a:solidFill>
              <a:schemeClr val="tx1">
                <a:alpha val="79999"/>
              </a:scheme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56339" name="AutoShape 48"/>
            <p:cNvSpPr>
              <a:spLocks noChangeArrowheads="1"/>
            </p:cNvSpPr>
            <p:nvPr/>
          </p:nvSpPr>
          <p:spPr bwMode="auto">
            <a:xfrm>
              <a:off x="3061" y="3702"/>
              <a:ext cx="136" cy="135"/>
            </a:xfrm>
            <a:prstGeom prst="cube">
              <a:avLst>
                <a:gd name="adj" fmla="val 25000"/>
              </a:avLst>
            </a:prstGeom>
            <a:solidFill>
              <a:schemeClr val="tx1">
                <a:alpha val="79999"/>
              </a:scheme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grpSp>
      <p:sp>
        <p:nvSpPr>
          <p:cNvPr id="56326" name="Téglalap 27"/>
          <p:cNvSpPr>
            <a:spLocks noChangeArrowheads="1"/>
          </p:cNvSpPr>
          <p:nvPr/>
        </p:nvSpPr>
        <p:spPr bwMode="auto">
          <a:xfrm>
            <a:off x="4068763" y="5337175"/>
            <a:ext cx="4103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lvl="1">
              <a:spcBef>
                <a:spcPct val="20000"/>
              </a:spcBef>
            </a:pPr>
            <a:r>
              <a:rPr lang="hu-HU" altLang="en-US">
                <a:latin typeface="Tahoma" charset="0"/>
                <a:cs typeface="Tahoma" charset="0"/>
              </a:rPr>
              <a:t>Tér mintavételezése rögzített rácson</a:t>
            </a:r>
            <a:endParaRPr lang="en-US" altLang="en-US">
              <a:latin typeface="Tahoma" charset="0"/>
              <a:cs typeface="Tahoma" charset="0"/>
            </a:endParaRPr>
          </a:p>
        </p:txBody>
      </p:sp>
      <p:sp>
        <p:nvSpPr>
          <p:cNvPr id="2" name="Cím 1"/>
          <p:cNvSpPr>
            <a:spLocks noGrp="1"/>
          </p:cNvSpPr>
          <p:nvPr>
            <p:ph type="title"/>
          </p:nvPr>
        </p:nvSpPr>
        <p:spPr/>
        <p:txBody>
          <a:bodyPr/>
          <a:lstStyle/>
          <a:p>
            <a:r>
              <a:rPr lang="hu-HU" dirty="0" smtClean="0">
                <a:solidFill>
                  <a:srgbClr val="FC1402"/>
                </a:solidFill>
              </a:rPr>
              <a:t>Numerikus megoldás</a:t>
            </a:r>
            <a:endParaRPr lang="en-US" dirty="0">
              <a:solidFill>
                <a:srgbClr val="FC140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églalap 25"/>
          <p:cNvSpPr>
            <a:spLocks noChangeArrowheads="1"/>
          </p:cNvSpPr>
          <p:nvPr/>
        </p:nvSpPr>
        <p:spPr bwMode="auto">
          <a:xfrm>
            <a:off x="0" y="5589588"/>
            <a:ext cx="9144000" cy="1079500"/>
          </a:xfrm>
          <a:prstGeom prst="rect">
            <a:avLst/>
          </a:prstGeom>
          <a:solidFill>
            <a:schemeClr val="accent1"/>
          </a:solidFill>
          <a:ln w="12700" algn="ctr">
            <a:solidFill>
              <a:schemeClr val="tx1"/>
            </a:solidFill>
            <a:round/>
            <a:headEnd/>
            <a:tailEnd/>
          </a:ln>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pic>
        <p:nvPicPr>
          <p:cNvPr id="1126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429000"/>
            <a:ext cx="1957388"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 descr="gri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3" y="2095500"/>
            <a:ext cx="1581150" cy="1584325"/>
          </a:xfrm>
          <a:prstGeom prst="rect">
            <a:avLst/>
          </a:prstGeom>
          <a:noFill/>
          <a:ln>
            <a:noFill/>
          </a:ln>
        </p:spPr>
      </p:pic>
      <p:pic>
        <p:nvPicPr>
          <p:cNvPr id="11272" name="Picture 6" descr="grid2Bl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4788" y="2097088"/>
            <a:ext cx="1581150" cy="1584325"/>
          </a:xfrm>
          <a:prstGeom prst="rect">
            <a:avLst/>
          </a:prstGeom>
          <a:noFill/>
          <a:ln>
            <a:noFill/>
          </a:ln>
        </p:spPr>
      </p:pic>
      <p:sp>
        <p:nvSpPr>
          <p:cNvPr id="11273" name="Line 8"/>
          <p:cNvSpPr>
            <a:spLocks noChangeShapeType="1"/>
          </p:cNvSpPr>
          <p:nvPr/>
        </p:nvSpPr>
        <p:spPr bwMode="auto">
          <a:xfrm>
            <a:off x="3527425" y="2601913"/>
            <a:ext cx="23764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4" name="Text Box 9"/>
          <p:cNvSpPr txBox="1">
            <a:spLocks noChangeArrowheads="1"/>
          </p:cNvSpPr>
          <p:nvPr/>
        </p:nvSpPr>
        <p:spPr bwMode="auto">
          <a:xfrm>
            <a:off x="4067175" y="2673350"/>
            <a:ext cx="1227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hu-HU" altLang="en-US"/>
              <a:t>Időlépés</a:t>
            </a:r>
          </a:p>
        </p:txBody>
      </p:sp>
      <p:sp>
        <p:nvSpPr>
          <p:cNvPr id="11275" name="Line 12"/>
          <p:cNvSpPr>
            <a:spLocks noChangeShapeType="1"/>
          </p:cNvSpPr>
          <p:nvPr/>
        </p:nvSpPr>
        <p:spPr bwMode="auto">
          <a:xfrm flipH="1" flipV="1">
            <a:off x="1047750" y="2168525"/>
            <a:ext cx="538163" cy="142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6" name="Line 13"/>
          <p:cNvSpPr>
            <a:spLocks noChangeShapeType="1"/>
          </p:cNvSpPr>
          <p:nvPr/>
        </p:nvSpPr>
        <p:spPr bwMode="auto">
          <a:xfrm flipH="1" flipV="1">
            <a:off x="6194425" y="2311400"/>
            <a:ext cx="576263" cy="1588"/>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7" name="Rectangle 17"/>
          <p:cNvSpPr>
            <a:spLocks noChangeArrowheads="1"/>
          </p:cNvSpPr>
          <p:nvPr/>
        </p:nvSpPr>
        <p:spPr bwMode="auto">
          <a:xfrm>
            <a:off x="0" y="3344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11278" name="Rectangle 19"/>
          <p:cNvSpPr>
            <a:spLocks noChangeArrowheads="1"/>
          </p:cNvSpPr>
          <p:nvPr/>
        </p:nvSpPr>
        <p:spPr bwMode="auto">
          <a:xfrm>
            <a:off x="0" y="3238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graphicFrame>
        <p:nvGraphicFramePr>
          <p:cNvPr id="11266" name="Object 4"/>
          <p:cNvGraphicFramePr>
            <a:graphicFrameLocks noChangeAspect="1"/>
          </p:cNvGraphicFramePr>
          <p:nvPr/>
        </p:nvGraphicFramePr>
        <p:xfrm>
          <a:off x="66675" y="5661025"/>
          <a:ext cx="9055100" cy="968375"/>
        </p:xfrm>
        <a:graphic>
          <a:graphicData uri="http://schemas.openxmlformats.org/presentationml/2006/ole">
            <mc:AlternateContent xmlns:mc="http://schemas.openxmlformats.org/markup-compatibility/2006">
              <mc:Choice xmlns:v="urn:schemas-microsoft-com:vml" Requires="v">
                <p:oleObj spid="_x0000_s217178" name="Egyenlet" r:id="rId6" imgW="4724280" imgH="469800" progId="Equation.3">
                  <p:embed/>
                </p:oleObj>
              </mc:Choice>
              <mc:Fallback>
                <p:oleObj name="Egyenlet" r:id="rId6" imgW="4724280" imgH="469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 y="5661025"/>
                        <a:ext cx="9055100" cy="968375"/>
                      </a:xfrm>
                      <a:prstGeom prst="rect">
                        <a:avLst/>
                      </a:prstGeom>
                      <a:noFill/>
                      <a:extLst>
                        <a:ext uri="{909E8E84-426E-40DD-AFC4-6F175D3DCCD1}">
                          <a14:hiddenFill xmlns:a14="http://schemas.microsoft.com/office/drawing/2010/main">
                            <a:solidFill>
                              <a:srgbClr val="FF9623"/>
                            </a:solidFill>
                          </a14:hiddenFill>
                        </a:ext>
                      </a:extLst>
                    </p:spPr>
                  </p:pic>
                </p:oleObj>
              </mc:Fallback>
            </mc:AlternateContent>
          </a:graphicData>
        </a:graphic>
      </p:graphicFrame>
      <p:sp>
        <p:nvSpPr>
          <p:cNvPr id="11279" name="Text Box 20"/>
          <p:cNvSpPr txBox="1">
            <a:spLocks noChangeArrowheads="1"/>
          </p:cNvSpPr>
          <p:nvPr/>
        </p:nvSpPr>
        <p:spPr bwMode="auto">
          <a:xfrm>
            <a:off x="215900" y="5157788"/>
            <a:ext cx="952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a:t>Példa</a:t>
            </a:r>
            <a:r>
              <a:rPr lang="en-GB" altLang="en-US"/>
              <a:t>:</a:t>
            </a:r>
            <a:endParaRPr lang="hu-HU" altLang="en-US"/>
          </a:p>
        </p:txBody>
      </p:sp>
      <p:sp>
        <p:nvSpPr>
          <p:cNvPr id="11280" name="Rectangle 22"/>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11281" name="Oval 25"/>
          <p:cNvSpPr>
            <a:spLocks noChangeArrowheads="1"/>
          </p:cNvSpPr>
          <p:nvPr/>
        </p:nvSpPr>
        <p:spPr bwMode="auto">
          <a:xfrm>
            <a:off x="5148263" y="4221163"/>
            <a:ext cx="360362" cy="361950"/>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sp>
        <p:nvSpPr>
          <p:cNvPr id="11282" name="Line 28"/>
          <p:cNvSpPr>
            <a:spLocks noChangeShapeType="1"/>
          </p:cNvSpPr>
          <p:nvPr/>
        </p:nvSpPr>
        <p:spPr bwMode="auto">
          <a:xfrm>
            <a:off x="4716463" y="4437063"/>
            <a:ext cx="142875" cy="1296987"/>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3" name="Line 29"/>
          <p:cNvSpPr>
            <a:spLocks noChangeShapeType="1"/>
          </p:cNvSpPr>
          <p:nvPr/>
        </p:nvSpPr>
        <p:spPr bwMode="auto">
          <a:xfrm flipH="1">
            <a:off x="4140200" y="4437063"/>
            <a:ext cx="1871663" cy="1223962"/>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4" name="Line 30"/>
          <p:cNvSpPr>
            <a:spLocks noChangeShapeType="1"/>
          </p:cNvSpPr>
          <p:nvPr/>
        </p:nvSpPr>
        <p:spPr bwMode="auto">
          <a:xfrm>
            <a:off x="5364163" y="3717925"/>
            <a:ext cx="431800" cy="1871663"/>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5" name="Line 31"/>
          <p:cNvSpPr>
            <a:spLocks noChangeShapeType="1"/>
          </p:cNvSpPr>
          <p:nvPr/>
        </p:nvSpPr>
        <p:spPr bwMode="auto">
          <a:xfrm>
            <a:off x="5364163" y="5086350"/>
            <a:ext cx="1152525" cy="503238"/>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6" name="Szövegdoboz 26"/>
          <p:cNvSpPr txBox="1">
            <a:spLocks noChangeArrowheads="1"/>
          </p:cNvSpPr>
          <p:nvPr/>
        </p:nvSpPr>
        <p:spPr bwMode="auto">
          <a:xfrm>
            <a:off x="2019300" y="1557338"/>
            <a:ext cx="2841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sz="2800" i="1"/>
              <a:t>t</a:t>
            </a:r>
          </a:p>
        </p:txBody>
      </p:sp>
      <p:sp>
        <p:nvSpPr>
          <p:cNvPr id="11287" name="Szövegdoboz 27"/>
          <p:cNvSpPr txBox="1">
            <a:spLocks noChangeArrowheads="1"/>
          </p:cNvSpPr>
          <p:nvPr/>
        </p:nvSpPr>
        <p:spPr bwMode="auto">
          <a:xfrm>
            <a:off x="7023100" y="1520825"/>
            <a:ext cx="935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sz="2800" i="1"/>
              <a:t>t+</a:t>
            </a:r>
            <a:r>
              <a:rPr lang="hu-HU" altLang="en-US" sz="2800" i="1">
                <a:sym typeface="Symbol" pitchFamily="18" charset="2"/>
              </a:rPr>
              <a:t></a:t>
            </a:r>
            <a:r>
              <a:rPr lang="hu-HU" altLang="en-US" sz="2800" i="1"/>
              <a:t> t</a:t>
            </a:r>
          </a:p>
        </p:txBody>
      </p:sp>
      <p:sp>
        <p:nvSpPr>
          <p:cNvPr id="11288" name="Szövegdoboz 29"/>
          <p:cNvSpPr txBox="1">
            <a:spLocks noChangeArrowheads="1"/>
          </p:cNvSpPr>
          <p:nvPr/>
        </p:nvSpPr>
        <p:spPr bwMode="auto">
          <a:xfrm>
            <a:off x="539750" y="1665288"/>
            <a:ext cx="723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sz="2800" b="1" i="1"/>
              <a:t>u</a:t>
            </a:r>
            <a:r>
              <a:rPr lang="hu-HU" altLang="en-US" sz="2800"/>
              <a:t>(</a:t>
            </a:r>
            <a:r>
              <a:rPr lang="hu-HU" altLang="en-US" sz="2800" i="1"/>
              <a:t>t</a:t>
            </a:r>
            <a:r>
              <a:rPr lang="hu-HU" altLang="en-US" sz="2800"/>
              <a:t>)</a:t>
            </a:r>
          </a:p>
        </p:txBody>
      </p:sp>
      <p:sp>
        <p:nvSpPr>
          <p:cNvPr id="11289" name="Szövegdoboz 31"/>
          <p:cNvSpPr txBox="1">
            <a:spLocks noChangeArrowheads="1"/>
          </p:cNvSpPr>
          <p:nvPr/>
        </p:nvSpPr>
        <p:spPr bwMode="auto">
          <a:xfrm>
            <a:off x="5003800" y="1701800"/>
            <a:ext cx="1465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sz="2800" b="1" i="1"/>
              <a:t>u</a:t>
            </a:r>
            <a:r>
              <a:rPr lang="hu-HU" altLang="en-US" sz="2800"/>
              <a:t>(</a:t>
            </a:r>
            <a:r>
              <a:rPr lang="hu-HU" altLang="en-US" sz="2800" i="1"/>
              <a:t>t +</a:t>
            </a:r>
            <a:r>
              <a:rPr lang="hu-HU" altLang="en-US" sz="2800" i="1">
                <a:sym typeface="Symbol" pitchFamily="18" charset="2"/>
              </a:rPr>
              <a:t></a:t>
            </a:r>
            <a:r>
              <a:rPr lang="hu-HU" altLang="en-US" sz="2800" i="1"/>
              <a:t> t</a:t>
            </a:r>
            <a:r>
              <a:rPr lang="hu-HU" altLang="en-US" sz="2800"/>
              <a:t>)</a:t>
            </a:r>
            <a:endParaRPr lang="hu-HU" altLang="en-US" sz="2800" b="1" i="1"/>
          </a:p>
        </p:txBody>
      </p:sp>
      <p:graphicFrame>
        <p:nvGraphicFramePr>
          <p:cNvPr id="11267" name="Object 17"/>
          <p:cNvGraphicFramePr>
            <a:graphicFrameLocks noChangeAspect="1"/>
          </p:cNvGraphicFramePr>
          <p:nvPr>
            <p:extLst>
              <p:ext uri="{D42A27DB-BD31-4B8C-83A1-F6EECF244321}">
                <p14:modId xmlns:p14="http://schemas.microsoft.com/office/powerpoint/2010/main" val="2980803680"/>
              </p:ext>
            </p:extLst>
          </p:nvPr>
        </p:nvGraphicFramePr>
        <p:xfrm>
          <a:off x="0" y="0"/>
          <a:ext cx="4089400" cy="1412875"/>
        </p:xfrm>
        <a:graphic>
          <a:graphicData uri="http://schemas.openxmlformats.org/presentationml/2006/ole">
            <mc:AlternateContent xmlns:mc="http://schemas.openxmlformats.org/markup-compatibility/2006">
              <mc:Choice xmlns:v="urn:schemas-microsoft-com:vml" Requires="v">
                <p:oleObj spid="_x0000_s217179" name="Egyenlet" r:id="rId8" imgW="2108200" imgH="609600" progId="Equation.3">
                  <p:embed/>
                </p:oleObj>
              </mc:Choice>
              <mc:Fallback>
                <p:oleObj name="Egyenlet" r:id="rId8" imgW="2108200" imgH="609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089400" cy="1412875"/>
                      </a:xfrm>
                      <a:prstGeom prst="rect">
                        <a:avLst/>
                      </a:prstGeom>
                      <a:noFill/>
                    </p:spPr>
                  </p:pic>
                </p:oleObj>
              </mc:Fallback>
            </mc:AlternateContent>
          </a:graphicData>
        </a:graphic>
      </p:graphicFrame>
      <p:sp>
        <p:nvSpPr>
          <p:cNvPr id="2" name="Cím 1"/>
          <p:cNvSpPr>
            <a:spLocks noGrp="1"/>
          </p:cNvSpPr>
          <p:nvPr>
            <p:ph type="title"/>
          </p:nvPr>
        </p:nvSpPr>
        <p:spPr>
          <a:xfrm>
            <a:off x="4572000" y="274638"/>
            <a:ext cx="4114800" cy="1143000"/>
          </a:xfrm>
        </p:spPr>
        <p:txBody>
          <a:bodyPr/>
          <a:lstStyle/>
          <a:p>
            <a:r>
              <a:rPr lang="hu-HU" dirty="0" err="1" smtClean="0">
                <a:solidFill>
                  <a:srgbClr val="FC1402"/>
                </a:solidFill>
              </a:rPr>
              <a:t>Euler-i</a:t>
            </a:r>
            <a:r>
              <a:rPr lang="hu-HU" dirty="0" smtClean="0">
                <a:solidFill>
                  <a:srgbClr val="FC1402"/>
                </a:solidFill>
              </a:rPr>
              <a:t> folyadék</a:t>
            </a:r>
            <a:endParaRPr lang="en-US" dirty="0">
              <a:solidFill>
                <a:srgbClr val="FC140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5" descr="MyFluid 2008-02-06 12-04-5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341438"/>
            <a:ext cx="21240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7" descr="MyFluid 2008-02-06 12-02-40-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988" y="4184650"/>
            <a:ext cx="2132012"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bal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97088"/>
            <a:ext cx="352107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MyFluid 2008-02-05 15-56-30-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2100263"/>
            <a:ext cx="33480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shot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84650"/>
            <a:ext cx="3522663"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MyFluid 2008-01-29 21-40-05-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0450" y="4184650"/>
            <a:ext cx="332105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AutoShape 15">
            <a:hlinkClick r:id="rId10" highlightClick="1"/>
          </p:cNvPr>
          <p:cNvSpPr>
            <a:spLocks noChangeArrowheads="1"/>
          </p:cNvSpPr>
          <p:nvPr/>
        </p:nvSpPr>
        <p:spPr bwMode="auto">
          <a:xfrm>
            <a:off x="3060700" y="6309320"/>
            <a:ext cx="1079500" cy="428507"/>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a:p>
        </p:txBody>
      </p:sp>
      <p:graphicFrame>
        <p:nvGraphicFramePr>
          <p:cNvPr id="12290" name="Object 17"/>
          <p:cNvGraphicFramePr>
            <a:graphicFrameLocks noChangeAspect="1"/>
          </p:cNvGraphicFramePr>
          <p:nvPr>
            <p:extLst>
              <p:ext uri="{D42A27DB-BD31-4B8C-83A1-F6EECF244321}">
                <p14:modId xmlns:p14="http://schemas.microsoft.com/office/powerpoint/2010/main" val="1226762893"/>
              </p:ext>
            </p:extLst>
          </p:nvPr>
        </p:nvGraphicFramePr>
        <p:xfrm>
          <a:off x="0" y="0"/>
          <a:ext cx="4402138" cy="1520825"/>
        </p:xfrm>
        <a:graphic>
          <a:graphicData uri="http://schemas.openxmlformats.org/presentationml/2006/ole">
            <mc:AlternateContent xmlns:mc="http://schemas.openxmlformats.org/markup-compatibility/2006">
              <mc:Choice xmlns:v="urn:schemas-microsoft-com:vml" Requires="v">
                <p:oleObj spid="_x0000_s218157" name="Egyenlet" r:id="rId11" imgW="2108200" imgH="609600" progId="Equation.3">
                  <p:embed/>
                </p:oleObj>
              </mc:Choice>
              <mc:Fallback>
                <p:oleObj name="Egyenlet" r:id="rId11" imgW="2108200" imgH="609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4402138" cy="1520825"/>
                      </a:xfrm>
                      <a:prstGeom prst="rect">
                        <a:avLst/>
                      </a:prstGeom>
                      <a:noFill/>
                    </p:spPr>
                  </p:pic>
                </p:oleObj>
              </mc:Fallback>
            </mc:AlternateContent>
          </a:graphicData>
        </a:graphic>
      </p:graphicFrame>
      <p:sp>
        <p:nvSpPr>
          <p:cNvPr id="12" name="Cím 1"/>
          <p:cNvSpPr txBox="1">
            <a:spLocks/>
          </p:cNvSpPr>
          <p:nvPr/>
        </p:nvSpPr>
        <p:spPr>
          <a:xfrm>
            <a:off x="4572000" y="274638"/>
            <a:ext cx="4114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hu-HU" kern="0" smtClean="0">
                <a:solidFill>
                  <a:srgbClr val="FC1402"/>
                </a:solidFill>
              </a:rPr>
              <a:t>Euler-i folyadék</a:t>
            </a:r>
            <a:endParaRPr lang="en-US" kern="0" dirty="0">
              <a:solidFill>
                <a:srgbClr val="FC140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p:txBody>
          <a:bodyPr/>
          <a:lstStyle/>
          <a:p>
            <a:pPr>
              <a:defRPr/>
            </a:pPr>
            <a:r>
              <a:rPr lang="hu-HU" dirty="0" smtClean="0">
                <a:solidFill>
                  <a:srgbClr val="FC1402"/>
                </a:solidFill>
              </a:rPr>
              <a:t>Lagrange-i módszer: Részecske rendszer, N-body</a:t>
            </a:r>
            <a:endParaRPr lang="hu-HU" dirty="0">
              <a:solidFill>
                <a:srgbClr val="FC1402"/>
              </a:solidFill>
            </a:endParaRPr>
          </a:p>
        </p:txBody>
      </p:sp>
      <p:sp>
        <p:nvSpPr>
          <p:cNvPr id="57347" name="Ellipszis 8"/>
          <p:cNvSpPr>
            <a:spLocks noChangeArrowheads="1"/>
          </p:cNvSpPr>
          <p:nvPr/>
        </p:nvSpPr>
        <p:spPr bwMode="auto">
          <a:xfrm>
            <a:off x="215900" y="2960688"/>
            <a:ext cx="360363" cy="395287"/>
          </a:xfrm>
          <a:prstGeom prst="ellipse">
            <a:avLst/>
          </a:prstGeom>
          <a:solidFill>
            <a:schemeClr val="accent1"/>
          </a:solidFill>
          <a:ln w="12700" algn="ctr">
            <a:solidFill>
              <a:schemeClr val="tx1"/>
            </a:solidFill>
            <a:round/>
            <a:headEnd/>
            <a:tailEnd/>
          </a:ln>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sz="2800"/>
          </a:p>
        </p:txBody>
      </p:sp>
      <p:sp>
        <p:nvSpPr>
          <p:cNvPr id="57348" name="Ellipszis 9"/>
          <p:cNvSpPr>
            <a:spLocks noChangeArrowheads="1"/>
          </p:cNvSpPr>
          <p:nvPr/>
        </p:nvSpPr>
        <p:spPr bwMode="auto">
          <a:xfrm>
            <a:off x="1979613" y="2312988"/>
            <a:ext cx="360362" cy="395287"/>
          </a:xfrm>
          <a:prstGeom prst="ellipse">
            <a:avLst/>
          </a:prstGeom>
          <a:solidFill>
            <a:schemeClr val="accent1"/>
          </a:solidFill>
          <a:ln w="12700" algn="ctr">
            <a:solidFill>
              <a:schemeClr val="tx1"/>
            </a:solidFill>
            <a:round/>
            <a:headEnd/>
            <a:tailEnd/>
          </a:ln>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sz="2800"/>
          </a:p>
        </p:txBody>
      </p:sp>
      <p:sp>
        <p:nvSpPr>
          <p:cNvPr id="57349" name="Ellipszis 11"/>
          <p:cNvSpPr>
            <a:spLocks noChangeArrowheads="1"/>
          </p:cNvSpPr>
          <p:nvPr/>
        </p:nvSpPr>
        <p:spPr bwMode="auto">
          <a:xfrm>
            <a:off x="971550" y="4508500"/>
            <a:ext cx="360363" cy="396875"/>
          </a:xfrm>
          <a:prstGeom prst="ellipse">
            <a:avLst/>
          </a:prstGeom>
          <a:solidFill>
            <a:schemeClr val="accent1"/>
          </a:solidFill>
          <a:ln w="12700" algn="ctr">
            <a:solidFill>
              <a:schemeClr val="tx1"/>
            </a:solidFill>
            <a:round/>
            <a:headEnd/>
            <a:tailEnd/>
          </a:ln>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sz="2800"/>
          </a:p>
        </p:txBody>
      </p:sp>
      <p:sp>
        <p:nvSpPr>
          <p:cNvPr id="57350" name="Ellipszis 12"/>
          <p:cNvSpPr>
            <a:spLocks noChangeArrowheads="1"/>
          </p:cNvSpPr>
          <p:nvPr/>
        </p:nvSpPr>
        <p:spPr bwMode="auto">
          <a:xfrm>
            <a:off x="3311525" y="3284538"/>
            <a:ext cx="360363" cy="396875"/>
          </a:xfrm>
          <a:prstGeom prst="ellipse">
            <a:avLst/>
          </a:prstGeom>
          <a:solidFill>
            <a:schemeClr val="accent1"/>
          </a:solidFill>
          <a:ln w="12700" algn="ctr">
            <a:solidFill>
              <a:schemeClr val="tx1"/>
            </a:solidFill>
            <a:round/>
            <a:headEnd/>
            <a:tailEnd/>
          </a:ln>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sz="2800"/>
          </a:p>
        </p:txBody>
      </p:sp>
      <p:cxnSp>
        <p:nvCxnSpPr>
          <p:cNvPr id="9" name="Egyenes összekötő nyíllal 14"/>
          <p:cNvCxnSpPr>
            <a:cxnSpLocks noChangeShapeType="1"/>
          </p:cNvCxnSpPr>
          <p:nvPr/>
        </p:nvCxnSpPr>
        <p:spPr bwMode="auto">
          <a:xfrm flipV="1">
            <a:off x="2268538" y="3608388"/>
            <a:ext cx="755650" cy="180975"/>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 name="Egyenes összekötő nyíllal 17"/>
          <p:cNvCxnSpPr>
            <a:cxnSpLocks noChangeShapeType="1"/>
          </p:cNvCxnSpPr>
          <p:nvPr/>
        </p:nvCxnSpPr>
        <p:spPr bwMode="auto">
          <a:xfrm flipH="1" flipV="1">
            <a:off x="2195513" y="2781300"/>
            <a:ext cx="36512" cy="1008063"/>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Egyenes összekötő nyíllal 19"/>
          <p:cNvCxnSpPr>
            <a:cxnSpLocks noChangeShapeType="1"/>
          </p:cNvCxnSpPr>
          <p:nvPr/>
        </p:nvCxnSpPr>
        <p:spPr bwMode="auto">
          <a:xfrm flipH="1" flipV="1">
            <a:off x="1727200" y="3644900"/>
            <a:ext cx="504825" cy="1793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Egyenes összekötő nyíllal 21"/>
          <p:cNvCxnSpPr>
            <a:cxnSpLocks noChangeShapeType="1"/>
          </p:cNvCxnSpPr>
          <p:nvPr/>
        </p:nvCxnSpPr>
        <p:spPr bwMode="auto">
          <a:xfrm flipH="1">
            <a:off x="1763713" y="3824288"/>
            <a:ext cx="504825" cy="468312"/>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Egyenes összekötő nyíllal 27"/>
          <p:cNvCxnSpPr>
            <a:cxnSpLocks noChangeShapeType="1"/>
          </p:cNvCxnSpPr>
          <p:nvPr/>
        </p:nvCxnSpPr>
        <p:spPr bwMode="auto">
          <a:xfrm flipV="1">
            <a:off x="2232025" y="2960688"/>
            <a:ext cx="252413" cy="863600"/>
          </a:xfrm>
          <a:prstGeom prst="straightConnector1">
            <a:avLst/>
          </a:prstGeom>
          <a:noFill/>
          <a:ln w="38100" algn="ctr">
            <a:solidFill>
              <a:srgbClr val="FC0128"/>
            </a:solidFill>
            <a:round/>
            <a:headEnd/>
            <a:tailEnd type="arrow" w="med" len="med"/>
          </a:ln>
          <a:extLst>
            <a:ext uri="{909E8E84-426E-40DD-AFC4-6F175D3DCCD1}">
              <a14:hiddenFill xmlns:a14="http://schemas.microsoft.com/office/drawing/2010/main">
                <a:noFill/>
              </a14:hiddenFill>
            </a:ext>
          </a:extLst>
        </p:spPr>
      </p:cxnSp>
      <p:cxnSp>
        <p:nvCxnSpPr>
          <p:cNvPr id="57356" name="Egyenes összekötő nyíllal 30"/>
          <p:cNvCxnSpPr>
            <a:cxnSpLocks noChangeShapeType="1"/>
          </p:cNvCxnSpPr>
          <p:nvPr/>
        </p:nvCxnSpPr>
        <p:spPr bwMode="auto">
          <a:xfrm flipH="1" flipV="1">
            <a:off x="1368425" y="3068638"/>
            <a:ext cx="863600" cy="755650"/>
          </a:xfrm>
          <a:prstGeom prst="straightConnector1">
            <a:avLst/>
          </a:prstGeom>
          <a:noFill/>
          <a:ln w="38100" algn="ctr">
            <a:solidFill>
              <a:srgbClr val="00FF00"/>
            </a:solidFill>
            <a:round/>
            <a:headEnd/>
            <a:tailEnd type="arrow" w="med" len="med"/>
          </a:ln>
          <a:extLst>
            <a:ext uri="{909E8E84-426E-40DD-AFC4-6F175D3DCCD1}">
              <a14:hiddenFill xmlns:a14="http://schemas.microsoft.com/office/drawing/2010/main">
                <a:noFill/>
              </a14:hiddenFill>
            </a:ext>
          </a:extLst>
        </p:spPr>
      </p:cxnSp>
      <p:sp>
        <p:nvSpPr>
          <p:cNvPr id="57357" name="Ellipszis 10"/>
          <p:cNvSpPr>
            <a:spLocks noChangeArrowheads="1"/>
          </p:cNvSpPr>
          <p:nvPr/>
        </p:nvSpPr>
        <p:spPr bwMode="auto">
          <a:xfrm>
            <a:off x="2051050" y="3608388"/>
            <a:ext cx="360363" cy="396875"/>
          </a:xfrm>
          <a:prstGeom prst="ellipse">
            <a:avLst/>
          </a:prstGeom>
          <a:solidFill>
            <a:srgbClr val="FFFF01"/>
          </a:solidFill>
          <a:ln w="12700" algn="ctr">
            <a:solidFill>
              <a:schemeClr val="tx1"/>
            </a:solidFill>
            <a:round/>
            <a:headEnd/>
            <a:tailEnd/>
          </a:ln>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ltLang="en-US" sz="2800"/>
          </a:p>
        </p:txBody>
      </p:sp>
      <p:sp>
        <p:nvSpPr>
          <p:cNvPr id="57358" name="Szövegdoboz 32"/>
          <p:cNvSpPr txBox="1">
            <a:spLocks noChangeArrowheads="1"/>
          </p:cNvSpPr>
          <p:nvPr/>
        </p:nvSpPr>
        <p:spPr bwMode="auto">
          <a:xfrm>
            <a:off x="971550" y="2671763"/>
            <a:ext cx="409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ltLang="en-US" sz="2800" b="1" i="1"/>
              <a:t>v</a:t>
            </a:r>
            <a:r>
              <a:rPr lang="en-US" altLang="en-US" sz="2800" i="1" baseline="-25000"/>
              <a:t>i</a:t>
            </a:r>
            <a:endParaRPr lang="hu-HU" altLang="en-US" sz="2800" i="1" baseline="-25000"/>
          </a:p>
        </p:txBody>
      </p:sp>
      <p:sp>
        <p:nvSpPr>
          <p:cNvPr id="57359" name="Szövegdoboz 33"/>
          <p:cNvSpPr txBox="1">
            <a:spLocks noChangeArrowheads="1"/>
          </p:cNvSpPr>
          <p:nvPr/>
        </p:nvSpPr>
        <p:spPr bwMode="auto">
          <a:xfrm>
            <a:off x="2087563" y="4040188"/>
            <a:ext cx="390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ltLang="en-US" sz="2800" b="1" i="1"/>
              <a:t>r</a:t>
            </a:r>
            <a:r>
              <a:rPr lang="en-US" altLang="en-US" sz="2800" i="1" baseline="-25000"/>
              <a:t>i</a:t>
            </a:r>
            <a:endParaRPr lang="hu-HU" altLang="en-US" sz="2800" b="1" i="1"/>
          </a:p>
        </p:txBody>
      </p:sp>
      <p:sp>
        <p:nvSpPr>
          <p:cNvPr id="57360" name="Szövegdoboz 34"/>
          <p:cNvSpPr txBox="1">
            <a:spLocks noChangeArrowheads="1"/>
          </p:cNvSpPr>
          <p:nvPr/>
        </p:nvSpPr>
        <p:spPr bwMode="auto">
          <a:xfrm>
            <a:off x="2555875" y="2600325"/>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ltLang="en-US" sz="2800" b="1" i="1"/>
              <a:t>F</a:t>
            </a:r>
            <a:r>
              <a:rPr lang="en-US" altLang="en-US" sz="2800" i="1" baseline="-25000"/>
              <a:t>i </a:t>
            </a:r>
            <a:r>
              <a:rPr lang="en-US" altLang="en-US" sz="2800" b="1" i="1"/>
              <a:t>/</a:t>
            </a:r>
            <a:r>
              <a:rPr lang="en-US" altLang="en-US" sz="2800" i="1"/>
              <a:t>m</a:t>
            </a:r>
            <a:r>
              <a:rPr lang="en-US" altLang="en-US" sz="2800" i="1" baseline="-25000"/>
              <a:t>i</a:t>
            </a:r>
            <a:r>
              <a:rPr lang="en-US" altLang="en-US" sz="2800" i="1"/>
              <a:t>=</a:t>
            </a:r>
            <a:r>
              <a:rPr lang="en-US" altLang="en-US" sz="2800" b="1" i="1"/>
              <a:t>a</a:t>
            </a:r>
            <a:r>
              <a:rPr lang="en-US" altLang="en-US" sz="2800" i="1" baseline="-25000"/>
              <a:t>i</a:t>
            </a:r>
            <a:endParaRPr lang="hu-HU" altLang="en-US" sz="2800" i="1" baseline="-25000"/>
          </a:p>
        </p:txBody>
      </p:sp>
      <p:sp>
        <p:nvSpPr>
          <p:cNvPr id="57361" name="Szövegdoboz 35"/>
          <p:cNvSpPr txBox="1">
            <a:spLocks noChangeArrowheads="1"/>
          </p:cNvSpPr>
          <p:nvPr/>
        </p:nvSpPr>
        <p:spPr bwMode="auto">
          <a:xfrm>
            <a:off x="1403350" y="4868863"/>
            <a:ext cx="288131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ltLang="en-US" sz="2800" b="1" i="1"/>
              <a:t>v</a:t>
            </a:r>
            <a:r>
              <a:rPr lang="en-US" altLang="en-US" sz="2800" i="1" baseline="-25000"/>
              <a:t>i </a:t>
            </a:r>
            <a:r>
              <a:rPr lang="en-US" altLang="en-US" sz="2800" i="1"/>
              <a:t>+= </a:t>
            </a:r>
            <a:r>
              <a:rPr lang="en-US" altLang="en-US" sz="2800" b="1" i="1"/>
              <a:t>a</a:t>
            </a:r>
            <a:r>
              <a:rPr lang="en-US" altLang="en-US" sz="2800" i="1" baseline="-25000"/>
              <a:t>i</a:t>
            </a:r>
            <a:r>
              <a:rPr lang="en-US" altLang="en-US" sz="2800" i="1">
                <a:sym typeface="Symbol" pitchFamily="18" charset="2"/>
              </a:rPr>
              <a:t>t</a:t>
            </a:r>
          </a:p>
          <a:p>
            <a:r>
              <a:rPr lang="en-US" altLang="en-US" sz="2800" b="1" i="1"/>
              <a:t>r</a:t>
            </a:r>
            <a:r>
              <a:rPr lang="en-US" altLang="en-US" sz="2800" i="1" baseline="-25000"/>
              <a:t>i </a:t>
            </a:r>
            <a:r>
              <a:rPr lang="en-US" altLang="en-US" sz="2800" i="1"/>
              <a:t>+= </a:t>
            </a:r>
            <a:r>
              <a:rPr lang="en-US" altLang="en-US" sz="2800" b="1" i="1"/>
              <a:t>v</a:t>
            </a:r>
            <a:r>
              <a:rPr lang="en-US" altLang="en-US" sz="2800" i="1" baseline="-25000"/>
              <a:t>i</a:t>
            </a:r>
            <a:r>
              <a:rPr lang="en-US" altLang="en-US" sz="2800" i="1">
                <a:sym typeface="Symbol" pitchFamily="18" charset="2"/>
              </a:rPr>
              <a:t>t</a:t>
            </a:r>
            <a:endParaRPr lang="hu-HU" altLang="en-US" sz="2800" i="1" baseline="-25000"/>
          </a:p>
          <a:p>
            <a:endParaRPr lang="hu-HU" altLang="en-US" sz="2800" i="1" baseline="-25000"/>
          </a:p>
        </p:txBody>
      </p:sp>
      <p:sp>
        <p:nvSpPr>
          <p:cNvPr id="57363" name="Szövegdoboz 18"/>
          <p:cNvSpPr txBox="1">
            <a:spLocks noChangeArrowheads="1"/>
          </p:cNvSpPr>
          <p:nvPr/>
        </p:nvSpPr>
        <p:spPr bwMode="auto">
          <a:xfrm>
            <a:off x="900113" y="5913438"/>
            <a:ext cx="77581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hu-HU" altLang="en-US"/>
              <a:t>Előrelépő Euler séma. </a:t>
            </a:r>
          </a:p>
          <a:p>
            <a:r>
              <a:rPr lang="hu-HU" altLang="en-US"/>
              <a:t>Helyette: Visszalépő Euler, Runte-Kutta, Midpoint, Verlet,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ím 1"/>
          <p:cNvSpPr>
            <a:spLocks noGrp="1"/>
          </p:cNvSpPr>
          <p:nvPr>
            <p:ph type="title"/>
          </p:nvPr>
        </p:nvSpPr>
        <p:spPr>
          <a:xfrm>
            <a:off x="-108520" y="274638"/>
            <a:ext cx="9252520" cy="1143000"/>
          </a:xfrm>
        </p:spPr>
        <p:txBody>
          <a:bodyPr/>
          <a:lstStyle/>
          <a:p>
            <a:pPr>
              <a:defRPr/>
            </a:pPr>
            <a:r>
              <a:rPr lang="hu-HU" dirty="0" smtClean="0">
                <a:solidFill>
                  <a:srgbClr val="FC1402"/>
                </a:solidFill>
              </a:rPr>
              <a:t>Lagrange-i módszer: </a:t>
            </a:r>
            <a:br>
              <a:rPr lang="hu-HU" dirty="0" smtClean="0">
                <a:solidFill>
                  <a:srgbClr val="FC1402"/>
                </a:solidFill>
              </a:rPr>
            </a:br>
            <a:r>
              <a:rPr lang="hu-HU" sz="4000" dirty="0" smtClean="0">
                <a:solidFill>
                  <a:srgbClr val="FC1402"/>
                </a:solidFill>
              </a:rPr>
              <a:t>SPH: </a:t>
            </a:r>
            <a:r>
              <a:rPr lang="hu-HU" sz="4000" dirty="0" err="1" smtClean="0">
                <a:solidFill>
                  <a:srgbClr val="FC1402"/>
                </a:solidFill>
              </a:rPr>
              <a:t>Smoothed</a:t>
            </a:r>
            <a:r>
              <a:rPr lang="hu-HU" sz="4000" dirty="0" smtClean="0">
                <a:solidFill>
                  <a:srgbClr val="FC1402"/>
                </a:solidFill>
              </a:rPr>
              <a:t> </a:t>
            </a:r>
            <a:r>
              <a:rPr lang="hu-HU" sz="4000" dirty="0" err="1" smtClean="0">
                <a:solidFill>
                  <a:srgbClr val="FC1402"/>
                </a:solidFill>
              </a:rPr>
              <a:t>Particle</a:t>
            </a:r>
            <a:r>
              <a:rPr lang="hu-HU" sz="4000" dirty="0" smtClean="0">
                <a:solidFill>
                  <a:srgbClr val="FC1402"/>
                </a:solidFill>
              </a:rPr>
              <a:t> </a:t>
            </a:r>
            <a:r>
              <a:rPr lang="hu-HU" sz="4000" dirty="0" err="1" smtClean="0">
                <a:solidFill>
                  <a:srgbClr val="FC1402"/>
                </a:solidFill>
              </a:rPr>
              <a:t>Hidrodynamics</a:t>
            </a:r>
            <a:endParaRPr lang="hu-HU" dirty="0">
              <a:solidFill>
                <a:srgbClr val="FC140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C1402"/>
                </a:solidFill>
              </a:rPr>
              <a:t>Folyadékáramlás: </a:t>
            </a:r>
            <a:br>
              <a:rPr lang="hu-HU" dirty="0" smtClean="0">
                <a:solidFill>
                  <a:srgbClr val="FC1402"/>
                </a:solidFill>
              </a:rPr>
            </a:br>
            <a:r>
              <a:rPr lang="hu-HU" dirty="0" smtClean="0">
                <a:solidFill>
                  <a:srgbClr val="FC1402"/>
                </a:solidFill>
              </a:rPr>
              <a:t>Szívbillentyű tervezés</a:t>
            </a:r>
            <a:endParaRPr lang="en-US" dirty="0">
              <a:solidFill>
                <a:srgbClr val="FC1402"/>
              </a:solidFill>
            </a:endParaRPr>
          </a:p>
        </p:txBody>
      </p:sp>
    </p:spTree>
    <p:extLst>
      <p:ext uri="{BB962C8B-B14F-4D97-AF65-F5344CB8AC3E}">
        <p14:creationId xmlns:p14="http://schemas.microsoft.com/office/powerpoint/2010/main" val="18226092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ím 1"/>
          <p:cNvSpPr>
            <a:spLocks noGrp="1"/>
          </p:cNvSpPr>
          <p:nvPr>
            <p:ph type="title"/>
          </p:nvPr>
        </p:nvSpPr>
        <p:spPr>
          <a:xfrm>
            <a:off x="0" y="274638"/>
            <a:ext cx="9144000" cy="1143000"/>
          </a:xfrm>
        </p:spPr>
        <p:txBody>
          <a:bodyPr/>
          <a:lstStyle/>
          <a:p>
            <a:r>
              <a:rPr lang="hu-HU" dirty="0" smtClean="0">
                <a:solidFill>
                  <a:srgbClr val="FC1402"/>
                </a:solidFill>
              </a:rPr>
              <a:t>Inverz problémák:</a:t>
            </a:r>
            <a:br>
              <a:rPr lang="hu-HU" dirty="0" smtClean="0">
                <a:solidFill>
                  <a:srgbClr val="FC1402"/>
                </a:solidFill>
              </a:rPr>
            </a:br>
            <a:r>
              <a:rPr lang="hu-HU" dirty="0" smtClean="0">
                <a:solidFill>
                  <a:srgbClr val="FC1402"/>
                </a:solidFill>
              </a:rPr>
              <a:t>Pozitron emissziós tomográfia</a:t>
            </a:r>
          </a:p>
        </p:txBody>
      </p:sp>
      <p:pic>
        <p:nvPicPr>
          <p:cNvPr id="77" name="Picture 85" descr="http://t0.gstatic.com/images?q=tbn:ANd9GcSWQ1XMFu8Tlx7W41-y6bZteo3MlMcDe0GD35kAFPyjAItI3jobBA&amp;t=1"/>
          <p:cNvPicPr>
            <a:picLocks noChangeAspect="1" noChangeArrowheads="1"/>
          </p:cNvPicPr>
          <p:nvPr/>
        </p:nvPicPr>
        <p:blipFill>
          <a:blip r:embed="rId4" cstate="print"/>
          <a:srcRect/>
          <a:stretch>
            <a:fillRect/>
          </a:stretch>
        </p:blipFill>
        <p:spPr bwMode="auto">
          <a:xfrm>
            <a:off x="1756386" y="2097088"/>
            <a:ext cx="2341562" cy="3060700"/>
          </a:xfrm>
          <a:prstGeom prst="rect">
            <a:avLst/>
          </a:prstGeom>
          <a:noFill/>
          <a:ln w="9525">
            <a:noFill/>
            <a:miter lim="800000"/>
            <a:headEnd/>
            <a:tailEnd/>
          </a:ln>
        </p:spPr>
      </p:pic>
      <p:sp>
        <p:nvSpPr>
          <p:cNvPr id="78" name="Freeform 8"/>
          <p:cNvSpPr>
            <a:spLocks/>
          </p:cNvSpPr>
          <p:nvPr/>
        </p:nvSpPr>
        <p:spPr bwMode="auto">
          <a:xfrm>
            <a:off x="676886" y="1843088"/>
            <a:ext cx="1000125" cy="4414837"/>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99CC"/>
          </a:solidFill>
          <a:ln w="9525">
            <a:solidFill>
              <a:schemeClr val="tx1"/>
            </a:solidFill>
            <a:round/>
            <a:headEnd/>
            <a:tailEnd/>
          </a:ln>
        </p:spPr>
        <p:txBody>
          <a:bodyPr/>
          <a:lstStyle/>
          <a:p>
            <a:endParaRPr lang="hu-HU"/>
          </a:p>
        </p:txBody>
      </p:sp>
      <p:sp>
        <p:nvSpPr>
          <p:cNvPr id="80" name="Line 10"/>
          <p:cNvSpPr>
            <a:spLocks noChangeShapeType="1"/>
          </p:cNvSpPr>
          <p:nvPr/>
        </p:nvSpPr>
        <p:spPr bwMode="auto">
          <a:xfrm>
            <a:off x="4242411" y="3209925"/>
            <a:ext cx="0" cy="2760663"/>
          </a:xfrm>
          <a:prstGeom prst="line">
            <a:avLst/>
          </a:prstGeom>
          <a:noFill/>
          <a:ln w="9525">
            <a:solidFill>
              <a:schemeClr val="bg2"/>
            </a:solidFill>
            <a:round/>
            <a:headEnd/>
            <a:tailEnd/>
          </a:ln>
        </p:spPr>
        <p:txBody>
          <a:bodyPr/>
          <a:lstStyle/>
          <a:p>
            <a:endParaRPr lang="hu-HU"/>
          </a:p>
        </p:txBody>
      </p:sp>
      <p:sp>
        <p:nvSpPr>
          <p:cNvPr id="81" name="Line 11"/>
          <p:cNvSpPr>
            <a:spLocks noChangeShapeType="1"/>
          </p:cNvSpPr>
          <p:nvPr/>
        </p:nvSpPr>
        <p:spPr bwMode="auto">
          <a:xfrm>
            <a:off x="4417036" y="2921000"/>
            <a:ext cx="0" cy="2760663"/>
          </a:xfrm>
          <a:prstGeom prst="line">
            <a:avLst/>
          </a:prstGeom>
          <a:noFill/>
          <a:ln w="9525">
            <a:solidFill>
              <a:schemeClr val="bg2"/>
            </a:solidFill>
            <a:round/>
            <a:headEnd/>
            <a:tailEnd/>
          </a:ln>
        </p:spPr>
        <p:txBody>
          <a:bodyPr/>
          <a:lstStyle/>
          <a:p>
            <a:endParaRPr lang="hu-HU"/>
          </a:p>
        </p:txBody>
      </p:sp>
      <p:sp>
        <p:nvSpPr>
          <p:cNvPr id="82" name="Line 12"/>
          <p:cNvSpPr>
            <a:spLocks noChangeShapeType="1"/>
          </p:cNvSpPr>
          <p:nvPr/>
        </p:nvSpPr>
        <p:spPr bwMode="auto">
          <a:xfrm>
            <a:off x="4626586" y="2597150"/>
            <a:ext cx="0" cy="2760663"/>
          </a:xfrm>
          <a:prstGeom prst="line">
            <a:avLst/>
          </a:prstGeom>
          <a:noFill/>
          <a:ln w="9525">
            <a:solidFill>
              <a:schemeClr val="bg2"/>
            </a:solidFill>
            <a:round/>
            <a:headEnd/>
            <a:tailEnd/>
          </a:ln>
        </p:spPr>
        <p:txBody>
          <a:bodyPr/>
          <a:lstStyle/>
          <a:p>
            <a:endParaRPr lang="hu-HU"/>
          </a:p>
        </p:txBody>
      </p:sp>
      <p:sp>
        <p:nvSpPr>
          <p:cNvPr id="83" name="Line 13"/>
          <p:cNvSpPr>
            <a:spLocks noChangeShapeType="1"/>
          </p:cNvSpPr>
          <p:nvPr/>
        </p:nvSpPr>
        <p:spPr bwMode="auto">
          <a:xfrm>
            <a:off x="4799623" y="2309813"/>
            <a:ext cx="0" cy="2760662"/>
          </a:xfrm>
          <a:prstGeom prst="line">
            <a:avLst/>
          </a:prstGeom>
          <a:noFill/>
          <a:ln w="9525">
            <a:solidFill>
              <a:schemeClr val="bg2"/>
            </a:solidFill>
            <a:round/>
            <a:headEnd/>
            <a:tailEnd/>
          </a:ln>
        </p:spPr>
        <p:txBody>
          <a:bodyPr/>
          <a:lstStyle/>
          <a:p>
            <a:endParaRPr lang="hu-HU"/>
          </a:p>
        </p:txBody>
      </p:sp>
      <p:sp>
        <p:nvSpPr>
          <p:cNvPr id="88" name="Line 14"/>
          <p:cNvSpPr>
            <a:spLocks noChangeShapeType="1"/>
          </p:cNvSpPr>
          <p:nvPr/>
        </p:nvSpPr>
        <p:spPr bwMode="auto">
          <a:xfrm>
            <a:off x="4972661" y="2020888"/>
            <a:ext cx="0" cy="2760662"/>
          </a:xfrm>
          <a:prstGeom prst="line">
            <a:avLst/>
          </a:prstGeom>
          <a:noFill/>
          <a:ln w="9525">
            <a:solidFill>
              <a:schemeClr val="bg2"/>
            </a:solidFill>
            <a:round/>
            <a:headEnd/>
            <a:tailEnd/>
          </a:ln>
        </p:spPr>
        <p:txBody>
          <a:bodyPr/>
          <a:lstStyle/>
          <a:p>
            <a:endParaRPr lang="hu-HU"/>
          </a:p>
        </p:txBody>
      </p:sp>
      <p:sp>
        <p:nvSpPr>
          <p:cNvPr id="89" name="Line 15"/>
          <p:cNvSpPr>
            <a:spLocks noChangeShapeType="1"/>
          </p:cNvSpPr>
          <p:nvPr/>
        </p:nvSpPr>
        <p:spPr bwMode="auto">
          <a:xfrm flipH="1">
            <a:off x="4069373" y="2289175"/>
            <a:ext cx="984250" cy="1609725"/>
          </a:xfrm>
          <a:prstGeom prst="line">
            <a:avLst/>
          </a:prstGeom>
          <a:noFill/>
          <a:ln w="9525">
            <a:solidFill>
              <a:schemeClr val="bg2"/>
            </a:solidFill>
            <a:round/>
            <a:headEnd/>
            <a:tailEnd/>
          </a:ln>
        </p:spPr>
        <p:txBody>
          <a:bodyPr/>
          <a:lstStyle/>
          <a:p>
            <a:endParaRPr lang="hu-HU"/>
          </a:p>
        </p:txBody>
      </p:sp>
      <p:sp>
        <p:nvSpPr>
          <p:cNvPr id="90" name="Line 16"/>
          <p:cNvSpPr>
            <a:spLocks noChangeShapeType="1"/>
          </p:cNvSpPr>
          <p:nvPr/>
        </p:nvSpPr>
        <p:spPr bwMode="auto">
          <a:xfrm flipH="1">
            <a:off x="4069373" y="2690813"/>
            <a:ext cx="984250" cy="1609725"/>
          </a:xfrm>
          <a:prstGeom prst="line">
            <a:avLst/>
          </a:prstGeom>
          <a:noFill/>
          <a:ln w="9525">
            <a:solidFill>
              <a:schemeClr val="bg2"/>
            </a:solidFill>
            <a:round/>
            <a:headEnd/>
            <a:tailEnd/>
          </a:ln>
        </p:spPr>
        <p:txBody>
          <a:bodyPr/>
          <a:lstStyle/>
          <a:p>
            <a:endParaRPr lang="hu-HU"/>
          </a:p>
        </p:txBody>
      </p:sp>
      <p:sp>
        <p:nvSpPr>
          <p:cNvPr id="91" name="Line 17"/>
          <p:cNvSpPr>
            <a:spLocks noChangeShapeType="1"/>
          </p:cNvSpPr>
          <p:nvPr/>
        </p:nvSpPr>
        <p:spPr bwMode="auto">
          <a:xfrm flipH="1">
            <a:off x="4069373" y="3092450"/>
            <a:ext cx="984250" cy="1611313"/>
          </a:xfrm>
          <a:prstGeom prst="line">
            <a:avLst/>
          </a:prstGeom>
          <a:noFill/>
          <a:ln w="9525">
            <a:solidFill>
              <a:schemeClr val="bg2"/>
            </a:solidFill>
            <a:round/>
            <a:headEnd/>
            <a:tailEnd/>
          </a:ln>
        </p:spPr>
        <p:txBody>
          <a:bodyPr/>
          <a:lstStyle/>
          <a:p>
            <a:endParaRPr lang="hu-HU"/>
          </a:p>
        </p:txBody>
      </p:sp>
      <p:sp>
        <p:nvSpPr>
          <p:cNvPr id="94" name="Line 18"/>
          <p:cNvSpPr>
            <a:spLocks noChangeShapeType="1"/>
          </p:cNvSpPr>
          <p:nvPr/>
        </p:nvSpPr>
        <p:spPr bwMode="auto">
          <a:xfrm flipH="1">
            <a:off x="4069373" y="3494088"/>
            <a:ext cx="984250" cy="1611312"/>
          </a:xfrm>
          <a:prstGeom prst="line">
            <a:avLst/>
          </a:prstGeom>
          <a:noFill/>
          <a:ln w="9525">
            <a:solidFill>
              <a:schemeClr val="bg2"/>
            </a:solidFill>
            <a:round/>
            <a:headEnd/>
            <a:tailEnd/>
          </a:ln>
        </p:spPr>
        <p:txBody>
          <a:bodyPr/>
          <a:lstStyle/>
          <a:p>
            <a:endParaRPr lang="hu-HU"/>
          </a:p>
        </p:txBody>
      </p:sp>
      <p:sp>
        <p:nvSpPr>
          <p:cNvPr id="95" name="Line 19"/>
          <p:cNvSpPr>
            <a:spLocks noChangeShapeType="1"/>
          </p:cNvSpPr>
          <p:nvPr/>
        </p:nvSpPr>
        <p:spPr bwMode="auto">
          <a:xfrm flipH="1">
            <a:off x="4069373" y="3897313"/>
            <a:ext cx="984250" cy="1609725"/>
          </a:xfrm>
          <a:prstGeom prst="line">
            <a:avLst/>
          </a:prstGeom>
          <a:noFill/>
          <a:ln w="9525">
            <a:solidFill>
              <a:schemeClr val="bg2"/>
            </a:solidFill>
            <a:round/>
            <a:headEnd/>
            <a:tailEnd/>
          </a:ln>
        </p:spPr>
        <p:txBody>
          <a:bodyPr/>
          <a:lstStyle/>
          <a:p>
            <a:endParaRPr lang="hu-HU"/>
          </a:p>
        </p:txBody>
      </p:sp>
      <p:sp>
        <p:nvSpPr>
          <p:cNvPr id="96" name="Line 20"/>
          <p:cNvSpPr>
            <a:spLocks noChangeShapeType="1"/>
          </p:cNvSpPr>
          <p:nvPr/>
        </p:nvSpPr>
        <p:spPr bwMode="auto">
          <a:xfrm flipH="1">
            <a:off x="4069373" y="4298950"/>
            <a:ext cx="984250" cy="1609725"/>
          </a:xfrm>
          <a:prstGeom prst="line">
            <a:avLst/>
          </a:prstGeom>
          <a:noFill/>
          <a:ln w="9525">
            <a:solidFill>
              <a:schemeClr val="bg2"/>
            </a:solidFill>
            <a:round/>
            <a:headEnd/>
            <a:tailEnd/>
          </a:ln>
        </p:spPr>
        <p:txBody>
          <a:bodyPr/>
          <a:lstStyle/>
          <a:p>
            <a:endParaRPr lang="hu-HU"/>
          </a:p>
        </p:txBody>
      </p:sp>
      <p:sp>
        <p:nvSpPr>
          <p:cNvPr id="97" name="Line 21"/>
          <p:cNvSpPr>
            <a:spLocks noChangeShapeType="1"/>
          </p:cNvSpPr>
          <p:nvPr/>
        </p:nvSpPr>
        <p:spPr bwMode="auto">
          <a:xfrm>
            <a:off x="849923" y="3209925"/>
            <a:ext cx="0" cy="2760663"/>
          </a:xfrm>
          <a:prstGeom prst="line">
            <a:avLst/>
          </a:prstGeom>
          <a:noFill/>
          <a:ln w="9525">
            <a:solidFill>
              <a:schemeClr val="bg2"/>
            </a:solidFill>
            <a:round/>
            <a:headEnd/>
            <a:tailEnd/>
          </a:ln>
        </p:spPr>
        <p:txBody>
          <a:bodyPr/>
          <a:lstStyle/>
          <a:p>
            <a:endParaRPr lang="hu-HU"/>
          </a:p>
        </p:txBody>
      </p:sp>
      <p:sp>
        <p:nvSpPr>
          <p:cNvPr id="98" name="Line 22"/>
          <p:cNvSpPr>
            <a:spLocks noChangeShapeType="1"/>
          </p:cNvSpPr>
          <p:nvPr/>
        </p:nvSpPr>
        <p:spPr bwMode="auto">
          <a:xfrm>
            <a:off x="1022961" y="2921000"/>
            <a:ext cx="0" cy="2760663"/>
          </a:xfrm>
          <a:prstGeom prst="line">
            <a:avLst/>
          </a:prstGeom>
          <a:noFill/>
          <a:ln w="9525">
            <a:solidFill>
              <a:schemeClr val="bg2"/>
            </a:solidFill>
            <a:round/>
            <a:headEnd/>
            <a:tailEnd/>
          </a:ln>
        </p:spPr>
        <p:txBody>
          <a:bodyPr/>
          <a:lstStyle/>
          <a:p>
            <a:endParaRPr lang="hu-HU"/>
          </a:p>
        </p:txBody>
      </p:sp>
      <p:sp>
        <p:nvSpPr>
          <p:cNvPr id="99" name="Line 23"/>
          <p:cNvSpPr>
            <a:spLocks noChangeShapeType="1"/>
          </p:cNvSpPr>
          <p:nvPr/>
        </p:nvSpPr>
        <p:spPr bwMode="auto">
          <a:xfrm>
            <a:off x="1197586" y="2633663"/>
            <a:ext cx="0" cy="2760662"/>
          </a:xfrm>
          <a:prstGeom prst="line">
            <a:avLst/>
          </a:prstGeom>
          <a:noFill/>
          <a:ln w="9525">
            <a:solidFill>
              <a:schemeClr val="bg2"/>
            </a:solidFill>
            <a:round/>
            <a:headEnd/>
            <a:tailEnd/>
          </a:ln>
        </p:spPr>
        <p:txBody>
          <a:bodyPr/>
          <a:lstStyle/>
          <a:p>
            <a:endParaRPr lang="hu-HU"/>
          </a:p>
        </p:txBody>
      </p:sp>
      <p:sp>
        <p:nvSpPr>
          <p:cNvPr id="100" name="Line 24"/>
          <p:cNvSpPr>
            <a:spLocks noChangeShapeType="1"/>
          </p:cNvSpPr>
          <p:nvPr/>
        </p:nvSpPr>
        <p:spPr bwMode="auto">
          <a:xfrm>
            <a:off x="1370623" y="2346325"/>
            <a:ext cx="0" cy="2760663"/>
          </a:xfrm>
          <a:prstGeom prst="line">
            <a:avLst/>
          </a:prstGeom>
          <a:noFill/>
          <a:ln w="9525">
            <a:solidFill>
              <a:schemeClr val="bg2"/>
            </a:solidFill>
            <a:round/>
            <a:headEnd/>
            <a:tailEnd/>
          </a:ln>
        </p:spPr>
        <p:txBody>
          <a:bodyPr/>
          <a:lstStyle/>
          <a:p>
            <a:endParaRPr lang="hu-HU"/>
          </a:p>
        </p:txBody>
      </p:sp>
      <p:sp>
        <p:nvSpPr>
          <p:cNvPr id="101" name="Line 25"/>
          <p:cNvSpPr>
            <a:spLocks noChangeShapeType="1"/>
          </p:cNvSpPr>
          <p:nvPr/>
        </p:nvSpPr>
        <p:spPr bwMode="auto">
          <a:xfrm>
            <a:off x="1543661" y="2057400"/>
            <a:ext cx="0" cy="2760663"/>
          </a:xfrm>
          <a:prstGeom prst="line">
            <a:avLst/>
          </a:prstGeom>
          <a:noFill/>
          <a:ln w="9525">
            <a:solidFill>
              <a:schemeClr val="bg2"/>
            </a:solidFill>
            <a:round/>
            <a:headEnd/>
            <a:tailEnd/>
          </a:ln>
        </p:spPr>
        <p:txBody>
          <a:bodyPr/>
          <a:lstStyle/>
          <a:p>
            <a:endParaRPr lang="hu-HU"/>
          </a:p>
        </p:txBody>
      </p:sp>
      <p:sp>
        <p:nvSpPr>
          <p:cNvPr id="102" name="Line 26"/>
          <p:cNvSpPr>
            <a:spLocks noChangeShapeType="1"/>
          </p:cNvSpPr>
          <p:nvPr/>
        </p:nvSpPr>
        <p:spPr bwMode="auto">
          <a:xfrm flipH="1">
            <a:off x="676886" y="2289175"/>
            <a:ext cx="984250" cy="1609725"/>
          </a:xfrm>
          <a:prstGeom prst="line">
            <a:avLst/>
          </a:prstGeom>
          <a:noFill/>
          <a:ln w="9525">
            <a:solidFill>
              <a:schemeClr val="bg2"/>
            </a:solidFill>
            <a:round/>
            <a:headEnd/>
            <a:tailEnd/>
          </a:ln>
        </p:spPr>
        <p:txBody>
          <a:bodyPr/>
          <a:lstStyle/>
          <a:p>
            <a:endParaRPr lang="hu-HU"/>
          </a:p>
        </p:txBody>
      </p:sp>
      <p:sp>
        <p:nvSpPr>
          <p:cNvPr id="103" name="Line 27"/>
          <p:cNvSpPr>
            <a:spLocks noChangeShapeType="1"/>
          </p:cNvSpPr>
          <p:nvPr/>
        </p:nvSpPr>
        <p:spPr bwMode="auto">
          <a:xfrm flipH="1">
            <a:off x="676886" y="2690813"/>
            <a:ext cx="984250" cy="1609725"/>
          </a:xfrm>
          <a:prstGeom prst="line">
            <a:avLst/>
          </a:prstGeom>
          <a:noFill/>
          <a:ln w="9525">
            <a:solidFill>
              <a:schemeClr val="bg2"/>
            </a:solidFill>
            <a:round/>
            <a:headEnd/>
            <a:tailEnd/>
          </a:ln>
        </p:spPr>
        <p:txBody>
          <a:bodyPr/>
          <a:lstStyle/>
          <a:p>
            <a:endParaRPr lang="hu-HU"/>
          </a:p>
        </p:txBody>
      </p:sp>
      <p:sp>
        <p:nvSpPr>
          <p:cNvPr id="104" name="Line 28"/>
          <p:cNvSpPr>
            <a:spLocks noChangeShapeType="1"/>
          </p:cNvSpPr>
          <p:nvPr/>
        </p:nvSpPr>
        <p:spPr bwMode="auto">
          <a:xfrm flipH="1">
            <a:off x="676886" y="3092450"/>
            <a:ext cx="984250" cy="1611313"/>
          </a:xfrm>
          <a:prstGeom prst="line">
            <a:avLst/>
          </a:prstGeom>
          <a:noFill/>
          <a:ln w="9525">
            <a:solidFill>
              <a:schemeClr val="bg2"/>
            </a:solidFill>
            <a:round/>
            <a:headEnd/>
            <a:tailEnd/>
          </a:ln>
        </p:spPr>
        <p:txBody>
          <a:bodyPr/>
          <a:lstStyle/>
          <a:p>
            <a:endParaRPr lang="hu-HU"/>
          </a:p>
        </p:txBody>
      </p:sp>
      <p:sp>
        <p:nvSpPr>
          <p:cNvPr id="105" name="Line 29"/>
          <p:cNvSpPr>
            <a:spLocks noChangeShapeType="1"/>
          </p:cNvSpPr>
          <p:nvPr/>
        </p:nvSpPr>
        <p:spPr bwMode="auto">
          <a:xfrm flipH="1">
            <a:off x="676886" y="3494088"/>
            <a:ext cx="984250" cy="1611312"/>
          </a:xfrm>
          <a:prstGeom prst="line">
            <a:avLst/>
          </a:prstGeom>
          <a:noFill/>
          <a:ln w="9525">
            <a:solidFill>
              <a:schemeClr val="bg2"/>
            </a:solidFill>
            <a:round/>
            <a:headEnd/>
            <a:tailEnd/>
          </a:ln>
        </p:spPr>
        <p:txBody>
          <a:bodyPr/>
          <a:lstStyle/>
          <a:p>
            <a:endParaRPr lang="hu-HU"/>
          </a:p>
        </p:txBody>
      </p:sp>
      <p:sp>
        <p:nvSpPr>
          <p:cNvPr id="106" name="Line 30"/>
          <p:cNvSpPr>
            <a:spLocks noChangeShapeType="1"/>
          </p:cNvSpPr>
          <p:nvPr/>
        </p:nvSpPr>
        <p:spPr bwMode="auto">
          <a:xfrm flipH="1">
            <a:off x="676886" y="3897313"/>
            <a:ext cx="984250" cy="1609725"/>
          </a:xfrm>
          <a:prstGeom prst="line">
            <a:avLst/>
          </a:prstGeom>
          <a:noFill/>
          <a:ln w="9525">
            <a:solidFill>
              <a:schemeClr val="bg2"/>
            </a:solidFill>
            <a:round/>
            <a:headEnd/>
            <a:tailEnd/>
          </a:ln>
        </p:spPr>
        <p:txBody>
          <a:bodyPr/>
          <a:lstStyle/>
          <a:p>
            <a:endParaRPr lang="hu-HU"/>
          </a:p>
        </p:txBody>
      </p:sp>
      <p:sp>
        <p:nvSpPr>
          <p:cNvPr id="107" name="Line 31"/>
          <p:cNvSpPr>
            <a:spLocks noChangeShapeType="1"/>
          </p:cNvSpPr>
          <p:nvPr/>
        </p:nvSpPr>
        <p:spPr bwMode="auto">
          <a:xfrm flipH="1">
            <a:off x="676886" y="4298950"/>
            <a:ext cx="984250" cy="1609725"/>
          </a:xfrm>
          <a:prstGeom prst="line">
            <a:avLst/>
          </a:prstGeom>
          <a:noFill/>
          <a:ln w="9525">
            <a:solidFill>
              <a:schemeClr val="bg2"/>
            </a:solidFill>
            <a:round/>
            <a:headEnd/>
            <a:tailEnd/>
          </a:ln>
        </p:spPr>
        <p:txBody>
          <a:bodyPr/>
          <a:lstStyle/>
          <a:p>
            <a:endParaRPr lang="hu-HU"/>
          </a:p>
        </p:txBody>
      </p:sp>
      <p:sp>
        <p:nvSpPr>
          <p:cNvPr id="108" name="Freeform 32"/>
          <p:cNvSpPr>
            <a:spLocks/>
          </p:cNvSpPr>
          <p:nvPr/>
        </p:nvSpPr>
        <p:spPr bwMode="auto">
          <a:xfrm>
            <a:off x="4069373" y="1843088"/>
            <a:ext cx="1000125" cy="4414837"/>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99CC">
              <a:alpha val="52940"/>
            </a:srgbClr>
          </a:solidFill>
          <a:ln w="9525">
            <a:solidFill>
              <a:schemeClr val="tx1"/>
            </a:solidFill>
            <a:round/>
            <a:headEnd/>
            <a:tailEnd/>
          </a:ln>
        </p:spPr>
        <p:txBody>
          <a:bodyPr/>
          <a:lstStyle/>
          <a:p>
            <a:endParaRPr lang="hu-HU"/>
          </a:p>
        </p:txBody>
      </p:sp>
      <p:sp>
        <p:nvSpPr>
          <p:cNvPr id="109" name="Line 36"/>
          <p:cNvSpPr>
            <a:spLocks noChangeShapeType="1"/>
          </p:cNvSpPr>
          <p:nvPr/>
        </p:nvSpPr>
        <p:spPr bwMode="auto">
          <a:xfrm flipV="1">
            <a:off x="2989873" y="3498850"/>
            <a:ext cx="287338" cy="287338"/>
          </a:xfrm>
          <a:prstGeom prst="line">
            <a:avLst/>
          </a:prstGeom>
          <a:noFill/>
          <a:ln w="57150">
            <a:solidFill>
              <a:srgbClr val="FFFF01"/>
            </a:solidFill>
            <a:round/>
            <a:headEnd/>
            <a:tailEnd type="triangle" w="med" len="med"/>
          </a:ln>
        </p:spPr>
        <p:txBody>
          <a:bodyPr/>
          <a:lstStyle/>
          <a:p>
            <a:endParaRPr lang="hu-HU"/>
          </a:p>
        </p:txBody>
      </p:sp>
      <p:sp>
        <p:nvSpPr>
          <p:cNvPr id="110" name="Line 37"/>
          <p:cNvSpPr>
            <a:spLocks noChangeShapeType="1"/>
          </p:cNvSpPr>
          <p:nvPr/>
        </p:nvSpPr>
        <p:spPr bwMode="auto">
          <a:xfrm flipH="1">
            <a:off x="2845411" y="3498850"/>
            <a:ext cx="431800" cy="1008063"/>
          </a:xfrm>
          <a:prstGeom prst="line">
            <a:avLst/>
          </a:prstGeom>
          <a:noFill/>
          <a:ln w="57150">
            <a:solidFill>
              <a:srgbClr val="FFFF01"/>
            </a:solidFill>
            <a:round/>
            <a:headEnd/>
            <a:tailEnd type="triangle" w="med" len="med"/>
          </a:ln>
        </p:spPr>
        <p:txBody>
          <a:bodyPr/>
          <a:lstStyle/>
          <a:p>
            <a:endParaRPr lang="hu-HU"/>
          </a:p>
        </p:txBody>
      </p:sp>
      <p:sp>
        <p:nvSpPr>
          <p:cNvPr id="111" name="Line 38"/>
          <p:cNvSpPr>
            <a:spLocks noChangeShapeType="1"/>
          </p:cNvSpPr>
          <p:nvPr/>
        </p:nvSpPr>
        <p:spPr bwMode="auto">
          <a:xfrm>
            <a:off x="2845411" y="4506913"/>
            <a:ext cx="1439862" cy="144462"/>
          </a:xfrm>
          <a:prstGeom prst="line">
            <a:avLst/>
          </a:prstGeom>
          <a:noFill/>
          <a:ln w="57150">
            <a:solidFill>
              <a:srgbClr val="FFFF01"/>
            </a:solidFill>
            <a:round/>
            <a:headEnd/>
            <a:tailEnd type="triangle" w="med" len="med"/>
          </a:ln>
        </p:spPr>
        <p:txBody>
          <a:bodyPr/>
          <a:lstStyle/>
          <a:p>
            <a:endParaRPr lang="hu-HU"/>
          </a:p>
        </p:txBody>
      </p:sp>
      <p:sp>
        <p:nvSpPr>
          <p:cNvPr id="112" name="Line 39"/>
          <p:cNvSpPr>
            <a:spLocks noChangeShapeType="1"/>
          </p:cNvSpPr>
          <p:nvPr/>
        </p:nvSpPr>
        <p:spPr bwMode="auto">
          <a:xfrm flipH="1">
            <a:off x="2342173" y="3930650"/>
            <a:ext cx="503238" cy="504825"/>
          </a:xfrm>
          <a:prstGeom prst="line">
            <a:avLst/>
          </a:prstGeom>
          <a:noFill/>
          <a:ln w="57150">
            <a:solidFill>
              <a:srgbClr val="FFFF01"/>
            </a:solidFill>
            <a:round/>
            <a:headEnd/>
            <a:tailEnd type="triangle" w="med" len="med"/>
          </a:ln>
        </p:spPr>
        <p:txBody>
          <a:bodyPr/>
          <a:lstStyle/>
          <a:p>
            <a:endParaRPr lang="hu-HU"/>
          </a:p>
        </p:txBody>
      </p:sp>
      <p:sp>
        <p:nvSpPr>
          <p:cNvPr id="113" name="AutoShape 44"/>
          <p:cNvSpPr>
            <a:spLocks noChangeArrowheads="1"/>
          </p:cNvSpPr>
          <p:nvPr/>
        </p:nvSpPr>
        <p:spPr bwMode="auto">
          <a:xfrm>
            <a:off x="929298" y="4724400"/>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114" name="Text Box 49"/>
          <p:cNvSpPr txBox="1">
            <a:spLocks noChangeArrowheads="1"/>
          </p:cNvSpPr>
          <p:nvPr/>
        </p:nvSpPr>
        <p:spPr bwMode="auto">
          <a:xfrm>
            <a:off x="1397611" y="5553075"/>
            <a:ext cx="2727325" cy="830263"/>
          </a:xfrm>
          <a:prstGeom prst="rect">
            <a:avLst/>
          </a:prstGeom>
          <a:noFill/>
          <a:ln w="9525">
            <a:noFill/>
            <a:miter lim="800000"/>
            <a:headEnd/>
            <a:tailEnd/>
          </a:ln>
        </p:spPr>
        <p:txBody>
          <a:bodyPr>
            <a:spAutoFit/>
          </a:bodyPr>
          <a:lstStyle/>
          <a:p>
            <a:r>
              <a:rPr lang="en-US" sz="2400" dirty="0"/>
              <a:t>Line Of Response</a:t>
            </a:r>
            <a:r>
              <a:rPr lang="hu-HU" sz="2400" dirty="0"/>
              <a:t> (LOR)</a:t>
            </a:r>
            <a:endParaRPr lang="hu-HU" sz="2400" i="1" dirty="0"/>
          </a:p>
        </p:txBody>
      </p:sp>
      <p:sp>
        <p:nvSpPr>
          <p:cNvPr id="115" name="Line 50"/>
          <p:cNvSpPr>
            <a:spLocks noChangeShapeType="1"/>
          </p:cNvSpPr>
          <p:nvPr/>
        </p:nvSpPr>
        <p:spPr bwMode="auto">
          <a:xfrm flipH="1" flipV="1">
            <a:off x="2116748" y="4905375"/>
            <a:ext cx="180975" cy="611188"/>
          </a:xfrm>
          <a:prstGeom prst="line">
            <a:avLst/>
          </a:prstGeom>
          <a:noFill/>
          <a:ln w="9525">
            <a:solidFill>
              <a:schemeClr val="tx1"/>
            </a:solidFill>
            <a:round/>
            <a:headEnd/>
            <a:tailEnd type="triangle" w="med" len="med"/>
          </a:ln>
        </p:spPr>
        <p:txBody>
          <a:bodyPr/>
          <a:lstStyle/>
          <a:p>
            <a:endParaRPr lang="hu-HU"/>
          </a:p>
        </p:txBody>
      </p:sp>
      <p:sp>
        <p:nvSpPr>
          <p:cNvPr id="116" name="Freeform 8"/>
          <p:cNvSpPr>
            <a:spLocks/>
          </p:cNvSpPr>
          <p:nvPr/>
        </p:nvSpPr>
        <p:spPr bwMode="auto">
          <a:xfrm>
            <a:off x="4537686" y="1843088"/>
            <a:ext cx="1000125" cy="4414837"/>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0000">
              <a:alpha val="58038"/>
            </a:srgbClr>
          </a:solidFill>
          <a:ln w="9525">
            <a:solidFill>
              <a:schemeClr val="tx1"/>
            </a:solidFill>
            <a:round/>
            <a:headEnd/>
            <a:tailEnd/>
          </a:ln>
        </p:spPr>
        <p:txBody>
          <a:bodyPr/>
          <a:lstStyle/>
          <a:p>
            <a:endParaRPr lang="hu-HU"/>
          </a:p>
        </p:txBody>
      </p:sp>
      <p:sp>
        <p:nvSpPr>
          <p:cNvPr id="117" name="Line 21"/>
          <p:cNvSpPr>
            <a:spLocks noChangeShapeType="1"/>
          </p:cNvSpPr>
          <p:nvPr/>
        </p:nvSpPr>
        <p:spPr bwMode="auto">
          <a:xfrm>
            <a:off x="4710723" y="3209925"/>
            <a:ext cx="0" cy="2760663"/>
          </a:xfrm>
          <a:prstGeom prst="line">
            <a:avLst/>
          </a:prstGeom>
          <a:noFill/>
          <a:ln w="9525">
            <a:solidFill>
              <a:schemeClr val="bg2"/>
            </a:solidFill>
            <a:round/>
            <a:headEnd/>
            <a:tailEnd/>
          </a:ln>
        </p:spPr>
        <p:txBody>
          <a:bodyPr/>
          <a:lstStyle/>
          <a:p>
            <a:endParaRPr lang="hu-HU"/>
          </a:p>
        </p:txBody>
      </p:sp>
      <p:sp>
        <p:nvSpPr>
          <p:cNvPr id="118" name="Line 22"/>
          <p:cNvSpPr>
            <a:spLocks noChangeShapeType="1"/>
          </p:cNvSpPr>
          <p:nvPr/>
        </p:nvSpPr>
        <p:spPr bwMode="auto">
          <a:xfrm>
            <a:off x="4883761" y="2921000"/>
            <a:ext cx="0" cy="2760663"/>
          </a:xfrm>
          <a:prstGeom prst="line">
            <a:avLst/>
          </a:prstGeom>
          <a:noFill/>
          <a:ln w="9525">
            <a:solidFill>
              <a:schemeClr val="bg2"/>
            </a:solidFill>
            <a:round/>
            <a:headEnd/>
            <a:tailEnd/>
          </a:ln>
        </p:spPr>
        <p:txBody>
          <a:bodyPr/>
          <a:lstStyle/>
          <a:p>
            <a:endParaRPr lang="hu-HU"/>
          </a:p>
        </p:txBody>
      </p:sp>
      <p:sp>
        <p:nvSpPr>
          <p:cNvPr id="119" name="Line 23"/>
          <p:cNvSpPr>
            <a:spLocks noChangeShapeType="1"/>
          </p:cNvSpPr>
          <p:nvPr/>
        </p:nvSpPr>
        <p:spPr bwMode="auto">
          <a:xfrm>
            <a:off x="5058386" y="2633663"/>
            <a:ext cx="0" cy="2760662"/>
          </a:xfrm>
          <a:prstGeom prst="line">
            <a:avLst/>
          </a:prstGeom>
          <a:noFill/>
          <a:ln w="9525">
            <a:solidFill>
              <a:schemeClr val="bg2"/>
            </a:solidFill>
            <a:round/>
            <a:headEnd/>
            <a:tailEnd/>
          </a:ln>
        </p:spPr>
        <p:txBody>
          <a:bodyPr/>
          <a:lstStyle/>
          <a:p>
            <a:endParaRPr lang="hu-HU"/>
          </a:p>
        </p:txBody>
      </p:sp>
      <p:sp>
        <p:nvSpPr>
          <p:cNvPr id="120" name="Line 24"/>
          <p:cNvSpPr>
            <a:spLocks noChangeShapeType="1"/>
          </p:cNvSpPr>
          <p:nvPr/>
        </p:nvSpPr>
        <p:spPr bwMode="auto">
          <a:xfrm>
            <a:off x="5231423" y="2346325"/>
            <a:ext cx="0" cy="2760663"/>
          </a:xfrm>
          <a:prstGeom prst="line">
            <a:avLst/>
          </a:prstGeom>
          <a:noFill/>
          <a:ln w="9525">
            <a:solidFill>
              <a:schemeClr val="bg2"/>
            </a:solidFill>
            <a:round/>
            <a:headEnd/>
            <a:tailEnd/>
          </a:ln>
        </p:spPr>
        <p:txBody>
          <a:bodyPr/>
          <a:lstStyle/>
          <a:p>
            <a:endParaRPr lang="hu-HU"/>
          </a:p>
        </p:txBody>
      </p:sp>
      <p:sp>
        <p:nvSpPr>
          <p:cNvPr id="121" name="Line 25"/>
          <p:cNvSpPr>
            <a:spLocks noChangeShapeType="1"/>
          </p:cNvSpPr>
          <p:nvPr/>
        </p:nvSpPr>
        <p:spPr bwMode="auto">
          <a:xfrm>
            <a:off x="5404461" y="2057400"/>
            <a:ext cx="0" cy="2760663"/>
          </a:xfrm>
          <a:prstGeom prst="line">
            <a:avLst/>
          </a:prstGeom>
          <a:noFill/>
          <a:ln w="9525">
            <a:solidFill>
              <a:schemeClr val="bg2"/>
            </a:solidFill>
            <a:round/>
            <a:headEnd/>
            <a:tailEnd/>
          </a:ln>
        </p:spPr>
        <p:txBody>
          <a:bodyPr/>
          <a:lstStyle/>
          <a:p>
            <a:endParaRPr lang="hu-HU"/>
          </a:p>
        </p:txBody>
      </p:sp>
      <p:sp>
        <p:nvSpPr>
          <p:cNvPr id="122" name="Line 26"/>
          <p:cNvSpPr>
            <a:spLocks noChangeShapeType="1"/>
          </p:cNvSpPr>
          <p:nvPr/>
        </p:nvSpPr>
        <p:spPr bwMode="auto">
          <a:xfrm flipH="1">
            <a:off x="4537686" y="2289175"/>
            <a:ext cx="984250" cy="1609725"/>
          </a:xfrm>
          <a:prstGeom prst="line">
            <a:avLst/>
          </a:prstGeom>
          <a:noFill/>
          <a:ln w="9525">
            <a:solidFill>
              <a:schemeClr val="bg2"/>
            </a:solidFill>
            <a:round/>
            <a:headEnd/>
            <a:tailEnd/>
          </a:ln>
        </p:spPr>
        <p:txBody>
          <a:bodyPr/>
          <a:lstStyle/>
          <a:p>
            <a:endParaRPr lang="hu-HU"/>
          </a:p>
        </p:txBody>
      </p:sp>
      <p:sp>
        <p:nvSpPr>
          <p:cNvPr id="123" name="Line 27"/>
          <p:cNvSpPr>
            <a:spLocks noChangeShapeType="1"/>
          </p:cNvSpPr>
          <p:nvPr/>
        </p:nvSpPr>
        <p:spPr bwMode="auto">
          <a:xfrm flipH="1">
            <a:off x="4537686" y="2690813"/>
            <a:ext cx="984250" cy="1609725"/>
          </a:xfrm>
          <a:prstGeom prst="line">
            <a:avLst/>
          </a:prstGeom>
          <a:noFill/>
          <a:ln w="9525">
            <a:solidFill>
              <a:schemeClr val="bg2"/>
            </a:solidFill>
            <a:round/>
            <a:headEnd/>
            <a:tailEnd/>
          </a:ln>
        </p:spPr>
        <p:txBody>
          <a:bodyPr/>
          <a:lstStyle/>
          <a:p>
            <a:endParaRPr lang="hu-HU"/>
          </a:p>
        </p:txBody>
      </p:sp>
      <p:sp>
        <p:nvSpPr>
          <p:cNvPr id="124" name="Line 28"/>
          <p:cNvSpPr>
            <a:spLocks noChangeShapeType="1"/>
          </p:cNvSpPr>
          <p:nvPr/>
        </p:nvSpPr>
        <p:spPr bwMode="auto">
          <a:xfrm flipH="1">
            <a:off x="4537686" y="3092450"/>
            <a:ext cx="984250" cy="1611313"/>
          </a:xfrm>
          <a:prstGeom prst="line">
            <a:avLst/>
          </a:prstGeom>
          <a:noFill/>
          <a:ln w="9525">
            <a:solidFill>
              <a:schemeClr val="bg2"/>
            </a:solidFill>
            <a:round/>
            <a:headEnd/>
            <a:tailEnd/>
          </a:ln>
        </p:spPr>
        <p:txBody>
          <a:bodyPr/>
          <a:lstStyle/>
          <a:p>
            <a:endParaRPr lang="hu-HU"/>
          </a:p>
        </p:txBody>
      </p:sp>
      <p:sp>
        <p:nvSpPr>
          <p:cNvPr id="125" name="Line 29"/>
          <p:cNvSpPr>
            <a:spLocks noChangeShapeType="1"/>
          </p:cNvSpPr>
          <p:nvPr/>
        </p:nvSpPr>
        <p:spPr bwMode="auto">
          <a:xfrm flipH="1">
            <a:off x="4537686" y="3494088"/>
            <a:ext cx="984250" cy="1611312"/>
          </a:xfrm>
          <a:prstGeom prst="line">
            <a:avLst/>
          </a:prstGeom>
          <a:noFill/>
          <a:ln w="9525">
            <a:solidFill>
              <a:schemeClr val="bg2"/>
            </a:solidFill>
            <a:round/>
            <a:headEnd/>
            <a:tailEnd/>
          </a:ln>
        </p:spPr>
        <p:txBody>
          <a:bodyPr/>
          <a:lstStyle/>
          <a:p>
            <a:endParaRPr lang="hu-HU"/>
          </a:p>
        </p:txBody>
      </p:sp>
      <p:sp>
        <p:nvSpPr>
          <p:cNvPr id="126" name="Line 30"/>
          <p:cNvSpPr>
            <a:spLocks noChangeShapeType="1"/>
          </p:cNvSpPr>
          <p:nvPr/>
        </p:nvSpPr>
        <p:spPr bwMode="auto">
          <a:xfrm flipH="1">
            <a:off x="4537686" y="3897313"/>
            <a:ext cx="984250" cy="1609725"/>
          </a:xfrm>
          <a:prstGeom prst="line">
            <a:avLst/>
          </a:prstGeom>
          <a:noFill/>
          <a:ln w="9525">
            <a:solidFill>
              <a:schemeClr val="bg2"/>
            </a:solidFill>
            <a:round/>
            <a:headEnd/>
            <a:tailEnd/>
          </a:ln>
        </p:spPr>
        <p:txBody>
          <a:bodyPr/>
          <a:lstStyle/>
          <a:p>
            <a:endParaRPr lang="hu-HU"/>
          </a:p>
        </p:txBody>
      </p:sp>
      <p:sp>
        <p:nvSpPr>
          <p:cNvPr id="127" name="Line 31"/>
          <p:cNvSpPr>
            <a:spLocks noChangeShapeType="1"/>
          </p:cNvSpPr>
          <p:nvPr/>
        </p:nvSpPr>
        <p:spPr bwMode="auto">
          <a:xfrm flipH="1">
            <a:off x="4537686" y="4298950"/>
            <a:ext cx="984250" cy="1609725"/>
          </a:xfrm>
          <a:prstGeom prst="line">
            <a:avLst/>
          </a:prstGeom>
          <a:noFill/>
          <a:ln w="9525">
            <a:solidFill>
              <a:schemeClr val="bg2"/>
            </a:solidFill>
            <a:round/>
            <a:headEnd/>
            <a:tailEnd/>
          </a:ln>
        </p:spPr>
        <p:txBody>
          <a:bodyPr/>
          <a:lstStyle/>
          <a:p>
            <a:endParaRPr lang="hu-HU"/>
          </a:p>
        </p:txBody>
      </p:sp>
      <p:sp>
        <p:nvSpPr>
          <p:cNvPr id="128" name="AutoShape 43"/>
          <p:cNvSpPr>
            <a:spLocks noChangeArrowheads="1"/>
          </p:cNvSpPr>
          <p:nvPr/>
        </p:nvSpPr>
        <p:spPr bwMode="auto">
          <a:xfrm>
            <a:off x="4645636" y="3822700"/>
            <a:ext cx="431800" cy="504825"/>
          </a:xfrm>
          <a:prstGeom prst="irregularSeal2">
            <a:avLst/>
          </a:prstGeom>
          <a:solidFill>
            <a:srgbClr val="FEFE00"/>
          </a:solidFill>
          <a:ln w="12700">
            <a:solidFill>
              <a:schemeClr val="bg2"/>
            </a:solidFill>
            <a:miter lim="800000"/>
            <a:headEnd/>
            <a:tailEnd/>
          </a:ln>
        </p:spPr>
        <p:txBody>
          <a:bodyPr wrap="none" anchor="ctr"/>
          <a:lstStyle/>
          <a:p>
            <a:endParaRPr lang="hu-HU"/>
          </a:p>
        </p:txBody>
      </p:sp>
      <p:sp>
        <p:nvSpPr>
          <p:cNvPr id="129" name="Line 38"/>
          <p:cNvSpPr>
            <a:spLocks noChangeShapeType="1"/>
          </p:cNvSpPr>
          <p:nvPr/>
        </p:nvSpPr>
        <p:spPr bwMode="auto">
          <a:xfrm flipV="1">
            <a:off x="4248761" y="4219575"/>
            <a:ext cx="396875" cy="431800"/>
          </a:xfrm>
          <a:prstGeom prst="line">
            <a:avLst/>
          </a:prstGeom>
          <a:noFill/>
          <a:ln w="57150">
            <a:solidFill>
              <a:srgbClr val="FF0000"/>
            </a:solidFill>
            <a:round/>
            <a:headEnd/>
            <a:tailEnd type="triangle" w="med" len="med"/>
          </a:ln>
        </p:spPr>
        <p:txBody>
          <a:bodyPr/>
          <a:lstStyle/>
          <a:p>
            <a:endParaRPr lang="hu-HU"/>
          </a:p>
        </p:txBody>
      </p:sp>
      <p:cxnSp>
        <p:nvCxnSpPr>
          <p:cNvPr id="130" name="Egyenes összekötő 129"/>
          <p:cNvCxnSpPr/>
          <p:nvPr/>
        </p:nvCxnSpPr>
        <p:spPr>
          <a:xfrm>
            <a:off x="4069373" y="3498850"/>
            <a:ext cx="4683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1" name="Egyenes összekötő 130"/>
          <p:cNvCxnSpPr/>
          <p:nvPr/>
        </p:nvCxnSpPr>
        <p:spPr>
          <a:xfrm>
            <a:off x="4069373" y="3894138"/>
            <a:ext cx="4683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2" name="Egyenes összekötő 131"/>
          <p:cNvCxnSpPr/>
          <p:nvPr/>
        </p:nvCxnSpPr>
        <p:spPr>
          <a:xfrm>
            <a:off x="4069373" y="4291013"/>
            <a:ext cx="4683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3" name="Egyenes összekötő 132"/>
          <p:cNvCxnSpPr/>
          <p:nvPr/>
        </p:nvCxnSpPr>
        <p:spPr>
          <a:xfrm>
            <a:off x="4069373" y="4686300"/>
            <a:ext cx="4683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4" name="Egyenes összekötő 133"/>
          <p:cNvCxnSpPr/>
          <p:nvPr/>
        </p:nvCxnSpPr>
        <p:spPr>
          <a:xfrm>
            <a:off x="4069373" y="5083175"/>
            <a:ext cx="4683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5" name="Egyenes összekötő 134"/>
          <p:cNvCxnSpPr/>
          <p:nvPr/>
        </p:nvCxnSpPr>
        <p:spPr>
          <a:xfrm>
            <a:off x="4069373" y="5478463"/>
            <a:ext cx="4683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6" name="Egyenes összekötő 135"/>
          <p:cNvCxnSpPr/>
          <p:nvPr/>
        </p:nvCxnSpPr>
        <p:spPr>
          <a:xfrm>
            <a:off x="4069373" y="5875338"/>
            <a:ext cx="4683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7" name="Egyenes összekötő 136"/>
          <p:cNvCxnSpPr/>
          <p:nvPr/>
        </p:nvCxnSpPr>
        <p:spPr>
          <a:xfrm>
            <a:off x="4069373" y="6270625"/>
            <a:ext cx="4683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8" name="Egyenes összekötő 137"/>
          <p:cNvCxnSpPr/>
          <p:nvPr/>
        </p:nvCxnSpPr>
        <p:spPr>
          <a:xfrm>
            <a:off x="4248761" y="3211513"/>
            <a:ext cx="4683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9" name="Egyenes összekötő 138"/>
          <p:cNvCxnSpPr/>
          <p:nvPr/>
        </p:nvCxnSpPr>
        <p:spPr>
          <a:xfrm>
            <a:off x="4393223" y="2922588"/>
            <a:ext cx="4683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0" name="Egyenes összekötő 139"/>
          <p:cNvCxnSpPr/>
          <p:nvPr/>
        </p:nvCxnSpPr>
        <p:spPr>
          <a:xfrm>
            <a:off x="4609123" y="2598738"/>
            <a:ext cx="4683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1" name="Egyenes összekötő 140"/>
          <p:cNvCxnSpPr/>
          <p:nvPr/>
        </p:nvCxnSpPr>
        <p:spPr>
          <a:xfrm>
            <a:off x="4790098" y="2311400"/>
            <a:ext cx="4667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2" name="Egyenes összekötő 141"/>
          <p:cNvCxnSpPr/>
          <p:nvPr/>
        </p:nvCxnSpPr>
        <p:spPr>
          <a:xfrm>
            <a:off x="4969486" y="2058988"/>
            <a:ext cx="4683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3" name="Egyenes összekötő 142"/>
          <p:cNvCxnSpPr/>
          <p:nvPr/>
        </p:nvCxnSpPr>
        <p:spPr>
          <a:xfrm>
            <a:off x="5077436" y="1843088"/>
            <a:ext cx="4683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5" name="Line 40"/>
          <p:cNvSpPr>
            <a:spLocks noChangeShapeType="1"/>
          </p:cNvSpPr>
          <p:nvPr/>
        </p:nvSpPr>
        <p:spPr bwMode="auto">
          <a:xfrm flipH="1" flipV="1">
            <a:off x="1405548" y="4075113"/>
            <a:ext cx="935038" cy="360362"/>
          </a:xfrm>
          <a:prstGeom prst="line">
            <a:avLst/>
          </a:prstGeom>
          <a:noFill/>
          <a:ln w="57150">
            <a:solidFill>
              <a:srgbClr val="FFFF01"/>
            </a:solidFill>
            <a:round/>
            <a:headEnd/>
            <a:tailEnd type="triangle" w="med" len="med"/>
          </a:ln>
        </p:spPr>
        <p:txBody>
          <a:bodyPr/>
          <a:lstStyle/>
          <a:p>
            <a:endParaRPr lang="hu-HU"/>
          </a:p>
        </p:txBody>
      </p:sp>
      <p:sp>
        <p:nvSpPr>
          <p:cNvPr id="146" name="Line 38"/>
          <p:cNvSpPr>
            <a:spLocks noChangeShapeType="1"/>
          </p:cNvSpPr>
          <p:nvPr/>
        </p:nvSpPr>
        <p:spPr bwMode="auto">
          <a:xfrm flipH="1">
            <a:off x="1253148" y="4148138"/>
            <a:ext cx="215900" cy="793750"/>
          </a:xfrm>
          <a:prstGeom prst="line">
            <a:avLst/>
          </a:prstGeom>
          <a:noFill/>
          <a:ln w="57150">
            <a:solidFill>
              <a:srgbClr val="FF0000"/>
            </a:solidFill>
            <a:round/>
            <a:headEnd/>
            <a:tailEnd type="triangle" w="med" len="med"/>
          </a:ln>
        </p:spPr>
        <p:txBody>
          <a:bodyPr/>
          <a:lstStyle/>
          <a:p>
            <a:endParaRPr lang="hu-HU"/>
          </a:p>
        </p:txBody>
      </p:sp>
      <p:sp>
        <p:nvSpPr>
          <p:cNvPr id="147" name="Ellipszis 146"/>
          <p:cNvSpPr/>
          <p:nvPr/>
        </p:nvSpPr>
        <p:spPr>
          <a:xfrm>
            <a:off x="2513623" y="2709863"/>
            <a:ext cx="358775" cy="360362"/>
          </a:xfrm>
          <a:prstGeom prst="ellipse">
            <a:avLst/>
          </a:prstGeom>
          <a:solidFill>
            <a:srgbClr val="D543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a:t>P</a:t>
            </a:r>
          </a:p>
        </p:txBody>
      </p:sp>
      <p:sp>
        <p:nvSpPr>
          <p:cNvPr id="148" name="Ellipszis 147"/>
          <p:cNvSpPr/>
          <p:nvPr/>
        </p:nvSpPr>
        <p:spPr>
          <a:xfrm>
            <a:off x="2800961" y="3716338"/>
            <a:ext cx="541337" cy="2889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a:t>e</a:t>
            </a:r>
            <a:r>
              <a:rPr lang="hu-HU" baseline="30000" dirty="0"/>
              <a:t>-</a:t>
            </a:r>
          </a:p>
        </p:txBody>
      </p:sp>
      <p:sp>
        <p:nvSpPr>
          <p:cNvPr id="149" name="Ellipszis 148"/>
          <p:cNvSpPr/>
          <p:nvPr/>
        </p:nvSpPr>
        <p:spPr>
          <a:xfrm>
            <a:off x="2297723" y="2852738"/>
            <a:ext cx="611188" cy="2889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a:t>e</a:t>
            </a:r>
            <a:r>
              <a:rPr lang="hu-HU" baseline="30000" dirty="0"/>
              <a:t>+</a:t>
            </a:r>
          </a:p>
        </p:txBody>
      </p:sp>
      <p:sp>
        <p:nvSpPr>
          <p:cNvPr id="150" name="Robbanás 1 149"/>
          <p:cNvSpPr/>
          <p:nvPr/>
        </p:nvSpPr>
        <p:spPr>
          <a:xfrm>
            <a:off x="2693011" y="3644900"/>
            <a:ext cx="396875" cy="431800"/>
          </a:xfrm>
          <a:prstGeom prst="irregularSeal1">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cxnSp>
        <p:nvCxnSpPr>
          <p:cNvPr id="151" name="Egyenes összekötő 150"/>
          <p:cNvCxnSpPr>
            <a:stCxn id="129" idx="1"/>
          </p:cNvCxnSpPr>
          <p:nvPr/>
        </p:nvCxnSpPr>
        <p:spPr>
          <a:xfrm flipH="1">
            <a:off x="1216636" y="4219575"/>
            <a:ext cx="3429000" cy="757238"/>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52" name="Lefelé nyíl 151"/>
          <p:cNvSpPr/>
          <p:nvPr/>
        </p:nvSpPr>
        <p:spPr>
          <a:xfrm rot="2307068">
            <a:off x="2727936" y="2122488"/>
            <a:ext cx="539750" cy="6477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153" name="Ellipszis 152"/>
          <p:cNvSpPr/>
          <p:nvPr/>
        </p:nvSpPr>
        <p:spPr>
          <a:xfrm>
            <a:off x="2827948" y="2673350"/>
            <a:ext cx="360363" cy="360363"/>
          </a:xfrm>
          <a:prstGeom prst="ellipse">
            <a:avLst/>
          </a:prstGeom>
          <a:solidFill>
            <a:srgbClr val="D543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a:t>P</a:t>
            </a:r>
          </a:p>
        </p:txBody>
      </p:sp>
      <p:sp>
        <p:nvSpPr>
          <p:cNvPr id="154" name="Ellipszis 153"/>
          <p:cNvSpPr/>
          <p:nvPr/>
        </p:nvSpPr>
        <p:spPr>
          <a:xfrm>
            <a:off x="2873986" y="2825750"/>
            <a:ext cx="360362" cy="36036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a:t>N</a:t>
            </a:r>
          </a:p>
        </p:txBody>
      </p:sp>
      <p:pic>
        <p:nvPicPr>
          <p:cNvPr id="73" name="Kép 1"/>
          <p:cNvPicPr>
            <a:picLocks noChangeAspect="1"/>
          </p:cNvPicPr>
          <p:nvPr/>
        </p:nvPicPr>
        <p:blipFill>
          <a:blip r:embed="rId5" cstate="print"/>
          <a:srcRect/>
          <a:stretch>
            <a:fillRect/>
          </a:stretch>
        </p:blipFill>
        <p:spPr bwMode="auto">
          <a:xfrm>
            <a:off x="6520806" y="4206142"/>
            <a:ext cx="2623194" cy="1930710"/>
          </a:xfrm>
          <a:prstGeom prst="rect">
            <a:avLst/>
          </a:prstGeom>
          <a:noFill/>
          <a:ln w="9525">
            <a:noFill/>
            <a:miter lim="800000"/>
            <a:headEnd/>
            <a:tailEnd/>
          </a:ln>
        </p:spPr>
      </p:pic>
      <p:pic>
        <p:nvPicPr>
          <p:cNvPr id="74" name="Kép 48" descr="ring.jpg"/>
          <p:cNvPicPr>
            <a:picLocks noChangeAspect="1"/>
          </p:cNvPicPr>
          <p:nvPr/>
        </p:nvPicPr>
        <p:blipFill>
          <a:blip r:embed="rId6" cstate="print"/>
          <a:srcRect/>
          <a:stretch>
            <a:fillRect/>
          </a:stretch>
        </p:blipFill>
        <p:spPr bwMode="auto">
          <a:xfrm>
            <a:off x="5714217" y="1699233"/>
            <a:ext cx="3322279" cy="2628292"/>
          </a:xfrm>
          <a:prstGeom prst="rect">
            <a:avLst/>
          </a:prstGeom>
          <a:noFill/>
          <a:ln w="9525">
            <a:noFill/>
            <a:miter lim="800000"/>
            <a:headEnd/>
            <a:tailEnd/>
          </a:ln>
        </p:spPr>
      </p:pic>
      <p:pic>
        <p:nvPicPr>
          <p:cNvPr id="75" name="Kép 4"/>
          <p:cNvPicPr>
            <a:picLocks noChangeAspect="1"/>
          </p:cNvPicPr>
          <p:nvPr/>
        </p:nvPicPr>
        <p:blipFill>
          <a:blip r:embed="rId7" cstate="print"/>
          <a:srcRect/>
          <a:stretch>
            <a:fillRect/>
          </a:stretch>
        </p:blipFill>
        <p:spPr bwMode="auto">
          <a:xfrm>
            <a:off x="4992443" y="5908303"/>
            <a:ext cx="2543813" cy="86189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3.43201E-6 L 8.33333E-7 0.61355 " pathEditMode="relative" rAng="0" ptsTypes="AA">
                                      <p:cBhvr>
                                        <p:cTn id="6" dur="1000" fill="hold"/>
                                        <p:tgtEl>
                                          <p:spTgt spid="147"/>
                                        </p:tgtEl>
                                        <p:attrNameLst>
                                          <p:attrName>ppt_x</p:attrName>
                                          <p:attrName>ppt_y</p:attrName>
                                        </p:attrNameLst>
                                      </p:cBhvr>
                                      <p:rCtr x="0" y="307"/>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2" nodeType="clickEffect">
                                  <p:stCondLst>
                                    <p:cond delay="0"/>
                                  </p:stCondLst>
                                  <p:childTnLst>
                                    <p:animMotion origin="layout" path="M 0 0 C -0.00521 0.00162 -0.00781 0.00555 -0.01285 0.00764 C -0.01441 0.01365 -0.01736 0.01666 -0.01997 0.02175 C -0.02326 0.0347 -0.02656 0.05251 -0.01406 0.05621 C -0.00399 0.06315 0.01007 0.06177 0.02118 0.06269 C 0.02292 0.06593 0.02552 0.06847 0.02708 0.07194 C 0.03229 0.08443 0.03177 0.09901 0.03177 0.11266 " pathEditMode="relative" ptsTypes="ffffffA">
                                      <p:cBhvr>
                                        <p:cTn id="13" dur="2000" fill="hold"/>
                                        <p:tgtEl>
                                          <p:spTgt spid="149"/>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48"/>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49"/>
                                        </p:tgtEl>
                                        <p:attrNameLst>
                                          <p:attrName>style.visibility</p:attrName>
                                        </p:attrNameLst>
                                      </p:cBhvr>
                                      <p:to>
                                        <p:strVal val="hidden"/>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200"/>
                                  </p:stCondLst>
                                  <p:childTnLst>
                                    <p:set>
                                      <p:cBhvr>
                                        <p:cTn id="29" dur="1" fill="hold">
                                          <p:stCondLst>
                                            <p:cond delay="0"/>
                                          </p:stCondLst>
                                        </p:cTn>
                                        <p:tgtEl>
                                          <p:spTgt spid="110"/>
                                        </p:tgtEl>
                                        <p:attrNameLst>
                                          <p:attrName>style.visibility</p:attrName>
                                        </p:attrNameLst>
                                      </p:cBhvr>
                                      <p:to>
                                        <p:strVal val="visible"/>
                                      </p:to>
                                    </p:set>
                                  </p:childTnLst>
                                </p:cTn>
                              </p:par>
                            </p:childTnLst>
                          </p:cTn>
                        </p:par>
                        <p:par>
                          <p:cTn id="30" fill="hold">
                            <p:stCondLst>
                              <p:cond delay="200"/>
                            </p:stCondLst>
                            <p:childTnLst>
                              <p:par>
                                <p:cTn id="31" presetID="1" presetClass="entr" presetSubtype="0" fill="hold" grpId="0" nodeType="afterEffect">
                                  <p:stCondLst>
                                    <p:cond delay="200"/>
                                  </p:stCondLst>
                                  <p:childTnLst>
                                    <p:set>
                                      <p:cBhvr>
                                        <p:cTn id="32" dur="1" fill="hold">
                                          <p:stCondLst>
                                            <p:cond delay="0"/>
                                          </p:stCondLst>
                                        </p:cTn>
                                        <p:tgtEl>
                                          <p:spTgt spid="111"/>
                                        </p:tgtEl>
                                        <p:attrNameLst>
                                          <p:attrName>style.visibility</p:attrName>
                                        </p:attrNameLst>
                                      </p:cBhvr>
                                      <p:to>
                                        <p:strVal val="visible"/>
                                      </p:to>
                                    </p:set>
                                  </p:childTnLst>
                                </p:cTn>
                              </p:par>
                            </p:childTnLst>
                          </p:cTn>
                        </p:par>
                        <p:par>
                          <p:cTn id="33" fill="hold">
                            <p:stCondLst>
                              <p:cond delay="400"/>
                            </p:stCondLst>
                            <p:childTnLst>
                              <p:par>
                                <p:cTn id="34" presetID="1" presetClass="entr" presetSubtype="0" fill="hold" grpId="0" nodeType="afterEffect">
                                  <p:stCondLst>
                                    <p:cond delay="0"/>
                                  </p:stCondLst>
                                  <p:childTnLst>
                                    <p:set>
                                      <p:cBhvr>
                                        <p:cTn id="35" dur="1" fill="hold">
                                          <p:stCondLst>
                                            <p:cond delay="0"/>
                                          </p:stCondLst>
                                        </p:cTn>
                                        <p:tgtEl>
                                          <p:spTgt spid="129"/>
                                        </p:tgtEl>
                                        <p:attrNameLst>
                                          <p:attrName>style.visibility</p:attrName>
                                        </p:attrNameLst>
                                      </p:cBhvr>
                                      <p:to>
                                        <p:strVal val="visible"/>
                                      </p:to>
                                    </p:set>
                                  </p:childTnLst>
                                </p:cTn>
                              </p:par>
                            </p:childTnLst>
                          </p:cTn>
                        </p:par>
                        <p:par>
                          <p:cTn id="36" fill="hold">
                            <p:stCondLst>
                              <p:cond delay="400"/>
                            </p:stCondLst>
                            <p:childTnLst>
                              <p:par>
                                <p:cTn id="37" presetID="1" presetClass="entr" presetSubtype="0" fill="hold" grpId="0" nodeType="afterEffect">
                                  <p:stCondLst>
                                    <p:cond delay="0"/>
                                  </p:stCondLst>
                                  <p:childTnLst>
                                    <p:set>
                                      <p:cBhvr>
                                        <p:cTn id="38" dur="1" fill="hold">
                                          <p:stCondLst>
                                            <p:cond delay="0"/>
                                          </p:stCondLst>
                                        </p:cTn>
                                        <p:tgtEl>
                                          <p:spTgt spid="128"/>
                                        </p:tgtEl>
                                        <p:attrNameLst>
                                          <p:attrName>style.visibility</p:attrName>
                                        </p:attrNameLst>
                                      </p:cBhvr>
                                      <p:to>
                                        <p:strVal val="visible"/>
                                      </p:to>
                                    </p:set>
                                  </p:childTnLst>
                                </p:cTn>
                              </p:par>
                            </p:childTnLst>
                          </p:cTn>
                        </p:par>
                        <p:par>
                          <p:cTn id="39" fill="hold">
                            <p:stCondLst>
                              <p:cond delay="400"/>
                            </p:stCondLst>
                            <p:childTnLst>
                              <p:par>
                                <p:cTn id="40" presetID="1" presetClass="entr" presetSubtype="0" fill="hold" grpId="0" nodeType="afterEffect">
                                  <p:stCondLst>
                                    <p:cond delay="0"/>
                                  </p:stCondLst>
                                  <p:childTnLst>
                                    <p:set>
                                      <p:cBhvr>
                                        <p:cTn id="41" dur="1" fill="hold">
                                          <p:stCondLst>
                                            <p:cond delay="0"/>
                                          </p:stCondLst>
                                        </p:cTn>
                                        <p:tgtEl>
                                          <p:spTgt spid="145"/>
                                        </p:tgtEl>
                                        <p:attrNameLst>
                                          <p:attrName>style.visibility</p:attrName>
                                        </p:attrNameLst>
                                      </p:cBhvr>
                                      <p:to>
                                        <p:strVal val="visible"/>
                                      </p:to>
                                    </p:set>
                                  </p:childTnLst>
                                </p:cTn>
                              </p:par>
                            </p:childTnLst>
                          </p:cTn>
                        </p:par>
                        <p:par>
                          <p:cTn id="42" fill="hold">
                            <p:stCondLst>
                              <p:cond delay="400"/>
                            </p:stCondLst>
                            <p:childTnLst>
                              <p:par>
                                <p:cTn id="43" presetID="1" presetClass="entr" presetSubtype="0" fill="hold" grpId="0" nodeType="afterEffect">
                                  <p:stCondLst>
                                    <p:cond delay="0"/>
                                  </p:stCondLst>
                                  <p:childTnLst>
                                    <p:set>
                                      <p:cBhvr>
                                        <p:cTn id="44" dur="1" fill="hold">
                                          <p:stCondLst>
                                            <p:cond delay="0"/>
                                          </p:stCondLst>
                                        </p:cTn>
                                        <p:tgtEl>
                                          <p:spTgt spid="146"/>
                                        </p:tgtEl>
                                        <p:attrNameLst>
                                          <p:attrName>style.visibility</p:attrName>
                                        </p:attrNameLst>
                                      </p:cBhvr>
                                      <p:to>
                                        <p:strVal val="visible"/>
                                      </p:to>
                                    </p:set>
                                  </p:childTnLst>
                                </p:cTn>
                              </p:par>
                            </p:childTnLst>
                          </p:cTn>
                        </p:par>
                        <p:par>
                          <p:cTn id="45" fill="hold">
                            <p:stCondLst>
                              <p:cond delay="400"/>
                            </p:stCondLst>
                            <p:childTnLst>
                              <p:par>
                                <p:cTn id="46" presetID="1" presetClass="entr" presetSubtype="0" fill="hold" grpId="0" nodeType="afterEffect">
                                  <p:stCondLst>
                                    <p:cond delay="0"/>
                                  </p:stCondLst>
                                  <p:childTnLst>
                                    <p:set>
                                      <p:cBhvr>
                                        <p:cTn id="47" dur="1" fill="hold">
                                          <p:stCondLst>
                                            <p:cond delay="0"/>
                                          </p:stCondLst>
                                        </p:cTn>
                                        <p:tgtEl>
                                          <p:spTgt spid="1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1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1" grpId="0" animBg="1"/>
      <p:bldP spid="112" grpId="0" animBg="1"/>
      <p:bldP spid="113" grpId="0" animBg="1"/>
      <p:bldP spid="114" grpId="0"/>
      <p:bldP spid="115" grpId="0" animBg="1"/>
      <p:bldP spid="128" grpId="0" animBg="1"/>
      <p:bldP spid="129" grpId="0" animBg="1"/>
      <p:bldP spid="145" grpId="0" animBg="1"/>
      <p:bldP spid="146" grpId="0" animBg="1"/>
      <p:bldP spid="147" grpId="0" animBg="1"/>
      <p:bldP spid="148" grpId="0" animBg="1"/>
      <p:bldP spid="149" grpId="0" animBg="1"/>
      <p:bldP spid="149" grpId="1" animBg="1"/>
      <p:bldP spid="149" grpId="2" animBg="1"/>
      <p:bldP spid="150" grpId="0" animBg="1"/>
      <p:bldP spid="15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ím 1"/>
          <p:cNvSpPr>
            <a:spLocks noGrp="1"/>
          </p:cNvSpPr>
          <p:nvPr>
            <p:ph type="title"/>
          </p:nvPr>
        </p:nvSpPr>
        <p:spPr>
          <a:xfrm>
            <a:off x="255956" y="260648"/>
            <a:ext cx="3883996" cy="1143000"/>
          </a:xfrm>
        </p:spPr>
        <p:txBody>
          <a:bodyPr/>
          <a:lstStyle/>
          <a:p>
            <a:pPr eaLnBrk="1" hangingPunct="1"/>
            <a:r>
              <a:rPr lang="hu-HU" dirty="0" smtClean="0">
                <a:solidFill>
                  <a:srgbClr val="FC1402"/>
                </a:solidFill>
              </a:rPr>
              <a:t>PET rekonstrukció</a:t>
            </a:r>
          </a:p>
        </p:txBody>
      </p:sp>
      <p:sp>
        <p:nvSpPr>
          <p:cNvPr id="10243" name="Rectangle 18"/>
          <p:cNvSpPr>
            <a:spLocks noChangeArrowheads="1"/>
          </p:cNvSpPr>
          <p:nvPr/>
        </p:nvSpPr>
        <p:spPr bwMode="auto">
          <a:xfrm>
            <a:off x="899939" y="1574442"/>
            <a:ext cx="1908175" cy="611188"/>
          </a:xfrm>
          <a:prstGeom prst="rect">
            <a:avLst/>
          </a:prstGeom>
          <a:solidFill>
            <a:schemeClr val="bg1"/>
          </a:solidFill>
          <a:ln w="9525">
            <a:solidFill>
              <a:schemeClr val="tx1"/>
            </a:solidFill>
            <a:miter lim="800000"/>
            <a:headEnd/>
            <a:tailEnd/>
          </a:ln>
        </p:spPr>
        <p:txBody>
          <a:bodyPr wrap="none" anchor="ctr"/>
          <a:lstStyle/>
          <a:p>
            <a:pPr algn="ctr"/>
            <a:r>
              <a:rPr lang="hu-HU" sz="2000" dirty="0" smtClean="0"/>
              <a:t>Aktivitás</a:t>
            </a:r>
          </a:p>
          <a:p>
            <a:pPr algn="ctr"/>
            <a:r>
              <a:rPr lang="en-US" sz="2000" dirty="0" smtClean="0"/>
              <a:t>voxel</a:t>
            </a:r>
            <a:r>
              <a:rPr lang="hu-HU" sz="2000" dirty="0" err="1" smtClean="0"/>
              <a:t>ekben</a:t>
            </a:r>
            <a:endParaRPr lang="hu-HU" sz="2000" dirty="0"/>
          </a:p>
        </p:txBody>
      </p:sp>
      <p:sp>
        <p:nvSpPr>
          <p:cNvPr id="10244" name="Oval 20"/>
          <p:cNvSpPr>
            <a:spLocks noChangeArrowheads="1"/>
          </p:cNvSpPr>
          <p:nvPr/>
        </p:nvSpPr>
        <p:spPr bwMode="auto">
          <a:xfrm>
            <a:off x="647527" y="5013141"/>
            <a:ext cx="2484437" cy="666911"/>
          </a:xfrm>
          <a:prstGeom prst="ellipse">
            <a:avLst/>
          </a:prstGeom>
          <a:solidFill>
            <a:srgbClr val="FEFE00"/>
          </a:solidFill>
          <a:ln w="76200">
            <a:solidFill>
              <a:srgbClr val="FC1402"/>
            </a:solidFill>
            <a:round/>
            <a:headEnd/>
            <a:tailEnd/>
          </a:ln>
        </p:spPr>
        <p:txBody>
          <a:bodyPr wrap="none" anchor="ctr"/>
          <a:lstStyle/>
          <a:p>
            <a:pPr algn="ctr"/>
            <a:r>
              <a:rPr lang="hu-HU" sz="2000" dirty="0" smtClean="0"/>
              <a:t>Korrekció</a:t>
            </a:r>
            <a:endParaRPr lang="en-GB" sz="2000" dirty="0"/>
          </a:p>
        </p:txBody>
      </p:sp>
      <p:sp>
        <p:nvSpPr>
          <p:cNvPr id="10245" name="Line 22"/>
          <p:cNvSpPr>
            <a:spLocks noChangeShapeType="1"/>
          </p:cNvSpPr>
          <p:nvPr/>
        </p:nvSpPr>
        <p:spPr bwMode="auto">
          <a:xfrm>
            <a:off x="1854026" y="2183770"/>
            <a:ext cx="0" cy="435247"/>
          </a:xfrm>
          <a:prstGeom prst="line">
            <a:avLst/>
          </a:prstGeom>
          <a:noFill/>
          <a:ln w="76200">
            <a:solidFill>
              <a:schemeClr val="tx1"/>
            </a:solidFill>
            <a:round/>
            <a:headEnd/>
            <a:tailEnd type="triangle" w="med" len="med"/>
          </a:ln>
        </p:spPr>
        <p:txBody>
          <a:bodyPr/>
          <a:lstStyle/>
          <a:p>
            <a:endParaRPr lang="hu-HU"/>
          </a:p>
        </p:txBody>
      </p:sp>
      <p:sp>
        <p:nvSpPr>
          <p:cNvPr id="10246" name="Line 23"/>
          <p:cNvSpPr>
            <a:spLocks noChangeShapeType="1"/>
          </p:cNvSpPr>
          <p:nvPr/>
        </p:nvSpPr>
        <p:spPr bwMode="auto">
          <a:xfrm>
            <a:off x="1871489" y="3500973"/>
            <a:ext cx="576064" cy="468052"/>
          </a:xfrm>
          <a:prstGeom prst="line">
            <a:avLst/>
          </a:prstGeom>
          <a:noFill/>
          <a:ln w="76200">
            <a:solidFill>
              <a:schemeClr val="tx1"/>
            </a:solidFill>
            <a:round/>
            <a:headEnd/>
            <a:tailEnd type="triangle" w="med" len="med"/>
          </a:ln>
        </p:spPr>
        <p:txBody>
          <a:bodyPr/>
          <a:lstStyle/>
          <a:p>
            <a:endParaRPr lang="hu-HU"/>
          </a:p>
        </p:txBody>
      </p:sp>
      <p:sp>
        <p:nvSpPr>
          <p:cNvPr id="10247" name="Line 24"/>
          <p:cNvSpPr>
            <a:spLocks noChangeShapeType="1"/>
          </p:cNvSpPr>
          <p:nvPr/>
        </p:nvSpPr>
        <p:spPr bwMode="auto">
          <a:xfrm>
            <a:off x="2519797" y="4616266"/>
            <a:ext cx="0" cy="396875"/>
          </a:xfrm>
          <a:prstGeom prst="line">
            <a:avLst/>
          </a:prstGeom>
          <a:noFill/>
          <a:ln w="76200">
            <a:solidFill>
              <a:schemeClr val="tx1"/>
            </a:solidFill>
            <a:round/>
            <a:headEnd/>
            <a:tailEnd type="triangle" w="med" len="med"/>
          </a:ln>
        </p:spPr>
        <p:txBody>
          <a:bodyPr/>
          <a:lstStyle/>
          <a:p>
            <a:endParaRPr lang="hu-HU"/>
          </a:p>
        </p:txBody>
      </p:sp>
      <p:sp>
        <p:nvSpPr>
          <p:cNvPr id="10248" name="Oval 25"/>
          <p:cNvSpPr>
            <a:spLocks noChangeArrowheads="1"/>
          </p:cNvSpPr>
          <p:nvPr/>
        </p:nvSpPr>
        <p:spPr bwMode="auto">
          <a:xfrm>
            <a:off x="720552" y="2619017"/>
            <a:ext cx="2339975" cy="881956"/>
          </a:xfrm>
          <a:prstGeom prst="ellipse">
            <a:avLst/>
          </a:prstGeom>
          <a:solidFill>
            <a:srgbClr val="FEFE00"/>
          </a:solidFill>
          <a:ln w="76200">
            <a:solidFill>
              <a:srgbClr val="FC1402"/>
            </a:solidFill>
            <a:round/>
            <a:headEnd/>
            <a:tailEnd/>
          </a:ln>
        </p:spPr>
        <p:txBody>
          <a:bodyPr wrap="none" anchor="ctr"/>
          <a:lstStyle/>
          <a:p>
            <a:pPr algn="ctr"/>
            <a:r>
              <a:rPr lang="hu-HU" sz="2000" dirty="0" smtClean="0"/>
              <a:t>Fizikai</a:t>
            </a:r>
            <a:endParaRPr lang="hu-HU" sz="2000" dirty="0"/>
          </a:p>
          <a:p>
            <a:pPr algn="ctr"/>
            <a:r>
              <a:rPr lang="hu-HU" sz="2000" dirty="0" smtClean="0"/>
              <a:t>szimuláció</a:t>
            </a:r>
            <a:endParaRPr lang="hu-HU" sz="2000" dirty="0"/>
          </a:p>
        </p:txBody>
      </p:sp>
      <p:sp>
        <p:nvSpPr>
          <p:cNvPr id="10250" name="Freeform 27"/>
          <p:cNvSpPr>
            <a:spLocks/>
          </p:cNvSpPr>
          <p:nvPr/>
        </p:nvSpPr>
        <p:spPr bwMode="auto">
          <a:xfrm>
            <a:off x="1871489" y="1826855"/>
            <a:ext cx="1476375" cy="4086386"/>
          </a:xfrm>
          <a:custGeom>
            <a:avLst/>
            <a:gdLst>
              <a:gd name="T0" fmla="*/ 0 w 930"/>
              <a:gd name="T1" fmla="*/ 2147483647 h 2880"/>
              <a:gd name="T2" fmla="*/ 0 w 930"/>
              <a:gd name="T3" fmla="*/ 2147483647 h 2880"/>
              <a:gd name="T4" fmla="*/ 2147483647 w 930"/>
              <a:gd name="T5" fmla="*/ 2147483647 h 2880"/>
              <a:gd name="T6" fmla="*/ 2147483647 w 930"/>
              <a:gd name="T7" fmla="*/ 0 h 2880"/>
              <a:gd name="T8" fmla="*/ 2147483647 w 930"/>
              <a:gd name="T9" fmla="*/ 0 h 2880"/>
              <a:gd name="T10" fmla="*/ 0 60000 65536"/>
              <a:gd name="T11" fmla="*/ 0 60000 65536"/>
              <a:gd name="T12" fmla="*/ 0 60000 65536"/>
              <a:gd name="T13" fmla="*/ 0 60000 65536"/>
              <a:gd name="T14" fmla="*/ 0 60000 65536"/>
              <a:gd name="T15" fmla="*/ 0 w 930"/>
              <a:gd name="T16" fmla="*/ 0 h 2880"/>
              <a:gd name="T17" fmla="*/ 930 w 930"/>
              <a:gd name="T18" fmla="*/ 2880 h 2880"/>
            </a:gdLst>
            <a:ahLst/>
            <a:cxnLst>
              <a:cxn ang="T10">
                <a:pos x="T0" y="T1"/>
              </a:cxn>
              <a:cxn ang="T11">
                <a:pos x="T2" y="T3"/>
              </a:cxn>
              <a:cxn ang="T12">
                <a:pos x="T4" y="T5"/>
              </a:cxn>
              <a:cxn ang="T13">
                <a:pos x="T6" y="T7"/>
              </a:cxn>
              <a:cxn ang="T14">
                <a:pos x="T8" y="T9"/>
              </a:cxn>
            </a:cxnLst>
            <a:rect l="T15" t="T16" r="T17" b="T18"/>
            <a:pathLst>
              <a:path w="930" h="2880">
                <a:moveTo>
                  <a:pt x="0" y="2721"/>
                </a:moveTo>
                <a:lnTo>
                  <a:pt x="0" y="2880"/>
                </a:lnTo>
                <a:lnTo>
                  <a:pt x="930" y="2880"/>
                </a:lnTo>
                <a:lnTo>
                  <a:pt x="930" y="0"/>
                </a:lnTo>
                <a:lnTo>
                  <a:pt x="590" y="0"/>
                </a:lnTo>
              </a:path>
            </a:pathLst>
          </a:custGeom>
          <a:noFill/>
          <a:ln w="76200" cmpd="sng">
            <a:solidFill>
              <a:schemeClr val="tx1"/>
            </a:solidFill>
            <a:round/>
            <a:headEnd type="none" w="med" len="med"/>
            <a:tailEnd type="triangle" w="med" len="med"/>
          </a:ln>
        </p:spPr>
        <p:txBody>
          <a:bodyPr/>
          <a:lstStyle/>
          <a:p>
            <a:endParaRPr lang="hu-HU"/>
          </a:p>
        </p:txBody>
      </p:sp>
      <p:sp>
        <p:nvSpPr>
          <p:cNvPr id="20" name="Line 24"/>
          <p:cNvSpPr>
            <a:spLocks noChangeShapeType="1"/>
          </p:cNvSpPr>
          <p:nvPr/>
        </p:nvSpPr>
        <p:spPr bwMode="auto">
          <a:xfrm>
            <a:off x="1259657" y="4653101"/>
            <a:ext cx="0" cy="396875"/>
          </a:xfrm>
          <a:prstGeom prst="line">
            <a:avLst/>
          </a:prstGeom>
          <a:noFill/>
          <a:ln w="76200">
            <a:solidFill>
              <a:schemeClr val="tx1"/>
            </a:solidFill>
            <a:round/>
            <a:headEnd/>
            <a:tailEnd type="triangle" w="med" len="med"/>
          </a:ln>
        </p:spPr>
        <p:txBody>
          <a:bodyPr/>
          <a:lstStyle/>
          <a:p>
            <a:endParaRPr lang="hu-HU"/>
          </a:p>
        </p:txBody>
      </p:sp>
      <p:sp>
        <p:nvSpPr>
          <p:cNvPr id="10249" name="Rectangle 26"/>
          <p:cNvSpPr>
            <a:spLocks noChangeArrowheads="1"/>
          </p:cNvSpPr>
          <p:nvPr/>
        </p:nvSpPr>
        <p:spPr bwMode="auto">
          <a:xfrm>
            <a:off x="575581" y="3969025"/>
            <a:ext cx="1259632" cy="707886"/>
          </a:xfrm>
          <a:prstGeom prst="rect">
            <a:avLst/>
          </a:prstGeom>
          <a:solidFill>
            <a:schemeClr val="bg1"/>
          </a:solidFill>
          <a:ln w="9525">
            <a:solidFill>
              <a:schemeClr val="tx1"/>
            </a:solidFill>
            <a:miter lim="800000"/>
            <a:headEnd/>
            <a:tailEnd/>
          </a:ln>
        </p:spPr>
        <p:txBody>
          <a:bodyPr wrap="none" anchor="ctr"/>
          <a:lstStyle/>
          <a:p>
            <a:pPr algn="ctr"/>
            <a:r>
              <a:rPr lang="hu-HU" sz="2000" dirty="0" smtClean="0"/>
              <a:t>Mért</a:t>
            </a:r>
          </a:p>
          <a:p>
            <a:pPr algn="ctr"/>
            <a:r>
              <a:rPr lang="hu-HU" sz="2000" dirty="0" err="1" smtClean="0"/>
              <a:t>LORok</a:t>
            </a:r>
            <a:endParaRPr lang="hu-HU" sz="2000" dirty="0" smtClean="0"/>
          </a:p>
        </p:txBody>
      </p:sp>
      <p:sp>
        <p:nvSpPr>
          <p:cNvPr id="19" name="Téglalap 18"/>
          <p:cNvSpPr/>
          <p:nvPr/>
        </p:nvSpPr>
        <p:spPr>
          <a:xfrm>
            <a:off x="1907729" y="3969025"/>
            <a:ext cx="1296144" cy="707886"/>
          </a:xfrm>
          <a:prstGeom prst="rect">
            <a:avLst/>
          </a:prstGeom>
          <a:solidFill>
            <a:schemeClr val="bg1"/>
          </a:solidFill>
          <a:ln>
            <a:solidFill>
              <a:schemeClr val="tx1"/>
            </a:solidFill>
          </a:ln>
        </p:spPr>
        <p:txBody>
          <a:bodyPr wrap="square">
            <a:spAutoFit/>
          </a:bodyPr>
          <a:lstStyle/>
          <a:p>
            <a:pPr algn="ctr"/>
            <a:r>
              <a:rPr lang="hu-HU" sz="2000" dirty="0" smtClean="0"/>
              <a:t>Számított</a:t>
            </a:r>
          </a:p>
          <a:p>
            <a:pPr algn="ctr"/>
            <a:r>
              <a:rPr lang="hu-HU" sz="2000" dirty="0" err="1" smtClean="0"/>
              <a:t>LORok</a:t>
            </a:r>
            <a:endParaRPr lang="hu-HU" sz="2000" dirty="0" smtClean="0"/>
          </a:p>
        </p:txBody>
      </p:sp>
      <p:sp>
        <p:nvSpPr>
          <p:cNvPr id="3" name="Téglalap 2"/>
          <p:cNvSpPr/>
          <p:nvPr/>
        </p:nvSpPr>
        <p:spPr>
          <a:xfrm>
            <a:off x="154573" y="6289739"/>
            <a:ext cx="4127064" cy="400110"/>
          </a:xfrm>
          <a:prstGeom prst="rect">
            <a:avLst/>
          </a:prstGeom>
        </p:spPr>
        <p:txBody>
          <a:bodyPr wrap="square">
            <a:spAutoFit/>
          </a:bodyPr>
          <a:lstStyle/>
          <a:p>
            <a:r>
              <a:rPr lang="hu-HU" sz="2000" dirty="0" err="1" smtClean="0"/>
              <a:t>Voxel</a:t>
            </a:r>
            <a:r>
              <a:rPr lang="hu-HU" sz="2000" dirty="0" smtClean="0"/>
              <a:t>, LOR szám: </a:t>
            </a:r>
            <a:r>
              <a:rPr lang="hu-HU" sz="2000" dirty="0"/>
              <a:t>több </a:t>
            </a:r>
            <a:r>
              <a:rPr lang="hu-HU" sz="2000" dirty="0" smtClean="0"/>
              <a:t>százmillió</a:t>
            </a:r>
            <a:endParaRPr lang="hu-HU" sz="2000" dirty="0"/>
          </a:p>
        </p:txBody>
      </p:sp>
      <p:pic>
        <p:nvPicPr>
          <p:cNvPr id="15" name="Grafik 3" descr="F-18_mouse_3D_gold.gif"/>
          <p:cNvPicPr>
            <a:picLocks noChangeAspect="1"/>
          </p:cNvPicPr>
          <p:nvPr/>
        </p:nvPicPr>
        <p:blipFill>
          <a:blip r:embed="rId3" cstate="print"/>
          <a:srcRect/>
          <a:stretch>
            <a:fillRect/>
          </a:stretch>
        </p:blipFill>
        <p:spPr bwMode="auto">
          <a:xfrm rot="5400000">
            <a:off x="4761280" y="2874231"/>
            <a:ext cx="1680451" cy="2635076"/>
          </a:xfrm>
          <a:prstGeom prst="rect">
            <a:avLst/>
          </a:prstGeom>
          <a:noFill/>
          <a:ln w="9525">
            <a:noFill/>
            <a:miter lim="800000"/>
            <a:headEnd/>
            <a:tailEnd/>
          </a:ln>
        </p:spPr>
      </p:pic>
      <p:pic>
        <p:nvPicPr>
          <p:cNvPr id="16" name="Picture 6" descr="D:\Work\phd\prezentációk\Doktorandusz konferencia - 2011 november\ratbrain_adjmc.png"/>
          <p:cNvPicPr>
            <a:picLocks noChangeAspect="1" noChangeArrowheads="1"/>
          </p:cNvPicPr>
          <p:nvPr/>
        </p:nvPicPr>
        <p:blipFill>
          <a:blip r:embed="rId4" cstate="print"/>
          <a:srcRect/>
          <a:stretch>
            <a:fillRect/>
          </a:stretch>
        </p:blipFill>
        <p:spPr bwMode="auto">
          <a:xfrm rot="5400000">
            <a:off x="7082781" y="3187808"/>
            <a:ext cx="1680452" cy="2007925"/>
          </a:xfrm>
          <a:prstGeom prst="rect">
            <a:avLst/>
          </a:prstGeom>
          <a:noFill/>
          <a:ln w="9525">
            <a:noFill/>
            <a:miter lim="800000"/>
            <a:headEnd/>
            <a:tailEnd/>
          </a:ln>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58733" y="3600415"/>
            <a:ext cx="1891140" cy="46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19872" y="274638"/>
            <a:ext cx="5266928" cy="1143000"/>
          </a:xfrm>
        </p:spPr>
        <p:txBody>
          <a:bodyPr/>
          <a:lstStyle/>
          <a:p>
            <a:r>
              <a:rPr lang="hu-HU" dirty="0" err="1" smtClean="0">
                <a:solidFill>
                  <a:srgbClr val="FC1402"/>
                </a:solidFill>
              </a:rPr>
              <a:t>Anizotróp</a:t>
            </a:r>
            <a:r>
              <a:rPr lang="hu-HU" dirty="0" smtClean="0">
                <a:solidFill>
                  <a:srgbClr val="FC1402"/>
                </a:solidFill>
              </a:rPr>
              <a:t> diffúzió</a:t>
            </a:r>
            <a:endParaRPr lang="en-US" dirty="0">
              <a:solidFill>
                <a:srgbClr val="FC1402"/>
              </a:solidFill>
            </a:endParaRPr>
          </a:p>
        </p:txBody>
      </p:sp>
      <p:pic>
        <p:nvPicPr>
          <p:cNvPr id="215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2635"/>
            <a:ext cx="3060340" cy="2550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537012"/>
            <a:ext cx="3060340" cy="2591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Kép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036" y="1268760"/>
            <a:ext cx="2989504" cy="5301208"/>
          </a:xfrm>
          <a:prstGeom prst="rect">
            <a:avLst/>
          </a:prstGeom>
        </p:spPr>
      </p:pic>
      <p:pic>
        <p:nvPicPr>
          <p:cNvPr id="2150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526" y="1952836"/>
            <a:ext cx="370841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églalap 10"/>
          <p:cNvSpPr/>
          <p:nvPr/>
        </p:nvSpPr>
        <p:spPr>
          <a:xfrm>
            <a:off x="6603397" y="5862082"/>
            <a:ext cx="2668781" cy="707886"/>
          </a:xfrm>
          <a:prstGeom prst="rect">
            <a:avLst/>
          </a:prstGeom>
        </p:spPr>
        <p:txBody>
          <a:bodyPr wrap="square">
            <a:spAutoFit/>
          </a:bodyPr>
          <a:lstStyle/>
          <a:p>
            <a:r>
              <a:rPr lang="en-US" sz="2000" b="1" dirty="0" smtClean="0"/>
              <a:t>432</a:t>
            </a:r>
            <a:r>
              <a:rPr lang="hu-HU" altLang="hu-HU" sz="2000" b="1" baseline="30000" dirty="0" smtClean="0"/>
              <a:t>2 </a:t>
            </a:r>
            <a:r>
              <a:rPr lang="en-US" sz="2000" b="1" dirty="0" smtClean="0"/>
              <a:t>×</a:t>
            </a:r>
            <a:r>
              <a:rPr lang="hu-HU" sz="2000" b="1" dirty="0" smtClean="0"/>
              <a:t> </a:t>
            </a:r>
            <a:r>
              <a:rPr lang="en-US" sz="2000" b="1" dirty="0" smtClean="0"/>
              <a:t>654</a:t>
            </a:r>
            <a:r>
              <a:rPr lang="hu-HU" sz="2000" b="1" dirty="0"/>
              <a:t> </a:t>
            </a:r>
            <a:r>
              <a:rPr lang="hu-HU" sz="2000" b="1" dirty="0" smtClean="0"/>
              <a:t>felbontás</a:t>
            </a:r>
            <a:endParaRPr lang="en-US" sz="2000" b="1" dirty="0"/>
          </a:p>
          <a:p>
            <a:r>
              <a:rPr lang="en-US" sz="2000" b="1" dirty="0" smtClean="0"/>
              <a:t>1.3 mm voxel</a:t>
            </a:r>
            <a:endParaRPr lang="hu-HU" sz="2000" b="1" dirty="0"/>
          </a:p>
        </p:txBody>
      </p:sp>
    </p:spTree>
    <p:extLst>
      <p:ext uri="{BB962C8B-B14F-4D97-AF65-F5344CB8AC3E}">
        <p14:creationId xmlns:p14="http://schemas.microsoft.com/office/powerpoint/2010/main" val="13460777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C1402"/>
                </a:solidFill>
              </a:rPr>
              <a:t>Geometria rekonstrukciója mélységképekből (</a:t>
            </a:r>
            <a:r>
              <a:rPr lang="hu-HU" dirty="0" err="1" smtClean="0">
                <a:solidFill>
                  <a:srgbClr val="FC1402"/>
                </a:solidFill>
              </a:rPr>
              <a:t>Kinect</a:t>
            </a:r>
            <a:r>
              <a:rPr lang="hu-HU" dirty="0" smtClean="0">
                <a:solidFill>
                  <a:srgbClr val="FC1402"/>
                </a:solidFill>
              </a:rPr>
              <a:t>)</a:t>
            </a:r>
            <a:endParaRPr lang="en-US" dirty="0">
              <a:solidFill>
                <a:srgbClr val="FC1402"/>
              </a:solidFill>
            </a:endParaRPr>
          </a:p>
        </p:txBody>
      </p:sp>
      <p:pic>
        <p:nvPicPr>
          <p:cNvPr id="4" name="Picture 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9652" y="1592796"/>
            <a:ext cx="6377830" cy="510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086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églalap 10"/>
          <p:cNvSpPr/>
          <p:nvPr/>
        </p:nvSpPr>
        <p:spPr>
          <a:xfrm>
            <a:off x="1979712" y="1758295"/>
            <a:ext cx="5273031" cy="2246769"/>
          </a:xfrm>
          <a:prstGeom prst="rect">
            <a:avLst/>
          </a:prstGeom>
          <a:solidFill>
            <a:srgbClr val="FAEBC6"/>
          </a:solidFill>
          <a:ln>
            <a:solidFill>
              <a:schemeClr val="accent3">
                <a:lumMod val="50000"/>
              </a:schemeClr>
            </a:solidFill>
          </a:ln>
        </p:spPr>
        <p:txBody>
          <a:bodyPr wrap="square">
            <a:spAutoFit/>
          </a:bodyPr>
          <a:lstStyle/>
          <a:p>
            <a:r>
              <a:rPr lang="en-GB" altLang="en-US" b="1" i="1" u="sng" dirty="0">
                <a:latin typeface="Tahoma" charset="0"/>
              </a:rPr>
              <a:t>Vertex </a:t>
            </a:r>
            <a:r>
              <a:rPr lang="en-GB" altLang="en-US" b="1" i="1" u="sng" dirty="0" err="1">
                <a:latin typeface="Tahoma" charset="0"/>
              </a:rPr>
              <a:t>shader</a:t>
            </a:r>
            <a:r>
              <a:rPr lang="hu-HU" altLang="en-US" b="1" i="1" u="sng" dirty="0">
                <a:latin typeface="Tahoma" charset="0"/>
              </a:rPr>
              <a:t> </a:t>
            </a:r>
            <a:endParaRPr lang="en-US" altLang="en-US" b="1" i="1" u="sng" dirty="0" smtClean="0">
              <a:latin typeface="Tahoma" charset="0"/>
            </a:endParaRPr>
          </a:p>
          <a:p>
            <a:endParaRPr lang="en-US" sz="700"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layout(location = 0) in vec2 </a:t>
            </a:r>
            <a:r>
              <a:rPr lang="en-US" b="1" dirty="0" err="1" smtClean="0">
                <a:latin typeface="Courier New" panose="02070309020205020404" pitchFamily="49" charset="0"/>
                <a:cs typeface="Courier New" panose="02070309020205020404" pitchFamily="49" charset="0"/>
              </a:rPr>
              <a:t>cVertex</a:t>
            </a:r>
            <a:r>
              <a:rPr lang="en-US" b="1" dirty="0" smtClean="0">
                <a:latin typeface="Courier New" panose="02070309020205020404" pitchFamily="49" charset="0"/>
                <a:cs typeface="Courier New" panose="02070309020205020404" pitchFamily="49" charset="0"/>
              </a:rPr>
              <a:t>;</a:t>
            </a:r>
          </a:p>
          <a:p>
            <a:r>
              <a:rPr lang="en-US" b="1" dirty="0" smtClean="0">
                <a:latin typeface="Courier New" panose="02070309020205020404" pitchFamily="49" charset="0"/>
                <a:cs typeface="Courier New" panose="02070309020205020404" pitchFamily="49" charset="0"/>
              </a:rPr>
              <a:t>out vec2 </a:t>
            </a:r>
            <a:r>
              <a:rPr lang="en-US" b="1" dirty="0" err="1" smtClean="0">
                <a:latin typeface="Courier New" panose="02070309020205020404" pitchFamily="49" charset="0"/>
                <a:cs typeface="Courier New" panose="02070309020205020404" pitchFamily="49" charset="0"/>
              </a:rPr>
              <a:t>uv</a:t>
            </a:r>
            <a:r>
              <a:rPr lang="en-US" b="1" dirty="0" smtClean="0">
                <a:latin typeface="Courier New" panose="02070309020205020404" pitchFamily="49" charset="0"/>
                <a:cs typeface="Courier New" panose="02070309020205020404" pitchFamily="49" charset="0"/>
              </a:rPr>
              <a:t>;</a:t>
            </a:r>
            <a:r>
              <a:rPr lang="hu-HU" b="1" dirty="0" smtClean="0">
                <a:latin typeface="Courier New" panose="02070309020205020404" pitchFamily="49" charset="0"/>
                <a:cs typeface="Courier New" panose="02070309020205020404" pitchFamily="49" charset="0"/>
              </a:rPr>
              <a:t> </a:t>
            </a:r>
            <a:endParaRPr lang="en-US" b="1" dirty="0" smtClean="0">
              <a:latin typeface="Courier New" panose="02070309020205020404" pitchFamily="49" charset="0"/>
              <a:cs typeface="Courier New" panose="02070309020205020404" pitchFamily="49" charset="0"/>
            </a:endParaRPr>
          </a:p>
          <a:p>
            <a:endParaRPr lang="en-US" sz="700"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void main() {</a:t>
            </a:r>
          </a:p>
          <a:p>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gl_Position</a:t>
            </a:r>
            <a:r>
              <a:rPr lang="en-US" b="1" dirty="0" smtClean="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 vec4(</a:t>
            </a:r>
            <a:r>
              <a:rPr lang="en-US" b="1" dirty="0" err="1">
                <a:latin typeface="Courier New" panose="02070309020205020404" pitchFamily="49" charset="0"/>
                <a:cs typeface="Courier New" panose="02070309020205020404" pitchFamily="49" charset="0"/>
              </a:rPr>
              <a:t>cVertex</a:t>
            </a:r>
            <a:r>
              <a:rPr lang="en-US" b="1" dirty="0">
                <a:latin typeface="Courier New" panose="02070309020205020404" pitchFamily="49" charset="0"/>
                <a:cs typeface="Courier New" panose="02070309020205020404" pitchFamily="49" charset="0"/>
              </a:rPr>
              <a:t>, 0, 1);</a:t>
            </a:r>
          </a:p>
          <a:p>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uv</a:t>
            </a:r>
            <a:r>
              <a:rPr lang="en-US" b="1" dirty="0" smtClean="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a:t>
            </a:r>
            <a:r>
              <a:rPr lang="en-US" b="1" dirty="0" err="1" smtClean="0">
                <a:latin typeface="Courier New" panose="02070309020205020404" pitchFamily="49" charset="0"/>
                <a:cs typeface="Courier New" panose="02070309020205020404" pitchFamily="49" charset="0"/>
              </a:rPr>
              <a:t>cVertex</a:t>
            </a:r>
            <a:r>
              <a:rPr lang="en-US" b="1" dirty="0" smtClean="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 vec2(1, 1)) / 2;</a:t>
            </a:r>
          </a:p>
          <a:p>
            <a:r>
              <a:rPr lang="en-US" b="1" dirty="0" smtClean="0">
                <a:latin typeface="Courier New" panose="02070309020205020404" pitchFamily="49" charset="0"/>
                <a:cs typeface="Courier New" panose="02070309020205020404" pitchFamily="49" charset="0"/>
              </a:rPr>
              <a:t>}</a:t>
            </a:r>
            <a:endParaRPr lang="en-US" b="1" dirty="0">
              <a:latin typeface="Courier New" panose="02070309020205020404" pitchFamily="49" charset="0"/>
              <a:cs typeface="Courier New" panose="02070309020205020404" pitchFamily="49" charset="0"/>
            </a:endParaRPr>
          </a:p>
        </p:txBody>
      </p:sp>
      <p:sp>
        <p:nvSpPr>
          <p:cNvPr id="12" name="Téglalap 11"/>
          <p:cNvSpPr/>
          <p:nvPr/>
        </p:nvSpPr>
        <p:spPr>
          <a:xfrm>
            <a:off x="1980517" y="4080500"/>
            <a:ext cx="4927407" cy="2292935"/>
          </a:xfrm>
          <a:prstGeom prst="rect">
            <a:avLst/>
          </a:prstGeom>
          <a:solidFill>
            <a:schemeClr val="accent1">
              <a:lumMod val="20000"/>
              <a:lumOff val="80000"/>
            </a:schemeClr>
          </a:solidFill>
          <a:ln>
            <a:solidFill>
              <a:schemeClr val="accent1">
                <a:lumMod val="50000"/>
              </a:schemeClr>
            </a:solidFill>
          </a:ln>
        </p:spPr>
        <p:txBody>
          <a:bodyPr wrap="square">
            <a:spAutoFit/>
          </a:bodyPr>
          <a:lstStyle/>
          <a:p>
            <a:r>
              <a:rPr lang="en-GB" altLang="en-US" b="1" i="1" u="sng" dirty="0" smtClean="0">
                <a:latin typeface="Tahoma" charset="0"/>
              </a:rPr>
              <a:t>Fragment </a:t>
            </a:r>
            <a:r>
              <a:rPr lang="en-GB" altLang="en-US" b="1" i="1" u="sng" dirty="0" err="1">
                <a:latin typeface="Tahoma" charset="0"/>
              </a:rPr>
              <a:t>shader</a:t>
            </a:r>
            <a:r>
              <a:rPr lang="hu-HU" altLang="en-US" b="1" i="1" u="sng" dirty="0">
                <a:latin typeface="Tahoma" charset="0"/>
              </a:rPr>
              <a:t> </a:t>
            </a:r>
            <a:endParaRPr lang="en-US" altLang="en-US" b="1" i="1" u="sng" dirty="0">
              <a:latin typeface="Tahoma" charset="0"/>
            </a:endParaRPr>
          </a:p>
          <a:p>
            <a:endParaRPr lang="en-US" sz="700" b="1" dirty="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uniform </a:t>
            </a:r>
            <a:r>
              <a:rPr lang="en-US" b="1" dirty="0">
                <a:latin typeface="Courier New" panose="02070309020205020404" pitchFamily="49" charset="0"/>
                <a:cs typeface="Courier New" panose="02070309020205020404" pitchFamily="49" charset="0"/>
              </a:rPr>
              <a:t>sampler2D </a:t>
            </a:r>
            <a:r>
              <a:rPr lang="hu-HU" b="1" dirty="0" err="1" smtClean="0">
                <a:latin typeface="Courier New" panose="02070309020205020404" pitchFamily="49" charset="0"/>
                <a:cs typeface="Courier New" panose="02070309020205020404" pitchFamily="49" charset="0"/>
              </a:rPr>
              <a:t>inputData</a:t>
            </a:r>
            <a:r>
              <a:rPr lang="en-US" b="1" dirty="0" smtClean="0">
                <a:latin typeface="Courier New" panose="02070309020205020404" pitchFamily="49" charset="0"/>
                <a:cs typeface="Courier New" panose="02070309020205020404" pitchFamily="49" charset="0"/>
              </a:rPr>
              <a:t>;</a:t>
            </a:r>
            <a:endParaRPr lang="en-US" b="1" dirty="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in vec2 </a:t>
            </a:r>
            <a:r>
              <a:rPr lang="en-US" b="1" dirty="0" err="1" smtClean="0">
                <a:latin typeface="Courier New" panose="02070309020205020404" pitchFamily="49" charset="0"/>
                <a:cs typeface="Courier New" panose="02070309020205020404" pitchFamily="49" charset="0"/>
              </a:rPr>
              <a:t>uv</a:t>
            </a:r>
            <a:r>
              <a:rPr lang="en-US" b="1" dirty="0" smtClean="0">
                <a:latin typeface="Courier New" panose="02070309020205020404" pitchFamily="49" charset="0"/>
                <a:cs typeface="Courier New" panose="02070309020205020404" pitchFamily="49" charset="0"/>
              </a:rPr>
              <a:t>;</a:t>
            </a:r>
            <a:endParaRPr lang="hu-HU" b="1" dirty="0" smtClean="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out </a:t>
            </a:r>
            <a:r>
              <a:rPr lang="en-US" b="1" dirty="0">
                <a:latin typeface="Courier New" panose="02070309020205020404" pitchFamily="49" charset="0"/>
                <a:cs typeface="Courier New" panose="02070309020205020404" pitchFamily="49" charset="0"/>
              </a:rPr>
              <a:t>vec4 </a:t>
            </a:r>
            <a:r>
              <a:rPr lang="en-US" b="1" dirty="0" smtClean="0">
                <a:latin typeface="Courier New" panose="02070309020205020404" pitchFamily="49" charset="0"/>
                <a:cs typeface="Courier New" panose="02070309020205020404" pitchFamily="49" charset="0"/>
              </a:rPr>
              <a:t>result;</a:t>
            </a:r>
            <a:endParaRPr lang="en-US" b="1" dirty="0">
              <a:latin typeface="Courier New" panose="02070309020205020404" pitchFamily="49" charset="0"/>
              <a:cs typeface="Courier New" panose="02070309020205020404" pitchFamily="49" charset="0"/>
            </a:endParaRPr>
          </a:p>
          <a:p>
            <a:endParaRPr lang="en-US" sz="1000"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void main() { </a:t>
            </a:r>
          </a:p>
          <a:p>
            <a:r>
              <a:rPr lang="en-US" b="1" dirty="0" smtClean="0">
                <a:latin typeface="Courier New" panose="02070309020205020404" pitchFamily="49" charset="0"/>
                <a:cs typeface="Courier New" panose="02070309020205020404" pitchFamily="49" charset="0"/>
              </a:rPr>
              <a:t>   result = F(</a:t>
            </a:r>
            <a:r>
              <a:rPr lang="en-US" b="1" dirty="0" err="1" smtClean="0">
                <a:latin typeface="Courier New" panose="02070309020205020404" pitchFamily="49" charset="0"/>
                <a:cs typeface="Courier New" panose="02070309020205020404" pitchFamily="49" charset="0"/>
              </a:rPr>
              <a:t>uv</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bemAdat</a:t>
            </a:r>
            <a:r>
              <a:rPr lang="pl-PL" b="1" dirty="0" smtClean="0">
                <a:latin typeface="Courier New" panose="02070309020205020404" pitchFamily="49" charset="0"/>
                <a:cs typeface="Courier New" panose="02070309020205020404" pitchFamily="49" charset="0"/>
              </a:rPr>
              <a:t>); </a:t>
            </a:r>
            <a:endParaRPr lang="pl-PL"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a:t>
            </a:r>
          </a:p>
        </p:txBody>
      </p:sp>
      <p:sp>
        <p:nvSpPr>
          <p:cNvPr id="13" name="Téglalap 12"/>
          <p:cNvSpPr/>
          <p:nvPr/>
        </p:nvSpPr>
        <p:spPr>
          <a:xfrm>
            <a:off x="1986536" y="116632"/>
            <a:ext cx="6142540" cy="1585049"/>
          </a:xfrm>
          <a:prstGeom prst="rect">
            <a:avLst/>
          </a:prstGeom>
          <a:solidFill>
            <a:schemeClr val="accent6">
              <a:lumMod val="20000"/>
              <a:lumOff val="80000"/>
            </a:schemeClr>
          </a:solidFill>
          <a:ln>
            <a:solidFill>
              <a:schemeClr val="accent6">
                <a:lumMod val="50000"/>
              </a:schemeClr>
            </a:solidFill>
          </a:ln>
        </p:spPr>
        <p:txBody>
          <a:bodyPr wrap="square">
            <a:spAutoFit/>
          </a:bodyPr>
          <a:lstStyle/>
          <a:p>
            <a:r>
              <a:rPr lang="hu-HU" altLang="en-US" b="1" i="1" u="sng" dirty="0" smtClean="0">
                <a:latin typeface="Tahoma" charset="0"/>
              </a:rPr>
              <a:t>„Teljes </a:t>
            </a:r>
            <a:r>
              <a:rPr lang="hu-HU" altLang="en-US" b="1" i="1" u="sng" dirty="0">
                <a:latin typeface="Tahoma" charset="0"/>
              </a:rPr>
              <a:t>képernyős” téglalap (CPU)</a:t>
            </a:r>
            <a:r>
              <a:rPr lang="en-GB" altLang="en-US" b="1" i="1" u="sng" dirty="0" smtClean="0">
                <a:latin typeface="Tahoma" charset="0"/>
              </a:rPr>
              <a:t>:</a:t>
            </a:r>
            <a:endParaRPr lang="en-US" b="1" dirty="0" smtClean="0">
              <a:latin typeface="Courier New" panose="02070309020205020404" pitchFamily="49" charset="0"/>
              <a:cs typeface="Courier New" panose="02070309020205020404" pitchFamily="49" charset="0"/>
            </a:endParaRPr>
          </a:p>
          <a:p>
            <a:endParaRPr lang="en-US" sz="800" b="1" dirty="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float </a:t>
            </a:r>
            <a:r>
              <a:rPr lang="hu-HU" b="1" dirty="0" err="1" smtClean="0">
                <a:latin typeface="Courier New" panose="02070309020205020404" pitchFamily="49" charset="0"/>
                <a:cs typeface="Courier New" panose="02070309020205020404" pitchFamily="49" charset="0"/>
              </a:rPr>
              <a:t>c</a:t>
            </a:r>
            <a:r>
              <a:rPr lang="hu-HU" b="1" dirty="0" err="1">
                <a:latin typeface="Courier New" panose="02070309020205020404" pitchFamily="49" charset="0"/>
                <a:cs typeface="Courier New" panose="02070309020205020404" pitchFamily="49" charset="0"/>
              </a:rPr>
              <a:t>V</a:t>
            </a:r>
            <a:r>
              <a:rPr lang="hu-HU" b="1" dirty="0" err="1" smtClean="0">
                <a:latin typeface="Courier New" panose="02070309020205020404" pitchFamily="49" charset="0"/>
                <a:cs typeface="Courier New" panose="02070309020205020404" pitchFamily="49" charset="0"/>
              </a:rPr>
              <a:t>tx</a:t>
            </a:r>
            <a:r>
              <a:rPr lang="en-US" b="1" dirty="0" smtClean="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1</a:t>
            </a:r>
            <a:r>
              <a:rPr lang="en-US" b="1" dirty="0" smtClean="0">
                <a:latin typeface="Courier New" panose="02070309020205020404" pitchFamily="49" charset="0"/>
                <a:cs typeface="Courier New" panose="02070309020205020404" pitchFamily="49" charset="0"/>
              </a:rPr>
              <a:t>,-1,</a:t>
            </a:r>
            <a:r>
              <a:rPr lang="hu-HU" b="1" dirty="0" smtClean="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1,-1,</a:t>
            </a:r>
            <a:r>
              <a:rPr lang="hu-HU" b="1" dirty="0" smtClean="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1,1,</a:t>
            </a:r>
            <a:r>
              <a:rPr lang="hu-HU" b="1" dirty="0" smtClean="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1, </a:t>
            </a:r>
            <a:r>
              <a:rPr lang="en-US" b="1" dirty="0" smtClean="0">
                <a:latin typeface="Courier New" panose="02070309020205020404" pitchFamily="49" charset="0"/>
                <a:cs typeface="Courier New" panose="02070309020205020404" pitchFamily="49" charset="0"/>
              </a:rPr>
              <a:t>1};</a:t>
            </a:r>
          </a:p>
          <a:p>
            <a:r>
              <a:rPr lang="en-US" b="1" dirty="0" err="1" smtClean="0">
                <a:latin typeface="Courier New" panose="02070309020205020404" pitchFamily="49" charset="0"/>
                <a:cs typeface="Courier New" panose="02070309020205020404" pitchFamily="49" charset="0"/>
              </a:rPr>
              <a:t>glBufferData</a:t>
            </a:r>
            <a:r>
              <a:rPr lang="en-US" b="1" dirty="0" smtClean="0">
                <a:latin typeface="Courier New" panose="02070309020205020404" pitchFamily="49" charset="0"/>
                <a:cs typeface="Courier New" panose="02070309020205020404" pitchFamily="49" charset="0"/>
              </a:rPr>
              <a:t>(GL_ARRAY_BUFFER, </a:t>
            </a:r>
            <a:r>
              <a:rPr lang="en-US" b="1" dirty="0" err="1" smtClean="0">
                <a:latin typeface="Courier New" panose="02070309020205020404" pitchFamily="49" charset="0"/>
                <a:cs typeface="Courier New" panose="02070309020205020404" pitchFamily="49" charset="0"/>
              </a:rPr>
              <a:t>sizeof</a:t>
            </a:r>
            <a:r>
              <a:rPr lang="en-US" b="1" dirty="0" smtClean="0">
                <a:latin typeface="Courier New" panose="02070309020205020404" pitchFamily="49" charset="0"/>
                <a:cs typeface="Courier New" panose="02070309020205020404" pitchFamily="49" charset="0"/>
              </a:rPr>
              <a:t>(</a:t>
            </a:r>
            <a:r>
              <a:rPr lang="hu-HU" b="1" dirty="0" err="1" smtClean="0">
                <a:latin typeface="Courier New" panose="02070309020205020404" pitchFamily="49" charset="0"/>
                <a:cs typeface="Courier New" panose="02070309020205020404" pitchFamily="49" charset="0"/>
              </a:rPr>
              <a:t>cVtx</a:t>
            </a:r>
            <a:r>
              <a:rPr lang="en-US" b="1" dirty="0" smtClean="0">
                <a:latin typeface="Courier New" panose="02070309020205020404" pitchFamily="49" charset="0"/>
                <a:cs typeface="Courier New" panose="02070309020205020404" pitchFamily="49" charset="0"/>
              </a:rPr>
              <a:t>), </a:t>
            </a:r>
            <a:r>
              <a:rPr lang="hu-HU" b="1" dirty="0" smtClean="0">
                <a:latin typeface="Courier New" panose="02070309020205020404" pitchFamily="49" charset="0"/>
                <a:cs typeface="Courier New" panose="02070309020205020404" pitchFamily="49" charset="0"/>
              </a:rPr>
              <a:t>  </a:t>
            </a:r>
          </a:p>
          <a:p>
            <a:r>
              <a:rPr lang="hu-HU" b="1" dirty="0">
                <a:latin typeface="Courier New" panose="02070309020205020404" pitchFamily="49" charset="0"/>
                <a:cs typeface="Courier New" panose="02070309020205020404" pitchFamily="49" charset="0"/>
              </a:rPr>
              <a:t> </a:t>
            </a:r>
            <a:r>
              <a:rPr lang="hu-HU" b="1" dirty="0" smtClean="0">
                <a:latin typeface="Courier New" panose="02070309020205020404" pitchFamily="49" charset="0"/>
                <a:cs typeface="Courier New" panose="02070309020205020404" pitchFamily="49" charset="0"/>
              </a:rPr>
              <a:t>            </a:t>
            </a:r>
            <a:r>
              <a:rPr lang="hu-HU" b="1" dirty="0" err="1" smtClean="0">
                <a:latin typeface="Courier New" panose="02070309020205020404" pitchFamily="49" charset="0"/>
                <a:cs typeface="Courier New" panose="02070309020205020404" pitchFamily="49" charset="0"/>
              </a:rPr>
              <a:t>cVtx</a:t>
            </a:r>
            <a:r>
              <a:rPr lang="en-US" b="1" dirty="0" smtClean="0">
                <a:latin typeface="Courier New" panose="02070309020205020404" pitchFamily="49" charset="0"/>
                <a:cs typeface="Courier New" panose="02070309020205020404" pitchFamily="49" charset="0"/>
              </a:rPr>
              <a:t>,</a:t>
            </a:r>
            <a:r>
              <a:rPr lang="hu-HU" b="1" dirty="0" smtClean="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GL_STATIC_DRAW</a:t>
            </a:r>
            <a:r>
              <a:rPr lang="en-US" b="1" dirty="0">
                <a:latin typeface="Courier New" panose="02070309020205020404" pitchFamily="49" charset="0"/>
                <a:cs typeface="Courier New" panose="02070309020205020404" pitchFamily="49" charset="0"/>
              </a:rPr>
              <a:t>); </a:t>
            </a:r>
          </a:p>
          <a:p>
            <a:r>
              <a:rPr lang="en-US" b="1" dirty="0" err="1" smtClean="0">
                <a:latin typeface="Courier New" panose="02070309020205020404" pitchFamily="49" charset="0"/>
                <a:cs typeface="Courier New" panose="02070309020205020404" pitchFamily="49" charset="0"/>
              </a:rPr>
              <a:t>glDrawArrays</a:t>
            </a:r>
            <a:r>
              <a:rPr lang="en-US" b="1" dirty="0" smtClean="0">
                <a:latin typeface="Courier New" panose="02070309020205020404" pitchFamily="49" charset="0"/>
                <a:cs typeface="Courier New" panose="02070309020205020404" pitchFamily="49" charset="0"/>
              </a:rPr>
              <a:t>(GL_TRIANGLE_FAN</a:t>
            </a:r>
            <a:r>
              <a:rPr lang="en-US" b="1" dirty="0">
                <a:latin typeface="Courier New" panose="02070309020205020404" pitchFamily="49" charset="0"/>
                <a:cs typeface="Courier New" panose="02070309020205020404" pitchFamily="49" charset="0"/>
              </a:rPr>
              <a:t>, 0, 4</a:t>
            </a:r>
            <a:r>
              <a:rPr lang="en-US" b="1" dirty="0" smtClean="0">
                <a:latin typeface="Courier New" panose="02070309020205020404" pitchFamily="49" charset="0"/>
                <a:cs typeface="Courier New" panose="02070309020205020404" pitchFamily="49" charset="0"/>
              </a:rPr>
              <a:t>);</a:t>
            </a:r>
            <a:endParaRPr lang="en-US" b="1" dirty="0">
              <a:latin typeface="Courier New" panose="02070309020205020404" pitchFamily="49" charset="0"/>
              <a:cs typeface="Courier New" panose="02070309020205020404" pitchFamily="49" charset="0"/>
            </a:endParaRPr>
          </a:p>
        </p:txBody>
      </p:sp>
      <p:sp>
        <p:nvSpPr>
          <p:cNvPr id="50178" name="Rectangle 5"/>
          <p:cNvSpPr>
            <a:spLocks noChangeArrowheads="1"/>
          </p:cNvSpPr>
          <p:nvPr/>
        </p:nvSpPr>
        <p:spPr bwMode="auto">
          <a:xfrm>
            <a:off x="71500" y="3501008"/>
            <a:ext cx="1655763" cy="1619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hu-HU" altLang="en-US" dirty="0" smtClean="0">
                <a:solidFill>
                  <a:schemeClr val="accent2"/>
                </a:solidFill>
                <a:latin typeface="Tahoma" charset="0"/>
              </a:rPr>
              <a:t>Input</a:t>
            </a:r>
          </a:p>
          <a:p>
            <a:pPr algn="ctr" eaLnBrk="1" hangingPunct="1"/>
            <a:r>
              <a:rPr lang="hu-HU" altLang="en-US" dirty="0" err="1" smtClean="0">
                <a:solidFill>
                  <a:schemeClr val="accent2"/>
                </a:solidFill>
                <a:latin typeface="Tahoma" charset="0"/>
              </a:rPr>
              <a:t>data</a:t>
            </a:r>
            <a:endParaRPr lang="hu-HU" altLang="en-US" dirty="0">
              <a:solidFill>
                <a:schemeClr val="accent2"/>
              </a:solidFill>
              <a:latin typeface="Tahoma" charset="0"/>
            </a:endParaRPr>
          </a:p>
        </p:txBody>
      </p:sp>
      <p:sp>
        <p:nvSpPr>
          <p:cNvPr id="50179" name="Rectangle 6"/>
          <p:cNvSpPr>
            <a:spLocks noChangeArrowheads="1"/>
          </p:cNvSpPr>
          <p:nvPr/>
        </p:nvSpPr>
        <p:spPr bwMode="auto">
          <a:xfrm>
            <a:off x="7265476" y="5091112"/>
            <a:ext cx="1727200" cy="1619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hu-HU" altLang="en-US" dirty="0" err="1" smtClean="0">
                <a:solidFill>
                  <a:schemeClr val="accent2"/>
                </a:solidFill>
                <a:latin typeface="Tahoma" charset="0"/>
              </a:rPr>
              <a:t>Result</a:t>
            </a:r>
            <a:endParaRPr lang="hu-HU" altLang="en-US" dirty="0" smtClean="0">
              <a:solidFill>
                <a:schemeClr val="accent2"/>
              </a:solidFill>
              <a:latin typeface="Tahoma" charset="0"/>
            </a:endParaRPr>
          </a:p>
          <a:p>
            <a:pPr algn="ctr" eaLnBrk="1" hangingPunct="1"/>
            <a:r>
              <a:rPr lang="hu-HU" altLang="en-US" dirty="0" err="1" smtClean="0">
                <a:solidFill>
                  <a:schemeClr val="accent2"/>
                </a:solidFill>
                <a:latin typeface="Tahoma" charset="0"/>
              </a:rPr>
              <a:t>array</a:t>
            </a:r>
            <a:endParaRPr lang="hu-HU" altLang="en-US" dirty="0">
              <a:latin typeface="Tahoma" charset="0"/>
            </a:endParaRPr>
          </a:p>
        </p:txBody>
      </p:sp>
      <p:sp>
        <p:nvSpPr>
          <p:cNvPr id="50182" name="Line 13"/>
          <p:cNvSpPr>
            <a:spLocks noChangeShapeType="1"/>
          </p:cNvSpPr>
          <p:nvPr/>
        </p:nvSpPr>
        <p:spPr bwMode="auto">
          <a:xfrm flipV="1">
            <a:off x="1727263" y="4310633"/>
            <a:ext cx="324011"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50183" name="Line 19"/>
          <p:cNvSpPr>
            <a:spLocks noChangeShapeType="1"/>
          </p:cNvSpPr>
          <p:nvPr/>
        </p:nvSpPr>
        <p:spPr bwMode="auto">
          <a:xfrm>
            <a:off x="5876030" y="5900737"/>
            <a:ext cx="147386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50184" name="Line 20"/>
          <p:cNvSpPr>
            <a:spLocks noChangeShapeType="1"/>
          </p:cNvSpPr>
          <p:nvPr/>
        </p:nvSpPr>
        <p:spPr bwMode="auto">
          <a:xfrm flipV="1">
            <a:off x="3603578" y="4797152"/>
            <a:ext cx="3661898" cy="14504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50185" name="Text Box 21"/>
          <p:cNvSpPr txBox="1">
            <a:spLocks noChangeArrowheads="1"/>
          </p:cNvSpPr>
          <p:nvPr/>
        </p:nvSpPr>
        <p:spPr bwMode="auto">
          <a:xfrm>
            <a:off x="7265476" y="3643312"/>
            <a:ext cx="15097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GB" altLang="en-US" sz="2000" dirty="0" err="1">
                <a:latin typeface="Arial" charset="0"/>
              </a:rPr>
              <a:t>Melyik</a:t>
            </a:r>
            <a:r>
              <a:rPr lang="en-GB" altLang="en-US" sz="2000" dirty="0">
                <a:latin typeface="Arial" charset="0"/>
              </a:rPr>
              <a:t> </a:t>
            </a:r>
            <a:endParaRPr lang="hu-HU" altLang="en-US" sz="2000" dirty="0">
              <a:latin typeface="Arial" charset="0"/>
            </a:endParaRPr>
          </a:p>
          <a:p>
            <a:r>
              <a:rPr lang="en-GB" altLang="en-US" sz="2000" dirty="0" err="1">
                <a:latin typeface="Arial" charset="0"/>
              </a:rPr>
              <a:t>kimeneti</a:t>
            </a:r>
            <a:endParaRPr lang="en-GB" altLang="en-US" sz="2000" dirty="0">
              <a:latin typeface="Arial" charset="0"/>
            </a:endParaRPr>
          </a:p>
          <a:p>
            <a:r>
              <a:rPr lang="hu-HU" altLang="en-US" sz="2000" dirty="0">
                <a:latin typeface="Arial" charset="0"/>
              </a:rPr>
              <a:t>tömbelemet</a:t>
            </a:r>
          </a:p>
          <a:p>
            <a:r>
              <a:rPr lang="hu-HU" altLang="en-US" sz="2000" dirty="0">
                <a:latin typeface="Arial" charset="0"/>
              </a:rPr>
              <a:t>számítjuk</a:t>
            </a:r>
          </a:p>
        </p:txBody>
      </p:sp>
      <p:sp>
        <p:nvSpPr>
          <p:cNvPr id="50186" name="Szövegdoboz 9"/>
          <p:cNvSpPr txBox="1">
            <a:spLocks noChangeArrowheads="1"/>
          </p:cNvSpPr>
          <p:nvPr/>
        </p:nvSpPr>
        <p:spPr bwMode="auto">
          <a:xfrm>
            <a:off x="1973087" y="6303070"/>
            <a:ext cx="49391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ltLang="en-US" sz="2800" dirty="0">
                <a:latin typeface="+mn-lt"/>
              </a:rPr>
              <a:t>SIMD, i.e. </a:t>
            </a:r>
            <a:r>
              <a:rPr lang="en-US" altLang="en-US" sz="2800" dirty="0" err="1">
                <a:latin typeface="+mn-lt"/>
              </a:rPr>
              <a:t>vektorprocess</a:t>
            </a:r>
            <a:r>
              <a:rPr lang="hu-HU" altLang="en-US" sz="2800" dirty="0" err="1">
                <a:latin typeface="+mn-lt"/>
              </a:rPr>
              <a:t>zálás</a:t>
            </a:r>
            <a:endParaRPr lang="hu-HU" altLang="en-US" sz="2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C1402"/>
                </a:solidFill>
              </a:rPr>
              <a:t>Mélységkép javítás</a:t>
            </a:r>
            <a:endParaRPr lang="en-US" dirty="0">
              <a:solidFill>
                <a:srgbClr val="FC1402"/>
              </a:solidFill>
            </a:endParaRPr>
          </a:p>
        </p:txBody>
      </p:sp>
    </p:spTree>
    <p:extLst>
      <p:ext uri="{BB962C8B-B14F-4D97-AF65-F5344CB8AC3E}">
        <p14:creationId xmlns:p14="http://schemas.microsoft.com/office/powerpoint/2010/main" val="38729823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C1402"/>
                </a:solidFill>
              </a:rPr>
              <a:t>Free </a:t>
            </a:r>
            <a:r>
              <a:rPr lang="hu-HU" dirty="0" err="1" smtClean="0">
                <a:solidFill>
                  <a:srgbClr val="FC1402"/>
                </a:solidFill>
              </a:rPr>
              <a:t>viewpoint</a:t>
            </a:r>
            <a:r>
              <a:rPr lang="hu-HU" dirty="0" smtClean="0">
                <a:solidFill>
                  <a:srgbClr val="FC1402"/>
                </a:solidFill>
              </a:rPr>
              <a:t> video</a:t>
            </a:r>
            <a:endParaRPr lang="en-US" dirty="0">
              <a:solidFill>
                <a:srgbClr val="FC1402"/>
              </a:solidFill>
            </a:endParaRPr>
          </a:p>
        </p:txBody>
      </p:sp>
    </p:spTree>
    <p:extLst>
      <p:ext uri="{BB962C8B-B14F-4D97-AF65-F5344CB8AC3E}">
        <p14:creationId xmlns:p14="http://schemas.microsoft.com/office/powerpoint/2010/main" val="994419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3"/>
          <p:cNvSpPr txBox="1">
            <a:spLocks noChangeArrowheads="1"/>
          </p:cNvSpPr>
          <p:nvPr/>
        </p:nvSpPr>
        <p:spPr bwMode="auto">
          <a:xfrm>
            <a:off x="0" y="1533465"/>
            <a:ext cx="9144000" cy="5324535"/>
          </a:xfrm>
          <a:prstGeom prst="rect">
            <a:avLst/>
          </a:prstGeom>
          <a:solidFill>
            <a:srgbClr val="FDF6E3"/>
          </a:solidFill>
          <a:ln>
            <a:solidFill>
              <a:srgbClr val="FFC000"/>
            </a:solidFill>
          </a:ln>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2000" b="1" dirty="0">
                <a:latin typeface="Courier New" panose="02070309020205020404" pitchFamily="49" charset="0"/>
                <a:cs typeface="Courier New" panose="02070309020205020404" pitchFamily="49" charset="0"/>
              </a:rPr>
              <a:t>uniform sampler2D </a:t>
            </a:r>
            <a:r>
              <a:rPr lang="en-US" sz="2000" b="1" dirty="0" err="1">
                <a:latin typeface="Courier New" panose="02070309020205020404" pitchFamily="49" charset="0"/>
                <a:cs typeface="Courier New" panose="02070309020205020404" pitchFamily="49" charset="0"/>
              </a:rPr>
              <a:t>textureUnit</a:t>
            </a:r>
            <a:r>
              <a:rPr lang="en-US" sz="2000" b="1" dirty="0">
                <a:latin typeface="Courier New" panose="02070309020205020404" pitchFamily="49" charset="0"/>
                <a:cs typeface="Courier New" panose="02070309020205020404" pitchFamily="49" charset="0"/>
              </a:rPr>
              <a:t>;</a:t>
            </a:r>
          </a:p>
          <a:p>
            <a:r>
              <a:rPr lang="hu-HU" sz="2000" b="1" dirty="0" smtClean="0">
                <a:latin typeface="Courier New" panose="02070309020205020404" pitchFamily="49" charset="0"/>
                <a:cs typeface="Courier New" panose="02070309020205020404" pitchFamily="49" charset="0"/>
              </a:rPr>
              <a:t>uniform</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int</a:t>
            </a:r>
            <a:r>
              <a:rPr lang="en-US" sz="2000" b="1" dirty="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halfFiltSize</a:t>
            </a:r>
            <a:r>
              <a:rPr lang="en-US" sz="2000" b="1" dirty="0" smtClean="0">
                <a:latin typeface="Courier New" panose="02070309020205020404" pitchFamily="49" charset="0"/>
                <a:cs typeface="Courier New" panose="02070309020205020404" pitchFamily="49" charset="0"/>
              </a:rPr>
              <a:t>;</a:t>
            </a:r>
            <a:endParaRPr lang="hu-HU" sz="2000" b="1" dirty="0" smtClean="0">
              <a:latin typeface="Courier New" panose="02070309020205020404" pitchFamily="49" charset="0"/>
              <a:cs typeface="Courier New" panose="02070309020205020404" pitchFamily="49" charset="0"/>
            </a:endParaRPr>
          </a:p>
          <a:p>
            <a:r>
              <a:rPr lang="hu-HU" sz="2000" b="1" dirty="0">
                <a:latin typeface="Courier New" panose="02070309020205020404" pitchFamily="49" charset="0"/>
                <a:cs typeface="Courier New" panose="02070309020205020404" pitchFamily="49" charset="0"/>
              </a:rPr>
              <a:t>u</a:t>
            </a:r>
            <a:r>
              <a:rPr lang="hu-HU" sz="2000" b="1" dirty="0" smtClean="0">
                <a:latin typeface="Courier New" panose="02070309020205020404" pitchFamily="49" charset="0"/>
                <a:cs typeface="Courier New" panose="02070309020205020404" pitchFamily="49" charset="0"/>
              </a:rPr>
              <a:t>niform </a:t>
            </a:r>
            <a:r>
              <a:rPr lang="hu-HU" sz="2000" b="1" dirty="0" err="1" smtClean="0">
                <a:latin typeface="Courier New" panose="02070309020205020404" pitchFamily="49" charset="0"/>
                <a:cs typeface="Courier New" panose="02070309020205020404" pitchFamily="49" charset="0"/>
              </a:rPr>
              <a:t>float</a:t>
            </a:r>
            <a:r>
              <a:rPr lang="hu-HU" sz="2000" b="1" dirty="0" smtClean="0">
                <a:latin typeface="Courier New" panose="02070309020205020404" pitchFamily="49" charset="0"/>
                <a:cs typeface="Courier New" panose="02070309020205020404" pitchFamily="49" charset="0"/>
              </a:rPr>
              <a:t> </a:t>
            </a:r>
            <a:r>
              <a:rPr lang="hu-HU" sz="2000" b="1" dirty="0" err="1" smtClean="0">
                <a:latin typeface="Courier New" panose="02070309020205020404" pitchFamily="49" charset="0"/>
                <a:cs typeface="Courier New" panose="02070309020205020404" pitchFamily="49" charset="0"/>
              </a:rPr>
              <a:t>xres</a:t>
            </a:r>
            <a:r>
              <a:rPr lang="hu-HU" sz="2000" b="1" dirty="0" smtClean="0">
                <a:latin typeface="Courier New" panose="02070309020205020404" pitchFamily="49" charset="0"/>
                <a:cs typeface="Courier New" panose="02070309020205020404" pitchFamily="49" charset="0"/>
              </a:rPr>
              <a:t>, </a:t>
            </a:r>
            <a:r>
              <a:rPr lang="hu-HU" sz="2000" b="1" dirty="0" err="1" smtClean="0">
                <a:latin typeface="Courier New" panose="02070309020205020404" pitchFamily="49" charset="0"/>
                <a:cs typeface="Courier New" panose="02070309020205020404" pitchFamily="49" charset="0"/>
              </a:rPr>
              <a:t>yres</a:t>
            </a:r>
            <a:r>
              <a:rPr lang="en-US" sz="2000" b="1" dirty="0" smtClean="0">
                <a:latin typeface="Courier New" panose="02070309020205020404" pitchFamily="49" charset="0"/>
                <a:cs typeface="Courier New" panose="02070309020205020404" pitchFamily="49" charset="0"/>
              </a:rPr>
              <a:t>;</a:t>
            </a:r>
            <a:endParaRPr lang="en-US" sz="2000" b="1" dirty="0">
              <a:latin typeface="Courier New" panose="02070309020205020404" pitchFamily="49" charset="0"/>
              <a:cs typeface="Courier New" panose="02070309020205020404" pitchFamily="49" charset="0"/>
            </a:endParaRPr>
          </a:p>
          <a:p>
            <a:endParaRPr lang="en-US" sz="2000" b="1" dirty="0">
              <a:latin typeface="Courier New" panose="02070309020205020404" pitchFamily="49" charset="0"/>
              <a:cs typeface="Courier New" panose="02070309020205020404" pitchFamily="49" charset="0"/>
            </a:endParaRPr>
          </a:p>
          <a:p>
            <a:r>
              <a:rPr lang="en-US" sz="2000" b="1" dirty="0">
                <a:latin typeface="Courier New" panose="02070309020205020404" pitchFamily="49" charset="0"/>
                <a:cs typeface="Courier New" panose="02070309020205020404" pitchFamily="49" charset="0"/>
              </a:rPr>
              <a:t>in vec2 </a:t>
            </a:r>
            <a:r>
              <a:rPr lang="en-US" sz="2000" b="1" dirty="0" err="1" smtClean="0">
                <a:latin typeface="Courier New" panose="02070309020205020404" pitchFamily="49" charset="0"/>
                <a:cs typeface="Courier New" panose="02070309020205020404" pitchFamily="49" charset="0"/>
              </a:rPr>
              <a:t>uv</a:t>
            </a:r>
            <a:r>
              <a:rPr lang="en-US" sz="2000" b="1" dirty="0" smtClean="0">
                <a:latin typeface="Courier New" panose="02070309020205020404" pitchFamily="49" charset="0"/>
                <a:cs typeface="Courier New" panose="02070309020205020404" pitchFamily="49" charset="0"/>
              </a:rPr>
              <a:t>;</a:t>
            </a:r>
            <a:r>
              <a:rPr lang="hu-HU" sz="2000" b="1" dirty="0" smtClean="0">
                <a:latin typeface="Courier New" panose="02070309020205020404" pitchFamily="49" charset="0"/>
                <a:cs typeface="Courier New" panose="02070309020205020404" pitchFamily="49" charset="0"/>
              </a:rPr>
              <a:t> </a:t>
            </a:r>
            <a:endParaRPr lang="en-US" sz="2000" b="1" dirty="0">
              <a:latin typeface="Courier New" panose="02070309020205020404" pitchFamily="49" charset="0"/>
              <a:cs typeface="Courier New" panose="02070309020205020404" pitchFamily="49" charset="0"/>
            </a:endParaRPr>
          </a:p>
          <a:p>
            <a:r>
              <a:rPr lang="en-US" sz="2000" b="1" dirty="0">
                <a:latin typeface="Courier New" panose="02070309020205020404" pitchFamily="49" charset="0"/>
                <a:cs typeface="Courier New" panose="02070309020205020404" pitchFamily="49" charset="0"/>
              </a:rPr>
              <a:t>out vec4 </a:t>
            </a:r>
            <a:r>
              <a:rPr lang="hu-HU" sz="2000" b="1" dirty="0" smtClean="0">
                <a:latin typeface="Courier New" panose="02070309020205020404" pitchFamily="49" charset="0"/>
                <a:cs typeface="Courier New" panose="02070309020205020404" pitchFamily="49" charset="0"/>
              </a:rPr>
              <a:t>out</a:t>
            </a:r>
            <a:r>
              <a:rPr lang="en-US" sz="2000" b="1" dirty="0" smtClean="0">
                <a:latin typeface="Courier New" panose="02070309020205020404" pitchFamily="49" charset="0"/>
                <a:cs typeface="Courier New" panose="02070309020205020404" pitchFamily="49" charset="0"/>
              </a:rPr>
              <a:t>Color;</a:t>
            </a:r>
            <a:r>
              <a:rPr lang="hu-HU" sz="2000" b="1" dirty="0" smtClean="0">
                <a:latin typeface="Courier New" panose="02070309020205020404" pitchFamily="49" charset="0"/>
                <a:cs typeface="Courier New" panose="02070309020205020404" pitchFamily="49" charset="0"/>
              </a:rPr>
              <a:t> </a:t>
            </a:r>
            <a:endParaRPr lang="en-US" sz="2000" b="1" dirty="0">
              <a:latin typeface="Courier New" panose="02070309020205020404" pitchFamily="49" charset="0"/>
              <a:cs typeface="Courier New" panose="02070309020205020404" pitchFamily="49" charset="0"/>
            </a:endParaRPr>
          </a:p>
          <a:p>
            <a:endParaRPr lang="en-US" sz="2000" b="1" dirty="0">
              <a:latin typeface="Courier New" panose="02070309020205020404" pitchFamily="49" charset="0"/>
              <a:cs typeface="Courier New" panose="02070309020205020404" pitchFamily="49" charset="0"/>
            </a:endParaRPr>
          </a:p>
          <a:p>
            <a:r>
              <a:rPr lang="en-US" sz="2000" b="1" dirty="0">
                <a:latin typeface="Courier New" panose="02070309020205020404" pitchFamily="49" charset="0"/>
                <a:cs typeface="Courier New" panose="02070309020205020404" pitchFamily="49" charset="0"/>
              </a:rPr>
              <a:t>void main() {</a:t>
            </a:r>
          </a:p>
          <a:p>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outColor</a:t>
            </a:r>
            <a:r>
              <a:rPr lang="en-US" sz="2000" b="1" dirty="0" smtClean="0">
                <a:latin typeface="Courier New" panose="02070309020205020404" pitchFamily="49" charset="0"/>
                <a:cs typeface="Courier New" panose="02070309020205020404" pitchFamily="49" charset="0"/>
              </a:rPr>
              <a:t> = vec4(0, 0, 0, 0);</a:t>
            </a:r>
          </a:p>
          <a:p>
            <a:r>
              <a:rPr lang="en-US" sz="2000" b="1" dirty="0" smtClean="0">
                <a:latin typeface="Courier New" panose="02070309020205020404" pitchFamily="49" charset="0"/>
                <a:cs typeface="Courier New" panose="02070309020205020404" pitchFamily="49" charset="0"/>
              </a:rPr>
              <a:t>   for(</a:t>
            </a:r>
            <a:r>
              <a:rPr lang="en-US" sz="2000" b="1" dirty="0" err="1" smtClean="0">
                <a:latin typeface="Courier New" panose="02070309020205020404" pitchFamily="49" charset="0"/>
                <a:cs typeface="Courier New" panose="02070309020205020404" pitchFamily="49" charset="0"/>
              </a:rPr>
              <a:t>int</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X = </a:t>
            </a:r>
            <a:r>
              <a:rPr lang="en-US" sz="2000" b="1" dirty="0" smtClean="0">
                <a:latin typeface="Courier New" panose="02070309020205020404" pitchFamily="49" charset="0"/>
                <a:cs typeface="Courier New" panose="02070309020205020404" pitchFamily="49" charset="0"/>
              </a:rPr>
              <a:t>-</a:t>
            </a:r>
            <a:r>
              <a:rPr lang="en-US" sz="2000" b="1" dirty="0" err="1" smtClean="0">
                <a:latin typeface="Courier New" panose="02070309020205020404" pitchFamily="49" charset="0"/>
                <a:cs typeface="Courier New" panose="02070309020205020404" pitchFamily="49" charset="0"/>
              </a:rPr>
              <a:t>halfFiltSize</a:t>
            </a:r>
            <a:r>
              <a:rPr lang="en-US" sz="2000" b="1" dirty="0">
                <a:latin typeface="Courier New" panose="02070309020205020404" pitchFamily="49" charset="0"/>
                <a:cs typeface="Courier New" panose="02070309020205020404" pitchFamily="49" charset="0"/>
              </a:rPr>
              <a:t>; X &lt;= </a:t>
            </a:r>
            <a:r>
              <a:rPr lang="en-US" sz="2000" b="1" dirty="0" err="1">
                <a:latin typeface="Courier New" panose="02070309020205020404" pitchFamily="49" charset="0"/>
                <a:cs typeface="Courier New" panose="02070309020205020404" pitchFamily="49" charset="0"/>
              </a:rPr>
              <a:t>halfFiltSize</a:t>
            </a:r>
            <a:r>
              <a:rPr lang="en-US" sz="2000" b="1" dirty="0">
                <a:latin typeface="Courier New" panose="02070309020205020404" pitchFamily="49" charset="0"/>
                <a:cs typeface="Courier New" panose="02070309020205020404" pitchFamily="49" charset="0"/>
              </a:rPr>
              <a:t>; X++) {</a:t>
            </a:r>
          </a:p>
          <a:p>
            <a:r>
              <a:rPr lang="es-ES" sz="2000" b="1" dirty="0">
                <a:latin typeface="Courier New" panose="02070309020205020404" pitchFamily="49" charset="0"/>
                <a:cs typeface="Courier New" panose="02070309020205020404" pitchFamily="49" charset="0"/>
              </a:rPr>
              <a:t> </a:t>
            </a:r>
            <a:r>
              <a:rPr lang="es-ES" sz="2000" b="1" dirty="0" smtClean="0">
                <a:latin typeface="Courier New" panose="02070309020205020404" pitchFamily="49" charset="0"/>
                <a:cs typeface="Courier New" panose="02070309020205020404" pitchFamily="49" charset="0"/>
              </a:rPr>
              <a:t>     for(int </a:t>
            </a:r>
            <a:r>
              <a:rPr lang="es-ES" sz="2000" b="1" dirty="0">
                <a:latin typeface="Courier New" panose="02070309020205020404" pitchFamily="49" charset="0"/>
                <a:cs typeface="Courier New" panose="02070309020205020404" pitchFamily="49" charset="0"/>
              </a:rPr>
              <a:t>Y = </a:t>
            </a:r>
            <a:r>
              <a:rPr lang="es-ES" sz="2000" b="1" dirty="0" smtClean="0">
                <a:latin typeface="Courier New" panose="02070309020205020404" pitchFamily="49" charset="0"/>
                <a:cs typeface="Courier New" panose="02070309020205020404" pitchFamily="49" charset="0"/>
              </a:rPr>
              <a:t>-</a:t>
            </a:r>
            <a:r>
              <a:rPr lang="en-US" sz="2000" b="1" dirty="0" err="1" smtClean="0">
                <a:latin typeface="Courier New" panose="02070309020205020404" pitchFamily="49" charset="0"/>
                <a:cs typeface="Courier New" panose="02070309020205020404" pitchFamily="49" charset="0"/>
              </a:rPr>
              <a:t>halfFiltSize</a:t>
            </a:r>
            <a:r>
              <a:rPr lang="es-ES" sz="2000" b="1" dirty="0" smtClean="0">
                <a:latin typeface="Courier New" panose="02070309020205020404" pitchFamily="49" charset="0"/>
                <a:cs typeface="Courier New" panose="02070309020205020404" pitchFamily="49" charset="0"/>
              </a:rPr>
              <a:t>; </a:t>
            </a:r>
            <a:r>
              <a:rPr lang="es-ES" sz="2000" b="1" dirty="0">
                <a:latin typeface="Courier New" panose="02070309020205020404" pitchFamily="49" charset="0"/>
                <a:cs typeface="Courier New" panose="02070309020205020404" pitchFamily="49" charset="0"/>
              </a:rPr>
              <a:t>Y &lt;= </a:t>
            </a:r>
            <a:r>
              <a:rPr lang="en-US" sz="2000" b="1" dirty="0" err="1">
                <a:latin typeface="Courier New" panose="02070309020205020404" pitchFamily="49" charset="0"/>
                <a:cs typeface="Courier New" panose="02070309020205020404" pitchFamily="49" charset="0"/>
              </a:rPr>
              <a:t>halfFiltSize</a:t>
            </a:r>
            <a:r>
              <a:rPr lang="es-ES" sz="2000" b="1" dirty="0" smtClean="0">
                <a:latin typeface="Courier New" panose="02070309020205020404" pitchFamily="49" charset="0"/>
                <a:cs typeface="Courier New" panose="02070309020205020404" pitchFamily="49" charset="0"/>
              </a:rPr>
              <a:t>; </a:t>
            </a:r>
            <a:r>
              <a:rPr lang="es-ES" sz="2000" b="1" dirty="0">
                <a:latin typeface="Courier New" panose="02070309020205020404" pitchFamily="49" charset="0"/>
                <a:cs typeface="Courier New" panose="02070309020205020404" pitchFamily="49" charset="0"/>
              </a:rPr>
              <a:t>Y++) {</a:t>
            </a:r>
          </a:p>
          <a:p>
            <a:r>
              <a:rPr lang="hu-HU" sz="2000" b="1" dirty="0">
                <a:latin typeface="Courier New" panose="02070309020205020404" pitchFamily="49" charset="0"/>
                <a:cs typeface="Courier New" panose="02070309020205020404" pitchFamily="49" charset="0"/>
              </a:rPr>
              <a:t> </a:t>
            </a:r>
            <a:r>
              <a:rPr lang="hu-HU" sz="2000" b="1" dirty="0" smtClean="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float w </a:t>
            </a:r>
            <a:r>
              <a:rPr lang="en-US" sz="2000" b="1" dirty="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FilterKernel</a:t>
            </a:r>
            <a:r>
              <a:rPr lang="en-US" sz="2000" b="1" dirty="0" smtClean="0">
                <a:latin typeface="Courier New" panose="02070309020205020404" pitchFamily="49" charset="0"/>
                <a:cs typeface="Courier New" panose="02070309020205020404" pitchFamily="49" charset="0"/>
              </a:rPr>
              <a:t>(</a:t>
            </a:r>
            <a:r>
              <a:rPr lang="hu-HU" sz="2000" b="1" dirty="0" smtClean="0">
                <a:latin typeface="Courier New" panose="02070309020205020404" pitchFamily="49" charset="0"/>
                <a:cs typeface="Courier New" panose="02070309020205020404" pitchFamily="49" charset="0"/>
              </a:rPr>
              <a:t>X, Y</a:t>
            </a:r>
            <a:r>
              <a:rPr lang="en-US" sz="2000" b="1" dirty="0" smtClean="0">
                <a:latin typeface="Courier New" panose="02070309020205020404" pitchFamily="49" charset="0"/>
                <a:cs typeface="Courier New" panose="02070309020205020404" pitchFamily="49" charset="0"/>
              </a:rPr>
              <a:t>);</a:t>
            </a:r>
            <a:endParaRPr lang="en-US" sz="2000" b="1" dirty="0">
              <a:latin typeface="Courier New" panose="02070309020205020404" pitchFamily="49" charset="0"/>
              <a:cs typeface="Courier New" panose="02070309020205020404" pitchFamily="49" charset="0"/>
            </a:endParaRPr>
          </a:p>
          <a:p>
            <a:r>
              <a:rPr lang="fr-FR" sz="2000" b="1" dirty="0">
                <a:latin typeface="Courier New" panose="02070309020205020404" pitchFamily="49" charset="0"/>
                <a:cs typeface="Courier New" panose="02070309020205020404" pitchFamily="49" charset="0"/>
              </a:rPr>
              <a:t> </a:t>
            </a:r>
            <a:r>
              <a:rPr lang="hu-HU" sz="2000" b="1" dirty="0" smtClean="0">
                <a:latin typeface="Courier New" panose="02070309020205020404" pitchFamily="49" charset="0"/>
                <a:cs typeface="Courier New" panose="02070309020205020404" pitchFamily="49" charset="0"/>
              </a:rPr>
              <a:t>        </a:t>
            </a:r>
            <a:r>
              <a:rPr lang="fr-FR" sz="2000" b="1" dirty="0" smtClean="0">
                <a:latin typeface="Courier New" panose="02070309020205020404" pitchFamily="49" charset="0"/>
                <a:cs typeface="Courier New" panose="02070309020205020404" pitchFamily="49" charset="0"/>
              </a:rPr>
              <a:t>vec2 </a:t>
            </a:r>
            <a:r>
              <a:rPr lang="fr-FR" sz="2000" b="1" dirty="0">
                <a:latin typeface="Courier New" panose="02070309020205020404" pitchFamily="49" charset="0"/>
                <a:cs typeface="Courier New" panose="02070309020205020404" pitchFamily="49" charset="0"/>
              </a:rPr>
              <a:t>duv = vec2(X/xres, Y/yres</a:t>
            </a:r>
            <a:r>
              <a:rPr lang="fr-FR" sz="2000" b="1" dirty="0" smtClean="0">
                <a:latin typeface="Courier New" panose="02070309020205020404" pitchFamily="49" charset="0"/>
                <a:cs typeface="Courier New" panose="02070309020205020404" pitchFamily="49" charset="0"/>
              </a:rPr>
              <a:t>);</a:t>
            </a:r>
            <a:endParaRPr lang="hu-HU" sz="2000" b="1" dirty="0" smtClean="0">
              <a:latin typeface="Courier New" panose="02070309020205020404" pitchFamily="49" charset="0"/>
              <a:cs typeface="Courier New" panose="02070309020205020404" pitchFamily="49" charset="0"/>
            </a:endParaRPr>
          </a:p>
          <a:p>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outColor</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 texture(</a:t>
            </a:r>
            <a:r>
              <a:rPr lang="en-US" sz="2000" b="1" dirty="0" err="1">
                <a:latin typeface="Courier New" panose="02070309020205020404" pitchFamily="49" charset="0"/>
                <a:cs typeface="Courier New" panose="02070309020205020404" pitchFamily="49" charset="0"/>
              </a:rPr>
              <a:t>textureUnit</a:t>
            </a:r>
            <a:r>
              <a:rPr lang="en-US" sz="2000" b="1" dirty="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uv</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duv</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w;</a:t>
            </a:r>
            <a:endParaRPr lang="en-US" sz="2000" b="1" dirty="0">
              <a:latin typeface="Courier New" panose="02070309020205020404" pitchFamily="49" charset="0"/>
              <a:cs typeface="Courier New" panose="02070309020205020404" pitchFamily="49" charset="0"/>
            </a:endParaRPr>
          </a:p>
          <a:p>
            <a:r>
              <a:rPr lang="en-US" sz="2000" b="1" dirty="0" smtClean="0">
                <a:latin typeface="Courier New" panose="02070309020205020404" pitchFamily="49" charset="0"/>
                <a:cs typeface="Courier New" panose="02070309020205020404" pitchFamily="49" charset="0"/>
              </a:rPr>
              <a:t>       }</a:t>
            </a:r>
            <a:endParaRPr lang="en-US" sz="2000" b="1" dirty="0">
              <a:latin typeface="Courier New" panose="02070309020205020404" pitchFamily="49" charset="0"/>
              <a:cs typeface="Courier New" panose="02070309020205020404" pitchFamily="49" charset="0"/>
            </a:endParaRPr>
          </a:p>
          <a:p>
            <a:r>
              <a:rPr lang="en-US" sz="2000" b="1" dirty="0" smtClean="0">
                <a:latin typeface="Courier New" panose="02070309020205020404" pitchFamily="49" charset="0"/>
                <a:cs typeface="Courier New" panose="02070309020205020404" pitchFamily="49" charset="0"/>
              </a:rPr>
              <a:t>   }</a:t>
            </a:r>
            <a:endParaRPr lang="en-US" sz="2000" b="1" dirty="0">
              <a:latin typeface="Courier New" panose="02070309020205020404" pitchFamily="49" charset="0"/>
              <a:cs typeface="Courier New" panose="02070309020205020404" pitchFamily="49" charset="0"/>
            </a:endParaRPr>
          </a:p>
          <a:p>
            <a:r>
              <a:rPr lang="en-US" sz="2000" b="1" dirty="0" smtClean="0">
                <a:latin typeface="Courier New" panose="02070309020205020404" pitchFamily="49" charset="0"/>
                <a:cs typeface="Courier New" panose="02070309020205020404" pitchFamily="49" charset="0"/>
              </a:rPr>
              <a:t>}</a:t>
            </a:r>
            <a:endParaRPr lang="en-US" sz="2000" b="1" dirty="0">
              <a:latin typeface="Courier New" panose="02070309020205020404" pitchFamily="49" charset="0"/>
              <a:cs typeface="Courier New" panose="02070309020205020404" pitchFamily="49" charset="0"/>
            </a:endParaRPr>
          </a:p>
        </p:txBody>
      </p:sp>
      <p:pic>
        <p:nvPicPr>
          <p:cNvPr id="51203" name="Picture 2" descr="\\VBOXSVR\VBoxShare\gpgpu\lena_gr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2005" y="0"/>
            <a:ext cx="1341995" cy="1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ím 3"/>
          <p:cNvSpPr>
            <a:spLocks noGrp="1"/>
          </p:cNvSpPr>
          <p:nvPr>
            <p:ph type="title"/>
          </p:nvPr>
        </p:nvSpPr>
        <p:spPr>
          <a:xfrm>
            <a:off x="19050" y="188640"/>
            <a:ext cx="5076825" cy="1143000"/>
          </a:xfrm>
        </p:spPr>
        <p:txBody>
          <a:bodyPr/>
          <a:lstStyle/>
          <a:p>
            <a:pPr>
              <a:defRPr/>
            </a:pPr>
            <a:r>
              <a:rPr lang="en-US" dirty="0" err="1" smtClean="0">
                <a:solidFill>
                  <a:srgbClr val="FF0000"/>
                </a:solidFill>
              </a:rPr>
              <a:t>Konvol</a:t>
            </a:r>
            <a:r>
              <a:rPr lang="hu-HU" dirty="0" err="1" smtClean="0">
                <a:solidFill>
                  <a:srgbClr val="FF0000"/>
                </a:solidFill>
              </a:rPr>
              <a:t>úció</a:t>
            </a:r>
            <a:r>
              <a:rPr lang="hu-HU" dirty="0" smtClean="0">
                <a:solidFill>
                  <a:srgbClr val="FF0000"/>
                </a:solidFill>
              </a:rPr>
              <a:t/>
            </a:r>
            <a:br>
              <a:rPr lang="hu-HU" dirty="0" smtClean="0">
                <a:solidFill>
                  <a:srgbClr val="FF0000"/>
                </a:solidFill>
              </a:rPr>
            </a:br>
            <a:r>
              <a:rPr lang="hu-HU" dirty="0" smtClean="0">
                <a:solidFill>
                  <a:srgbClr val="FF0000"/>
                </a:solidFill>
              </a:rPr>
              <a:t>képfeldolgozásban</a:t>
            </a:r>
            <a:endParaRPr lang="hu-HU" dirty="0">
              <a:solidFill>
                <a:srgbClr val="FF0000"/>
              </a:solidFill>
            </a:endParaRPr>
          </a:p>
        </p:txBody>
      </p:sp>
      <p:pic>
        <p:nvPicPr>
          <p:cNvPr id="51207" name="Picture 6" descr="\\VBOXSVR\VBoxShare\gpgpu\lena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8104" y="8102"/>
            <a:ext cx="1346492" cy="133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5795329" y="1743931"/>
            <a:ext cx="3205163"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9" name="Rectangle 5"/>
          <p:cNvSpPr>
            <a:spLocks noChangeArrowheads="1"/>
          </p:cNvSpPr>
          <p:nvPr/>
        </p:nvSpPr>
        <p:spPr bwMode="auto">
          <a:xfrm>
            <a:off x="6119179" y="1743931"/>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10" name="Rectangle 6"/>
          <p:cNvSpPr>
            <a:spLocks noChangeArrowheads="1"/>
          </p:cNvSpPr>
          <p:nvPr/>
        </p:nvSpPr>
        <p:spPr bwMode="auto">
          <a:xfrm>
            <a:off x="6693854" y="1743931"/>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11" name="Rectangle 7"/>
          <p:cNvSpPr>
            <a:spLocks noChangeArrowheads="1"/>
          </p:cNvSpPr>
          <p:nvPr/>
        </p:nvSpPr>
        <p:spPr bwMode="auto">
          <a:xfrm>
            <a:off x="7268529" y="1743931"/>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12" name="Rectangle 8"/>
          <p:cNvSpPr>
            <a:spLocks noChangeArrowheads="1"/>
          </p:cNvSpPr>
          <p:nvPr/>
        </p:nvSpPr>
        <p:spPr bwMode="auto">
          <a:xfrm>
            <a:off x="7843204" y="1743931"/>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13" name="Rectangle 9"/>
          <p:cNvSpPr>
            <a:spLocks noChangeArrowheads="1"/>
          </p:cNvSpPr>
          <p:nvPr/>
        </p:nvSpPr>
        <p:spPr bwMode="auto">
          <a:xfrm>
            <a:off x="8417879" y="1743931"/>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14" name="Rectangle 10"/>
          <p:cNvSpPr>
            <a:spLocks noChangeArrowheads="1"/>
          </p:cNvSpPr>
          <p:nvPr/>
        </p:nvSpPr>
        <p:spPr bwMode="auto">
          <a:xfrm>
            <a:off x="5795329" y="2032856"/>
            <a:ext cx="3205163" cy="287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15" name="Rectangle 11"/>
          <p:cNvSpPr>
            <a:spLocks noChangeArrowheads="1"/>
          </p:cNvSpPr>
          <p:nvPr/>
        </p:nvSpPr>
        <p:spPr bwMode="auto">
          <a:xfrm>
            <a:off x="5795329" y="2609119"/>
            <a:ext cx="3205163" cy="28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16" name="Rectangle 12"/>
          <p:cNvSpPr>
            <a:spLocks noChangeArrowheads="1"/>
          </p:cNvSpPr>
          <p:nvPr/>
        </p:nvSpPr>
        <p:spPr bwMode="auto">
          <a:xfrm>
            <a:off x="5795329" y="3185381"/>
            <a:ext cx="3205163" cy="287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17" name="Rectangle 13"/>
          <p:cNvSpPr>
            <a:spLocks noChangeArrowheads="1"/>
          </p:cNvSpPr>
          <p:nvPr/>
        </p:nvSpPr>
        <p:spPr bwMode="auto">
          <a:xfrm>
            <a:off x="5795329" y="3761644"/>
            <a:ext cx="3205163" cy="28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18" name="Line 14"/>
          <p:cNvSpPr>
            <a:spLocks noChangeShapeType="1"/>
          </p:cNvSpPr>
          <p:nvPr/>
        </p:nvSpPr>
        <p:spPr bwMode="auto">
          <a:xfrm flipV="1">
            <a:off x="6839904" y="2393219"/>
            <a:ext cx="288925" cy="323850"/>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15"/>
          <p:cNvSpPr>
            <a:spLocks noChangeShapeType="1"/>
          </p:cNvSpPr>
          <p:nvPr/>
        </p:nvSpPr>
        <p:spPr bwMode="auto">
          <a:xfrm flipV="1">
            <a:off x="6839904" y="2393219"/>
            <a:ext cx="0" cy="323850"/>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Line 16"/>
          <p:cNvSpPr>
            <a:spLocks noChangeShapeType="1"/>
          </p:cNvSpPr>
          <p:nvPr/>
        </p:nvSpPr>
        <p:spPr bwMode="auto">
          <a:xfrm flipH="1" flipV="1">
            <a:off x="6589079" y="2393219"/>
            <a:ext cx="250825" cy="323850"/>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Line 17"/>
          <p:cNvSpPr>
            <a:spLocks noChangeShapeType="1"/>
          </p:cNvSpPr>
          <p:nvPr/>
        </p:nvSpPr>
        <p:spPr bwMode="auto">
          <a:xfrm flipH="1" flipV="1">
            <a:off x="6552567" y="2717069"/>
            <a:ext cx="287337" cy="0"/>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18"/>
          <p:cNvSpPr>
            <a:spLocks noChangeShapeType="1"/>
          </p:cNvSpPr>
          <p:nvPr/>
        </p:nvSpPr>
        <p:spPr bwMode="auto">
          <a:xfrm flipV="1">
            <a:off x="6839904" y="2717069"/>
            <a:ext cx="325438" cy="0"/>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Line 19"/>
          <p:cNvSpPr>
            <a:spLocks noChangeShapeType="1"/>
          </p:cNvSpPr>
          <p:nvPr/>
        </p:nvSpPr>
        <p:spPr bwMode="auto">
          <a:xfrm>
            <a:off x="6839904" y="2717069"/>
            <a:ext cx="288925" cy="288925"/>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Line 20"/>
          <p:cNvSpPr>
            <a:spLocks noChangeShapeType="1"/>
          </p:cNvSpPr>
          <p:nvPr/>
        </p:nvSpPr>
        <p:spPr bwMode="auto">
          <a:xfrm>
            <a:off x="6839904" y="2717069"/>
            <a:ext cx="0" cy="323850"/>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Line 21"/>
          <p:cNvSpPr>
            <a:spLocks noChangeShapeType="1"/>
          </p:cNvSpPr>
          <p:nvPr/>
        </p:nvSpPr>
        <p:spPr bwMode="auto">
          <a:xfrm flipH="1">
            <a:off x="6552567" y="2717069"/>
            <a:ext cx="287337" cy="252412"/>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Line 22"/>
          <p:cNvSpPr>
            <a:spLocks noChangeShapeType="1"/>
          </p:cNvSpPr>
          <p:nvPr/>
        </p:nvSpPr>
        <p:spPr bwMode="auto">
          <a:xfrm>
            <a:off x="5687379" y="1674081"/>
            <a:ext cx="0" cy="23399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Line 23"/>
          <p:cNvSpPr>
            <a:spLocks noChangeShapeType="1"/>
          </p:cNvSpPr>
          <p:nvPr/>
        </p:nvSpPr>
        <p:spPr bwMode="auto">
          <a:xfrm flipV="1">
            <a:off x="5687379" y="1672494"/>
            <a:ext cx="3311525" cy="15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Text Box 24"/>
          <p:cNvSpPr txBox="1">
            <a:spLocks noChangeArrowheads="1"/>
          </p:cNvSpPr>
          <p:nvPr/>
        </p:nvSpPr>
        <p:spPr bwMode="auto">
          <a:xfrm>
            <a:off x="5630229" y="1328006"/>
            <a:ext cx="868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r>
              <a:rPr lang="en-GB" altLang="en-US"/>
              <a:t>u=0..1</a:t>
            </a:r>
            <a:endParaRPr lang="hu-HU" altLang="en-US"/>
          </a:p>
        </p:txBody>
      </p:sp>
      <p:sp>
        <p:nvSpPr>
          <p:cNvPr id="29" name="Text Box 25"/>
          <p:cNvSpPr txBox="1">
            <a:spLocks noChangeArrowheads="1"/>
          </p:cNvSpPr>
          <p:nvPr/>
        </p:nvSpPr>
        <p:spPr bwMode="auto">
          <a:xfrm>
            <a:off x="4895217" y="2645631"/>
            <a:ext cx="855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r>
              <a:rPr lang="en-GB" altLang="en-US"/>
              <a:t>v=0..1</a:t>
            </a:r>
            <a:endParaRPr lang="hu-HU" altLang="en-US"/>
          </a:p>
        </p:txBody>
      </p:sp>
      <p:sp>
        <p:nvSpPr>
          <p:cNvPr id="30" name="Oval 26"/>
          <p:cNvSpPr>
            <a:spLocks noChangeArrowheads="1"/>
          </p:cNvSpPr>
          <p:nvPr/>
        </p:nvSpPr>
        <p:spPr bwMode="auto">
          <a:xfrm>
            <a:off x="6766879" y="2645631"/>
            <a:ext cx="144463" cy="142875"/>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31" name="Freeform 27"/>
          <p:cNvSpPr>
            <a:spLocks/>
          </p:cNvSpPr>
          <p:nvPr/>
        </p:nvSpPr>
        <p:spPr bwMode="auto">
          <a:xfrm>
            <a:off x="6479542" y="2224944"/>
            <a:ext cx="755650" cy="457200"/>
          </a:xfrm>
          <a:custGeom>
            <a:avLst/>
            <a:gdLst>
              <a:gd name="T0" fmla="*/ 0 w 476"/>
              <a:gd name="T1" fmla="*/ 725804891 h 288"/>
              <a:gd name="T2" fmla="*/ 360383144 w 476"/>
              <a:gd name="T3" fmla="*/ 602316493 h 288"/>
              <a:gd name="T4" fmla="*/ 541834447 w 476"/>
              <a:gd name="T5" fmla="*/ 83165940 h 288"/>
              <a:gd name="T6" fmla="*/ 710684079 w 476"/>
              <a:gd name="T7" fmla="*/ 105846567 h 288"/>
              <a:gd name="T8" fmla="*/ 856853302 w 476"/>
              <a:gd name="T9" fmla="*/ 609877752 h 288"/>
              <a:gd name="T10" fmla="*/ 1199594464 w 476"/>
              <a:gd name="T11" fmla="*/ 725804891 h 288"/>
              <a:gd name="T12" fmla="*/ 0 60000 65536"/>
              <a:gd name="T13" fmla="*/ 0 60000 65536"/>
              <a:gd name="T14" fmla="*/ 0 60000 65536"/>
              <a:gd name="T15" fmla="*/ 0 60000 65536"/>
              <a:gd name="T16" fmla="*/ 0 60000 65536"/>
              <a:gd name="T17" fmla="*/ 0 60000 65536"/>
              <a:gd name="T18" fmla="*/ 0 w 476"/>
              <a:gd name="T19" fmla="*/ 0 h 288"/>
              <a:gd name="T20" fmla="*/ 476 w 476"/>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476" h="288">
                <a:moveTo>
                  <a:pt x="0" y="288"/>
                </a:moveTo>
                <a:cubicBezTo>
                  <a:pt x="24" y="280"/>
                  <a:pt x="107" y="281"/>
                  <a:pt x="143" y="239"/>
                </a:cubicBezTo>
                <a:cubicBezTo>
                  <a:pt x="179" y="197"/>
                  <a:pt x="192" y="66"/>
                  <a:pt x="215" y="33"/>
                </a:cubicBezTo>
                <a:cubicBezTo>
                  <a:pt x="238" y="0"/>
                  <a:pt x="261" y="7"/>
                  <a:pt x="282" y="42"/>
                </a:cubicBezTo>
                <a:cubicBezTo>
                  <a:pt x="303" y="77"/>
                  <a:pt x="308" y="201"/>
                  <a:pt x="340" y="242"/>
                </a:cubicBezTo>
                <a:cubicBezTo>
                  <a:pt x="372" y="283"/>
                  <a:pt x="423" y="280"/>
                  <a:pt x="476" y="288"/>
                </a:cubicBezTo>
              </a:path>
            </a:pathLst>
          </a:custGeom>
          <a:noFill/>
          <a:ln w="28575"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Rectangle 28"/>
          <p:cNvSpPr>
            <a:spLocks noChangeArrowheads="1"/>
          </p:cNvSpPr>
          <p:nvPr/>
        </p:nvSpPr>
        <p:spPr bwMode="auto">
          <a:xfrm>
            <a:off x="7198679" y="2682144"/>
            <a:ext cx="550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r>
              <a:rPr lang="hu-HU" altLang="en-US" dirty="0" err="1">
                <a:solidFill>
                  <a:srgbClr val="FF0000"/>
                </a:solidFill>
              </a:rPr>
              <a:t>Tex</a:t>
            </a:r>
            <a:endParaRPr lang="hu-HU" altLang="en-US" dirty="0">
              <a:solidFill>
                <a:srgbClr val="FF0000"/>
              </a:solidFill>
            </a:endParaRPr>
          </a:p>
        </p:txBody>
      </p:sp>
      <p:sp>
        <p:nvSpPr>
          <p:cNvPr id="33" name="Rectangle 29"/>
          <p:cNvSpPr>
            <a:spLocks noChangeArrowheads="1"/>
          </p:cNvSpPr>
          <p:nvPr/>
        </p:nvSpPr>
        <p:spPr bwMode="auto">
          <a:xfrm>
            <a:off x="7040590" y="1302361"/>
            <a:ext cx="605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r>
              <a:rPr lang="hu-HU" altLang="en-US" dirty="0" err="1" smtClean="0"/>
              <a:t>xres</a:t>
            </a:r>
            <a:endParaRPr lang="hu-HU" altLang="en-US" dirty="0"/>
          </a:p>
        </p:txBody>
      </p:sp>
      <p:sp>
        <p:nvSpPr>
          <p:cNvPr id="34" name="Rectangle 30"/>
          <p:cNvSpPr>
            <a:spLocks noChangeArrowheads="1"/>
          </p:cNvSpPr>
          <p:nvPr/>
        </p:nvSpPr>
        <p:spPr bwMode="auto">
          <a:xfrm>
            <a:off x="4930142" y="3040919"/>
            <a:ext cx="606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r>
              <a:rPr lang="hu-HU" altLang="en-US" dirty="0" err="1" smtClean="0"/>
              <a:t>yres</a:t>
            </a:r>
            <a:endParaRPr lang="hu-HU" altLang="en-US" dirty="0"/>
          </a:p>
        </p:txBody>
      </p:sp>
      <p:pic>
        <p:nvPicPr>
          <p:cNvPr id="35"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8567" y="3221894"/>
            <a:ext cx="2598737"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p:txBody>
          <a:bodyPr/>
          <a:lstStyle/>
          <a:p>
            <a:pPr eaLnBrk="1" hangingPunct="1">
              <a:defRPr/>
            </a:pPr>
            <a:r>
              <a:rPr lang="hu-HU" dirty="0">
                <a:solidFill>
                  <a:srgbClr val="FF0000"/>
                </a:solidFill>
              </a:rPr>
              <a:t>B</a:t>
            </a:r>
            <a:r>
              <a:rPr lang="en-GB" dirty="0" err="1" smtClean="0">
                <a:solidFill>
                  <a:srgbClr val="FF0000"/>
                </a:solidFill>
              </a:rPr>
              <a:t>i</a:t>
            </a:r>
            <a:r>
              <a:rPr lang="en-GB" dirty="0" smtClean="0">
                <a:solidFill>
                  <a:srgbClr val="FF0000"/>
                </a:solidFill>
              </a:rPr>
              <a:t>-linear </a:t>
            </a:r>
            <a:r>
              <a:rPr lang="hu-HU" dirty="0" smtClean="0">
                <a:solidFill>
                  <a:srgbClr val="FF0000"/>
                </a:solidFill>
              </a:rPr>
              <a:t>szűrés kiaknázása</a:t>
            </a:r>
          </a:p>
        </p:txBody>
      </p:sp>
      <p:pic>
        <p:nvPicPr>
          <p:cNvPr id="20483" name="Picture 3" descr="bilinex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376" y="1556854"/>
            <a:ext cx="6985000" cy="4716462"/>
          </a:xfrm>
          <a:prstGeom prst="rect">
            <a:avLst/>
          </a:prstGeom>
          <a:noFill/>
          <a:ln>
            <a:noFill/>
          </a:ln>
        </p:spPr>
      </p:pic>
      <p:sp>
        <p:nvSpPr>
          <p:cNvPr id="20484" name="Freeform 4"/>
          <p:cNvSpPr>
            <a:spLocks/>
          </p:cNvSpPr>
          <p:nvPr/>
        </p:nvSpPr>
        <p:spPr bwMode="auto">
          <a:xfrm>
            <a:off x="1176163" y="1990241"/>
            <a:ext cx="6456363" cy="2447925"/>
          </a:xfrm>
          <a:custGeom>
            <a:avLst/>
            <a:gdLst>
              <a:gd name="T0" fmla="*/ 0 w 4067"/>
              <a:gd name="T1" fmla="*/ 2147483647 h 1542"/>
              <a:gd name="T2" fmla="*/ 146169088 w 4067"/>
              <a:gd name="T3" fmla="*/ 2147483647 h 1542"/>
              <a:gd name="T4" fmla="*/ 2147483647 w 4067"/>
              <a:gd name="T5" fmla="*/ 2147483647 h 1542"/>
              <a:gd name="T6" fmla="*/ 2147483647 w 4067"/>
              <a:gd name="T7" fmla="*/ 0 h 1542"/>
              <a:gd name="T8" fmla="*/ 2147483647 w 4067"/>
              <a:gd name="T9" fmla="*/ 0 h 1542"/>
              <a:gd name="T10" fmla="*/ 2147483647 w 4067"/>
              <a:gd name="T11" fmla="*/ 2147483647 h 1542"/>
              <a:gd name="T12" fmla="*/ 2147483647 w 4067"/>
              <a:gd name="T13" fmla="*/ 2147483647 h 1542"/>
              <a:gd name="T14" fmla="*/ 2147483647 w 4067"/>
              <a:gd name="T15" fmla="*/ 1313002181 h 1542"/>
              <a:gd name="T16" fmla="*/ 2147483647 w 4067"/>
              <a:gd name="T17" fmla="*/ 1313002181 h 15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7"/>
              <a:gd name="T28" fmla="*/ 0 h 1542"/>
              <a:gd name="T29" fmla="*/ 4067 w 4067"/>
              <a:gd name="T30" fmla="*/ 1542 h 15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7" h="1542">
                <a:moveTo>
                  <a:pt x="0" y="1025"/>
                </a:moveTo>
                <a:cubicBezTo>
                  <a:pt x="28" y="1015"/>
                  <a:pt x="9" y="1020"/>
                  <a:pt x="58" y="1020"/>
                </a:cubicBezTo>
                <a:lnTo>
                  <a:pt x="1008" y="1030"/>
                </a:lnTo>
                <a:lnTo>
                  <a:pt x="1005" y="0"/>
                </a:lnTo>
                <a:lnTo>
                  <a:pt x="2048" y="0"/>
                </a:lnTo>
                <a:lnTo>
                  <a:pt x="2048" y="1542"/>
                </a:lnTo>
                <a:lnTo>
                  <a:pt x="3069" y="1542"/>
                </a:lnTo>
                <a:lnTo>
                  <a:pt x="3069" y="521"/>
                </a:lnTo>
                <a:lnTo>
                  <a:pt x="4067" y="521"/>
                </a:lnTo>
              </a:path>
            </a:pathLst>
          </a:custGeom>
          <a:noFill/>
          <a:ln w="3810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5" name="Freeform 5"/>
          <p:cNvSpPr>
            <a:spLocks/>
          </p:cNvSpPr>
          <p:nvPr/>
        </p:nvSpPr>
        <p:spPr bwMode="auto">
          <a:xfrm>
            <a:off x="1150763" y="3720616"/>
            <a:ext cx="6553200" cy="1293813"/>
          </a:xfrm>
          <a:custGeom>
            <a:avLst/>
            <a:gdLst>
              <a:gd name="T0" fmla="*/ 0 w 4128"/>
              <a:gd name="T1" fmla="*/ 1938001912 h 815"/>
              <a:gd name="T2" fmla="*/ 801409507 w 4128"/>
              <a:gd name="T3" fmla="*/ 1824594077 h 815"/>
              <a:gd name="T4" fmla="*/ 1673383752 w 4128"/>
              <a:gd name="T5" fmla="*/ 1552416782 h 815"/>
              <a:gd name="T6" fmla="*/ 2147483647 w 4128"/>
              <a:gd name="T7" fmla="*/ 1262599582 h 815"/>
              <a:gd name="T8" fmla="*/ 2147483647 w 4128"/>
              <a:gd name="T9" fmla="*/ 851813283 h 815"/>
              <a:gd name="T10" fmla="*/ 2147483647 w 4128"/>
              <a:gd name="T11" fmla="*/ 337701066 h 815"/>
              <a:gd name="T12" fmla="*/ 2147483647 w 4128"/>
              <a:gd name="T13" fmla="*/ 52924104 h 815"/>
              <a:gd name="T14" fmla="*/ 2147483647 w 4128"/>
              <a:gd name="T15" fmla="*/ 17641895 h 815"/>
              <a:gd name="T16" fmla="*/ 2147483647 w 4128"/>
              <a:gd name="T17" fmla="*/ 110886934 h 815"/>
              <a:gd name="T18" fmla="*/ 2147483647 w 4128"/>
              <a:gd name="T19" fmla="*/ 395665459 h 815"/>
              <a:gd name="T20" fmla="*/ 2147483647 w 4128"/>
              <a:gd name="T21" fmla="*/ 796369643 h 815"/>
              <a:gd name="T22" fmla="*/ 2147483647 w 4128"/>
              <a:gd name="T23" fmla="*/ 1197075513 h 815"/>
              <a:gd name="T24" fmla="*/ 2147483647 w 4128"/>
              <a:gd name="T25" fmla="*/ 1423889596 h 815"/>
              <a:gd name="T26" fmla="*/ 2147483647 w 4128"/>
              <a:gd name="T27" fmla="*/ 1653223041 h 815"/>
              <a:gd name="T28" fmla="*/ 2147483647 w 4128"/>
              <a:gd name="T29" fmla="*/ 1711187830 h 815"/>
              <a:gd name="T30" fmla="*/ 2147483647 w 4128"/>
              <a:gd name="T31" fmla="*/ 1766631272 h 815"/>
              <a:gd name="T32" fmla="*/ 2147483647 w 4128"/>
              <a:gd name="T33" fmla="*/ 1882558470 h 815"/>
              <a:gd name="T34" fmla="*/ 2147483647 w 4128"/>
              <a:gd name="T35" fmla="*/ 1882558470 h 815"/>
              <a:gd name="T36" fmla="*/ 2147483647 w 4128"/>
              <a:gd name="T37" fmla="*/ 1938001912 h 815"/>
              <a:gd name="T38" fmla="*/ 2147483647 w 4128"/>
              <a:gd name="T39" fmla="*/ 2053929110 h 8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28"/>
              <a:gd name="T61" fmla="*/ 0 h 815"/>
              <a:gd name="T62" fmla="*/ 4128 w 4128"/>
              <a:gd name="T63" fmla="*/ 815 h 8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28" h="815">
                <a:moveTo>
                  <a:pt x="0" y="769"/>
                </a:moveTo>
                <a:cubicBezTo>
                  <a:pt x="104" y="759"/>
                  <a:pt x="207" y="749"/>
                  <a:pt x="318" y="724"/>
                </a:cubicBezTo>
                <a:cubicBezTo>
                  <a:pt x="429" y="699"/>
                  <a:pt x="559" y="653"/>
                  <a:pt x="664" y="616"/>
                </a:cubicBezTo>
                <a:cubicBezTo>
                  <a:pt x="769" y="579"/>
                  <a:pt x="861" y="547"/>
                  <a:pt x="947" y="501"/>
                </a:cubicBezTo>
                <a:cubicBezTo>
                  <a:pt x="1033" y="455"/>
                  <a:pt x="1115" y="399"/>
                  <a:pt x="1180" y="338"/>
                </a:cubicBezTo>
                <a:cubicBezTo>
                  <a:pt x="1245" y="277"/>
                  <a:pt x="1289" y="187"/>
                  <a:pt x="1338" y="134"/>
                </a:cubicBezTo>
                <a:cubicBezTo>
                  <a:pt x="1387" y="81"/>
                  <a:pt x="1441" y="42"/>
                  <a:pt x="1474" y="21"/>
                </a:cubicBezTo>
                <a:cubicBezTo>
                  <a:pt x="1507" y="0"/>
                  <a:pt x="1508" y="3"/>
                  <a:pt x="1538" y="7"/>
                </a:cubicBezTo>
                <a:cubicBezTo>
                  <a:pt x="1568" y="11"/>
                  <a:pt x="1618" y="19"/>
                  <a:pt x="1656" y="44"/>
                </a:cubicBezTo>
                <a:cubicBezTo>
                  <a:pt x="1694" y="69"/>
                  <a:pt x="1735" y="112"/>
                  <a:pt x="1769" y="157"/>
                </a:cubicBezTo>
                <a:cubicBezTo>
                  <a:pt x="1803" y="202"/>
                  <a:pt x="1815" y="263"/>
                  <a:pt x="1860" y="316"/>
                </a:cubicBezTo>
                <a:cubicBezTo>
                  <a:pt x="1905" y="369"/>
                  <a:pt x="1981" y="434"/>
                  <a:pt x="2041" y="475"/>
                </a:cubicBezTo>
                <a:cubicBezTo>
                  <a:pt x="2101" y="516"/>
                  <a:pt x="2155" y="535"/>
                  <a:pt x="2223" y="565"/>
                </a:cubicBezTo>
                <a:cubicBezTo>
                  <a:pt x="2291" y="595"/>
                  <a:pt x="2393" y="637"/>
                  <a:pt x="2450" y="656"/>
                </a:cubicBezTo>
                <a:cubicBezTo>
                  <a:pt x="2507" y="675"/>
                  <a:pt x="2506" y="672"/>
                  <a:pt x="2563" y="679"/>
                </a:cubicBezTo>
                <a:cubicBezTo>
                  <a:pt x="2620" y="686"/>
                  <a:pt x="2703" y="690"/>
                  <a:pt x="2790" y="701"/>
                </a:cubicBezTo>
                <a:cubicBezTo>
                  <a:pt x="2877" y="712"/>
                  <a:pt x="3006" y="739"/>
                  <a:pt x="3085" y="747"/>
                </a:cubicBezTo>
                <a:cubicBezTo>
                  <a:pt x="3164" y="755"/>
                  <a:pt x="3179" y="743"/>
                  <a:pt x="3266" y="747"/>
                </a:cubicBezTo>
                <a:cubicBezTo>
                  <a:pt x="3353" y="751"/>
                  <a:pt x="3462" y="758"/>
                  <a:pt x="3606" y="769"/>
                </a:cubicBezTo>
                <a:cubicBezTo>
                  <a:pt x="3750" y="780"/>
                  <a:pt x="3939" y="797"/>
                  <a:pt x="4128" y="815"/>
                </a:cubicBezTo>
              </a:path>
            </a:pathLst>
          </a:custGeom>
          <a:noFill/>
          <a:ln w="381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6" name="Freeform 6"/>
          <p:cNvSpPr>
            <a:spLocks/>
          </p:cNvSpPr>
          <p:nvPr/>
        </p:nvSpPr>
        <p:spPr bwMode="auto">
          <a:xfrm>
            <a:off x="1820688" y="1990241"/>
            <a:ext cx="5048250" cy="2449513"/>
          </a:xfrm>
          <a:custGeom>
            <a:avLst/>
            <a:gdLst>
              <a:gd name="T0" fmla="*/ 234375352 w 3180"/>
              <a:gd name="T1" fmla="*/ 2147483647 h 1543"/>
              <a:gd name="T2" fmla="*/ 259575320 w 3180"/>
              <a:gd name="T3" fmla="*/ 2147483647 h 1543"/>
              <a:gd name="T4" fmla="*/ 428426629 w 3180"/>
              <a:gd name="T5" fmla="*/ 2147483647 h 1543"/>
              <a:gd name="T6" fmla="*/ 2147483647 w 3180"/>
              <a:gd name="T7" fmla="*/ 0 h 1543"/>
              <a:gd name="T8" fmla="*/ 2147483647 w 3180"/>
              <a:gd name="T9" fmla="*/ 2147483647 h 1543"/>
              <a:gd name="T10" fmla="*/ 2147483647 w 3180"/>
              <a:gd name="T11" fmla="*/ 1287800890 h 1543"/>
              <a:gd name="T12" fmla="*/ 0 60000 65536"/>
              <a:gd name="T13" fmla="*/ 0 60000 65536"/>
              <a:gd name="T14" fmla="*/ 0 60000 65536"/>
              <a:gd name="T15" fmla="*/ 0 60000 65536"/>
              <a:gd name="T16" fmla="*/ 0 60000 65536"/>
              <a:gd name="T17" fmla="*/ 0 60000 65536"/>
              <a:gd name="T18" fmla="*/ 0 w 3180"/>
              <a:gd name="T19" fmla="*/ 0 h 1543"/>
              <a:gd name="T20" fmla="*/ 3180 w 3180"/>
              <a:gd name="T21" fmla="*/ 1543 h 1543"/>
            </a:gdLst>
            <a:ahLst/>
            <a:cxnLst>
              <a:cxn ang="T12">
                <a:pos x="T0" y="T1"/>
              </a:cxn>
              <a:cxn ang="T13">
                <a:pos x="T2" y="T3"/>
              </a:cxn>
              <a:cxn ang="T14">
                <a:pos x="T4" y="T5"/>
              </a:cxn>
              <a:cxn ang="T15">
                <a:pos x="T6" y="T7"/>
              </a:cxn>
              <a:cxn ang="T16">
                <a:pos x="T8" y="T9"/>
              </a:cxn>
              <a:cxn ang="T17">
                <a:pos x="T10" y="T11"/>
              </a:cxn>
            </a:cxnLst>
            <a:rect l="T18" t="T19" r="T20" b="T21"/>
            <a:pathLst>
              <a:path w="3180" h="1543">
                <a:moveTo>
                  <a:pt x="93" y="1030"/>
                </a:moveTo>
                <a:cubicBezTo>
                  <a:pt x="115" y="1016"/>
                  <a:pt x="81" y="1024"/>
                  <a:pt x="103" y="1010"/>
                </a:cubicBezTo>
                <a:cubicBezTo>
                  <a:pt x="93" y="1010"/>
                  <a:pt x="0" y="1126"/>
                  <a:pt x="170" y="958"/>
                </a:cubicBezTo>
                <a:lnTo>
                  <a:pt x="1121" y="0"/>
                </a:lnTo>
                <a:lnTo>
                  <a:pt x="2152" y="1543"/>
                </a:lnTo>
                <a:lnTo>
                  <a:pt x="3180" y="511"/>
                </a:lnTo>
              </a:path>
            </a:pathLst>
          </a:cu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7" name="Line 7"/>
          <p:cNvSpPr>
            <a:spLocks noChangeShapeType="1"/>
          </p:cNvSpPr>
          <p:nvPr/>
        </p:nvSpPr>
        <p:spPr bwMode="auto">
          <a:xfrm>
            <a:off x="3095451" y="2529991"/>
            <a:ext cx="0" cy="3600450"/>
          </a:xfrm>
          <a:prstGeom prst="line">
            <a:avLst/>
          </a:prstGeom>
          <a:noFill/>
          <a:ln w="38100">
            <a:solidFill>
              <a:srgbClr val="FF0066"/>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457200" y="274638"/>
            <a:ext cx="4583113" cy="1143000"/>
          </a:xfrm>
        </p:spPr>
        <p:txBody>
          <a:bodyPr/>
          <a:lstStyle/>
          <a:p>
            <a:pPr eaLnBrk="1" hangingPunct="1">
              <a:defRPr/>
            </a:pPr>
            <a:r>
              <a:rPr lang="hu-HU" dirty="0" smtClean="0">
                <a:solidFill>
                  <a:srgbClr val="FF0000"/>
                </a:solidFill>
              </a:rPr>
              <a:t>Glória</a:t>
            </a:r>
            <a:br>
              <a:rPr lang="hu-HU" dirty="0" smtClean="0">
                <a:solidFill>
                  <a:srgbClr val="FF0000"/>
                </a:solidFill>
              </a:rPr>
            </a:br>
            <a:r>
              <a:rPr lang="en-GB" dirty="0" smtClean="0">
                <a:solidFill>
                  <a:srgbClr val="FF0000"/>
                </a:solidFill>
              </a:rPr>
              <a:t>Glow</a:t>
            </a:r>
            <a:r>
              <a:rPr lang="hu-HU" dirty="0" smtClean="0">
                <a:solidFill>
                  <a:srgbClr val="FF0000"/>
                </a:solidFill>
              </a:rPr>
              <a:t>/</a:t>
            </a:r>
            <a:r>
              <a:rPr lang="en-GB" dirty="0" smtClean="0">
                <a:solidFill>
                  <a:srgbClr val="FF0000"/>
                </a:solidFill>
              </a:rPr>
              <a:t>bloom</a:t>
            </a:r>
            <a:endParaRPr lang="hu-HU" dirty="0" smtClean="0">
              <a:solidFill>
                <a:srgbClr val="FF0000"/>
              </a:solidFill>
            </a:endParaRPr>
          </a:p>
        </p:txBody>
      </p:sp>
      <p:sp>
        <p:nvSpPr>
          <p:cNvPr id="28675" name="Rectangle 3"/>
          <p:cNvSpPr>
            <a:spLocks noChangeArrowheads="1"/>
          </p:cNvSpPr>
          <p:nvPr/>
        </p:nvSpPr>
        <p:spPr bwMode="auto">
          <a:xfrm>
            <a:off x="1085850" y="1736725"/>
            <a:ext cx="3205163"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76" name="Rectangle 4"/>
          <p:cNvSpPr>
            <a:spLocks noChangeArrowheads="1"/>
          </p:cNvSpPr>
          <p:nvPr/>
        </p:nvSpPr>
        <p:spPr bwMode="auto">
          <a:xfrm>
            <a:off x="1409700" y="1736725"/>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77" name="Rectangle 5"/>
          <p:cNvSpPr>
            <a:spLocks noChangeArrowheads="1"/>
          </p:cNvSpPr>
          <p:nvPr/>
        </p:nvSpPr>
        <p:spPr bwMode="auto">
          <a:xfrm>
            <a:off x="1984375" y="1736725"/>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78" name="Rectangle 6"/>
          <p:cNvSpPr>
            <a:spLocks noChangeArrowheads="1"/>
          </p:cNvSpPr>
          <p:nvPr/>
        </p:nvSpPr>
        <p:spPr bwMode="auto">
          <a:xfrm>
            <a:off x="2559050" y="1736725"/>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79" name="Rectangle 7"/>
          <p:cNvSpPr>
            <a:spLocks noChangeArrowheads="1"/>
          </p:cNvSpPr>
          <p:nvPr/>
        </p:nvSpPr>
        <p:spPr bwMode="auto">
          <a:xfrm>
            <a:off x="3133725" y="1736725"/>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80" name="Rectangle 8"/>
          <p:cNvSpPr>
            <a:spLocks noChangeArrowheads="1"/>
          </p:cNvSpPr>
          <p:nvPr/>
        </p:nvSpPr>
        <p:spPr bwMode="auto">
          <a:xfrm>
            <a:off x="3708400" y="1736725"/>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81" name="Rectangle 9"/>
          <p:cNvSpPr>
            <a:spLocks noChangeArrowheads="1"/>
          </p:cNvSpPr>
          <p:nvPr/>
        </p:nvSpPr>
        <p:spPr bwMode="auto">
          <a:xfrm>
            <a:off x="1085850" y="2025650"/>
            <a:ext cx="3205163" cy="287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82" name="Rectangle 10"/>
          <p:cNvSpPr>
            <a:spLocks noChangeArrowheads="1"/>
          </p:cNvSpPr>
          <p:nvPr/>
        </p:nvSpPr>
        <p:spPr bwMode="auto">
          <a:xfrm>
            <a:off x="1085850" y="2601913"/>
            <a:ext cx="3205163" cy="28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83" name="Rectangle 11"/>
          <p:cNvSpPr>
            <a:spLocks noChangeArrowheads="1"/>
          </p:cNvSpPr>
          <p:nvPr/>
        </p:nvSpPr>
        <p:spPr bwMode="auto">
          <a:xfrm>
            <a:off x="1085850" y="3178175"/>
            <a:ext cx="3205163" cy="287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84" name="Rectangle 12"/>
          <p:cNvSpPr>
            <a:spLocks noChangeArrowheads="1"/>
          </p:cNvSpPr>
          <p:nvPr/>
        </p:nvSpPr>
        <p:spPr bwMode="auto">
          <a:xfrm>
            <a:off x="1085850" y="3754438"/>
            <a:ext cx="3205163" cy="28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85" name="AutoShape 13"/>
          <p:cNvSpPr>
            <a:spLocks noChangeArrowheads="1"/>
          </p:cNvSpPr>
          <p:nvPr/>
        </p:nvSpPr>
        <p:spPr bwMode="auto">
          <a:xfrm>
            <a:off x="1590675" y="2312988"/>
            <a:ext cx="2016125" cy="1620837"/>
          </a:xfrm>
          <a:prstGeom prst="lightningBolt">
            <a:avLst/>
          </a:prstGeom>
          <a:solidFill>
            <a:srgbClr val="FFFF00"/>
          </a:solidFill>
          <a:ln w="9525">
            <a:solidFill>
              <a:srgbClr val="FFFF00"/>
            </a:solidFill>
            <a:miter lim="800000"/>
            <a:headEnd/>
            <a:tailEnd/>
          </a:ln>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28686" name="Line 14"/>
          <p:cNvSpPr>
            <a:spLocks noChangeShapeType="1"/>
          </p:cNvSpPr>
          <p:nvPr/>
        </p:nvSpPr>
        <p:spPr bwMode="auto">
          <a:xfrm flipV="1">
            <a:off x="3568700" y="2170113"/>
            <a:ext cx="288925"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7" name="Line 15"/>
          <p:cNvSpPr>
            <a:spLocks noChangeShapeType="1"/>
          </p:cNvSpPr>
          <p:nvPr/>
        </p:nvSpPr>
        <p:spPr bwMode="auto">
          <a:xfrm flipV="1">
            <a:off x="3568700" y="2170113"/>
            <a:ext cx="0"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8" name="Line 16"/>
          <p:cNvSpPr>
            <a:spLocks noChangeShapeType="1"/>
          </p:cNvSpPr>
          <p:nvPr/>
        </p:nvSpPr>
        <p:spPr bwMode="auto">
          <a:xfrm flipH="1" flipV="1">
            <a:off x="3317875" y="2170113"/>
            <a:ext cx="250825"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9" name="Line 17"/>
          <p:cNvSpPr>
            <a:spLocks noChangeShapeType="1"/>
          </p:cNvSpPr>
          <p:nvPr/>
        </p:nvSpPr>
        <p:spPr bwMode="auto">
          <a:xfrm flipH="1" flipV="1">
            <a:off x="3281363" y="2493963"/>
            <a:ext cx="2873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0" name="Line 18"/>
          <p:cNvSpPr>
            <a:spLocks noChangeShapeType="1"/>
          </p:cNvSpPr>
          <p:nvPr/>
        </p:nvSpPr>
        <p:spPr bwMode="auto">
          <a:xfrm flipV="1">
            <a:off x="3568700" y="2493963"/>
            <a:ext cx="3254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1" name="Line 19"/>
          <p:cNvSpPr>
            <a:spLocks noChangeShapeType="1"/>
          </p:cNvSpPr>
          <p:nvPr/>
        </p:nvSpPr>
        <p:spPr bwMode="auto">
          <a:xfrm>
            <a:off x="3568700" y="2493963"/>
            <a:ext cx="28892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2" name="Line 20"/>
          <p:cNvSpPr>
            <a:spLocks noChangeShapeType="1"/>
          </p:cNvSpPr>
          <p:nvPr/>
        </p:nvSpPr>
        <p:spPr bwMode="auto">
          <a:xfrm>
            <a:off x="3568700" y="2493963"/>
            <a:ext cx="0"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3" name="Line 21"/>
          <p:cNvSpPr>
            <a:spLocks noChangeShapeType="1"/>
          </p:cNvSpPr>
          <p:nvPr/>
        </p:nvSpPr>
        <p:spPr bwMode="auto">
          <a:xfrm flipH="1">
            <a:off x="3281363" y="2493963"/>
            <a:ext cx="287337" cy="252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4" name="Line 22"/>
          <p:cNvSpPr>
            <a:spLocks noChangeShapeType="1"/>
          </p:cNvSpPr>
          <p:nvPr/>
        </p:nvSpPr>
        <p:spPr bwMode="auto">
          <a:xfrm flipV="1">
            <a:off x="2166938" y="1881188"/>
            <a:ext cx="288925"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5" name="Line 23"/>
          <p:cNvSpPr>
            <a:spLocks noChangeShapeType="1"/>
          </p:cNvSpPr>
          <p:nvPr/>
        </p:nvSpPr>
        <p:spPr bwMode="auto">
          <a:xfrm flipV="1">
            <a:off x="2166938" y="1881188"/>
            <a:ext cx="0"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6" name="Line 24"/>
          <p:cNvSpPr>
            <a:spLocks noChangeShapeType="1"/>
          </p:cNvSpPr>
          <p:nvPr/>
        </p:nvSpPr>
        <p:spPr bwMode="auto">
          <a:xfrm flipH="1" flipV="1">
            <a:off x="1916113" y="1881188"/>
            <a:ext cx="250825"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7" name="Line 25"/>
          <p:cNvSpPr>
            <a:spLocks noChangeShapeType="1"/>
          </p:cNvSpPr>
          <p:nvPr/>
        </p:nvSpPr>
        <p:spPr bwMode="auto">
          <a:xfrm flipH="1" flipV="1">
            <a:off x="1879600" y="2205038"/>
            <a:ext cx="2873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8" name="Line 26"/>
          <p:cNvSpPr>
            <a:spLocks noChangeShapeType="1"/>
          </p:cNvSpPr>
          <p:nvPr/>
        </p:nvSpPr>
        <p:spPr bwMode="auto">
          <a:xfrm flipV="1">
            <a:off x="2166938" y="2205038"/>
            <a:ext cx="3254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9" name="Line 27"/>
          <p:cNvSpPr>
            <a:spLocks noChangeShapeType="1"/>
          </p:cNvSpPr>
          <p:nvPr/>
        </p:nvSpPr>
        <p:spPr bwMode="auto">
          <a:xfrm>
            <a:off x="2166938" y="2205038"/>
            <a:ext cx="28892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00" name="Line 28"/>
          <p:cNvSpPr>
            <a:spLocks noChangeShapeType="1"/>
          </p:cNvSpPr>
          <p:nvPr/>
        </p:nvSpPr>
        <p:spPr bwMode="auto">
          <a:xfrm>
            <a:off x="2166938" y="2205038"/>
            <a:ext cx="0"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01" name="Line 29"/>
          <p:cNvSpPr>
            <a:spLocks noChangeShapeType="1"/>
          </p:cNvSpPr>
          <p:nvPr/>
        </p:nvSpPr>
        <p:spPr bwMode="auto">
          <a:xfrm flipH="1">
            <a:off x="1879600" y="2205038"/>
            <a:ext cx="287338" cy="252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8702" name="Picture 30" descr="Glow_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4319588"/>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3" name="Picture 31" descr="screenshot_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313" y="0"/>
            <a:ext cx="4103687"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4" name="Picture 32" descr="screenshot_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0" y="3729038"/>
            <a:ext cx="4032250"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p:nvPr>
        </p:nvSpPr>
        <p:spPr>
          <a:xfrm>
            <a:off x="125413" y="304800"/>
            <a:ext cx="5022651" cy="1431925"/>
          </a:xfrm>
        </p:spPr>
        <p:txBody>
          <a:bodyPr/>
          <a:lstStyle/>
          <a:p>
            <a:pPr eaLnBrk="1" hangingPunct="1">
              <a:defRPr/>
            </a:pPr>
            <a:r>
              <a:rPr lang="hu-HU" dirty="0" smtClean="0">
                <a:solidFill>
                  <a:srgbClr val="FF0000"/>
                </a:solidFill>
              </a:rPr>
              <a:t>Mélységélesség</a:t>
            </a:r>
            <a:br>
              <a:rPr lang="hu-HU" dirty="0" smtClean="0">
                <a:solidFill>
                  <a:srgbClr val="FF0000"/>
                </a:solidFill>
              </a:rPr>
            </a:br>
            <a:r>
              <a:rPr lang="en-GB" dirty="0" smtClean="0">
                <a:solidFill>
                  <a:srgbClr val="FF0000"/>
                </a:solidFill>
              </a:rPr>
              <a:t>Depth of field</a:t>
            </a:r>
            <a:endParaRPr lang="hu-HU" dirty="0" smtClean="0">
              <a:solidFill>
                <a:srgbClr val="FF0000"/>
              </a:solidFill>
            </a:endParaRPr>
          </a:p>
        </p:txBody>
      </p:sp>
      <p:graphicFrame>
        <p:nvGraphicFramePr>
          <p:cNvPr id="3074" name="Object 3"/>
          <p:cNvGraphicFramePr>
            <a:graphicFrameLocks noGrp="1" noChangeAspect="1"/>
          </p:cNvGraphicFramePr>
          <p:nvPr>
            <p:ph sz="half" idx="1"/>
            <p:extLst>
              <p:ext uri="{D42A27DB-BD31-4B8C-83A1-F6EECF244321}">
                <p14:modId xmlns:p14="http://schemas.microsoft.com/office/powerpoint/2010/main" val="3239788905"/>
              </p:ext>
            </p:extLst>
          </p:nvPr>
        </p:nvGraphicFramePr>
        <p:xfrm>
          <a:off x="5508625" y="600075"/>
          <a:ext cx="1439863" cy="879475"/>
        </p:xfrm>
        <a:graphic>
          <a:graphicData uri="http://schemas.openxmlformats.org/presentationml/2006/ole">
            <mc:AlternateContent xmlns:mc="http://schemas.openxmlformats.org/markup-compatibility/2006">
              <mc:Choice xmlns:v="urn:schemas-microsoft-com:vml" Requires="v">
                <p:oleObj spid="_x0000_s221240" name="Egyenlet" r:id="rId4" imgW="685800" imgH="419040" progId="Equation.3">
                  <p:embed/>
                </p:oleObj>
              </mc:Choice>
              <mc:Fallback>
                <p:oleObj name="Egyenlet" r:id="rId4" imgW="685800" imgH="419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600075"/>
                        <a:ext cx="1439863" cy="879475"/>
                      </a:xfrm>
                      <a:prstGeom prst="rect">
                        <a:avLst/>
                      </a:prstGeom>
                      <a:noFill/>
                      <a:ln>
                        <a:noFill/>
                      </a:ln>
                      <a:effectLst/>
                    </p:spPr>
                  </p:pic>
                </p:oleObj>
              </mc:Fallback>
            </mc:AlternateContent>
          </a:graphicData>
        </a:graphic>
      </p:graphicFrame>
      <p:sp>
        <p:nvSpPr>
          <p:cNvPr id="3078" name="Freeform 4"/>
          <p:cNvSpPr>
            <a:spLocks/>
          </p:cNvSpPr>
          <p:nvPr/>
        </p:nvSpPr>
        <p:spPr bwMode="auto">
          <a:xfrm>
            <a:off x="3776663" y="3176588"/>
            <a:ext cx="361950" cy="2339975"/>
          </a:xfrm>
          <a:custGeom>
            <a:avLst/>
            <a:gdLst>
              <a:gd name="T0" fmla="*/ 574595670 w 228"/>
              <a:gd name="T1" fmla="*/ 0 h 1474"/>
              <a:gd name="T2" fmla="*/ 173891578 w 228"/>
              <a:gd name="T3" fmla="*/ 773688705 h 1474"/>
              <a:gd name="T4" fmla="*/ 5040313 w 228"/>
              <a:gd name="T5" fmla="*/ 1885077044 h 1474"/>
              <a:gd name="T6" fmla="*/ 211693168 w 228"/>
              <a:gd name="T7" fmla="*/ 2147483647 h 1474"/>
              <a:gd name="T8" fmla="*/ 574595670 w 228"/>
              <a:gd name="T9" fmla="*/ 2147483647 h 1474"/>
              <a:gd name="T10" fmla="*/ 0 60000 65536"/>
              <a:gd name="T11" fmla="*/ 0 60000 65536"/>
              <a:gd name="T12" fmla="*/ 0 60000 65536"/>
              <a:gd name="T13" fmla="*/ 0 60000 65536"/>
              <a:gd name="T14" fmla="*/ 0 60000 65536"/>
              <a:gd name="T15" fmla="*/ 0 w 228"/>
              <a:gd name="T16" fmla="*/ 0 h 1474"/>
              <a:gd name="T17" fmla="*/ 228 w 228"/>
              <a:gd name="T18" fmla="*/ 1474 h 1474"/>
            </a:gdLst>
            <a:ahLst/>
            <a:cxnLst>
              <a:cxn ang="T10">
                <a:pos x="T0" y="T1"/>
              </a:cxn>
              <a:cxn ang="T11">
                <a:pos x="T2" y="T3"/>
              </a:cxn>
              <a:cxn ang="T12">
                <a:pos x="T4" y="T5"/>
              </a:cxn>
              <a:cxn ang="T13">
                <a:pos x="T6" y="T7"/>
              </a:cxn>
              <a:cxn ang="T14">
                <a:pos x="T8" y="T9"/>
              </a:cxn>
            </a:cxnLst>
            <a:rect l="T15" t="T16" r="T17" b="T18"/>
            <a:pathLst>
              <a:path w="228" h="1474">
                <a:moveTo>
                  <a:pt x="228" y="0"/>
                </a:moveTo>
                <a:cubicBezTo>
                  <a:pt x="202" y="51"/>
                  <a:pt x="107" y="182"/>
                  <a:pt x="69" y="307"/>
                </a:cubicBezTo>
                <a:cubicBezTo>
                  <a:pt x="31" y="432"/>
                  <a:pt x="0" y="605"/>
                  <a:pt x="2" y="748"/>
                </a:cubicBezTo>
                <a:cubicBezTo>
                  <a:pt x="4" y="891"/>
                  <a:pt x="46" y="1045"/>
                  <a:pt x="84" y="1166"/>
                </a:cubicBezTo>
                <a:cubicBezTo>
                  <a:pt x="122" y="1287"/>
                  <a:pt x="198" y="1410"/>
                  <a:pt x="228" y="1474"/>
                </a:cubicBez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079" name="Freeform 5"/>
          <p:cNvSpPr>
            <a:spLocks/>
          </p:cNvSpPr>
          <p:nvPr/>
        </p:nvSpPr>
        <p:spPr bwMode="auto">
          <a:xfrm flipH="1">
            <a:off x="4141788" y="3176588"/>
            <a:ext cx="357187" cy="2339975"/>
          </a:xfrm>
          <a:custGeom>
            <a:avLst/>
            <a:gdLst>
              <a:gd name="T0" fmla="*/ 559572647 w 228"/>
              <a:gd name="T1" fmla="*/ 0 h 1474"/>
              <a:gd name="T2" fmla="*/ 169344240 w 228"/>
              <a:gd name="T3" fmla="*/ 773688705 h 1474"/>
              <a:gd name="T4" fmla="*/ 4908188 w 228"/>
              <a:gd name="T5" fmla="*/ 1885077044 h 1474"/>
              <a:gd name="T6" fmla="*/ 206158040 w 228"/>
              <a:gd name="T7" fmla="*/ 2147483647 h 1474"/>
              <a:gd name="T8" fmla="*/ 559572647 w 228"/>
              <a:gd name="T9" fmla="*/ 2147483647 h 1474"/>
              <a:gd name="T10" fmla="*/ 0 60000 65536"/>
              <a:gd name="T11" fmla="*/ 0 60000 65536"/>
              <a:gd name="T12" fmla="*/ 0 60000 65536"/>
              <a:gd name="T13" fmla="*/ 0 60000 65536"/>
              <a:gd name="T14" fmla="*/ 0 60000 65536"/>
              <a:gd name="T15" fmla="*/ 0 w 228"/>
              <a:gd name="T16" fmla="*/ 0 h 1474"/>
              <a:gd name="T17" fmla="*/ 228 w 228"/>
              <a:gd name="T18" fmla="*/ 1474 h 1474"/>
            </a:gdLst>
            <a:ahLst/>
            <a:cxnLst>
              <a:cxn ang="T10">
                <a:pos x="T0" y="T1"/>
              </a:cxn>
              <a:cxn ang="T11">
                <a:pos x="T2" y="T3"/>
              </a:cxn>
              <a:cxn ang="T12">
                <a:pos x="T4" y="T5"/>
              </a:cxn>
              <a:cxn ang="T13">
                <a:pos x="T6" y="T7"/>
              </a:cxn>
              <a:cxn ang="T14">
                <a:pos x="T8" y="T9"/>
              </a:cxn>
            </a:cxnLst>
            <a:rect l="T15" t="T16" r="T17" b="T18"/>
            <a:pathLst>
              <a:path w="228" h="1474">
                <a:moveTo>
                  <a:pt x="228" y="0"/>
                </a:moveTo>
                <a:cubicBezTo>
                  <a:pt x="202" y="51"/>
                  <a:pt x="107" y="182"/>
                  <a:pt x="69" y="307"/>
                </a:cubicBezTo>
                <a:cubicBezTo>
                  <a:pt x="31" y="432"/>
                  <a:pt x="0" y="605"/>
                  <a:pt x="2" y="748"/>
                </a:cubicBezTo>
                <a:cubicBezTo>
                  <a:pt x="4" y="891"/>
                  <a:pt x="46" y="1045"/>
                  <a:pt x="84" y="1166"/>
                </a:cubicBezTo>
                <a:cubicBezTo>
                  <a:pt x="122" y="1287"/>
                  <a:pt x="198" y="1410"/>
                  <a:pt x="228" y="1474"/>
                </a:cubicBez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080" name="Line 6"/>
          <p:cNvSpPr>
            <a:spLocks noChangeShapeType="1"/>
          </p:cNvSpPr>
          <p:nvPr/>
        </p:nvSpPr>
        <p:spPr bwMode="auto">
          <a:xfrm>
            <a:off x="4141788" y="3355975"/>
            <a:ext cx="0" cy="1979613"/>
          </a:xfrm>
          <a:prstGeom prst="line">
            <a:avLst/>
          </a:prstGeom>
          <a:noFill/>
          <a:ln w="9525">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3081" name="Line 7"/>
          <p:cNvSpPr>
            <a:spLocks noChangeShapeType="1"/>
          </p:cNvSpPr>
          <p:nvPr/>
        </p:nvSpPr>
        <p:spPr bwMode="auto">
          <a:xfrm>
            <a:off x="4141788" y="2060575"/>
            <a:ext cx="0" cy="111601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082" name="Line 8"/>
          <p:cNvSpPr>
            <a:spLocks noChangeShapeType="1"/>
          </p:cNvSpPr>
          <p:nvPr/>
        </p:nvSpPr>
        <p:spPr bwMode="auto">
          <a:xfrm>
            <a:off x="1152525" y="2095500"/>
            <a:ext cx="0" cy="17287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083" name="Line 9"/>
          <p:cNvSpPr>
            <a:spLocks noChangeShapeType="1"/>
          </p:cNvSpPr>
          <p:nvPr/>
        </p:nvSpPr>
        <p:spPr bwMode="auto">
          <a:xfrm>
            <a:off x="7453313" y="2060575"/>
            <a:ext cx="0" cy="327501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084" name="Oval 10"/>
          <p:cNvSpPr>
            <a:spLocks noChangeArrowheads="1"/>
          </p:cNvSpPr>
          <p:nvPr/>
        </p:nvSpPr>
        <p:spPr bwMode="auto">
          <a:xfrm>
            <a:off x="1081088" y="3500438"/>
            <a:ext cx="144462" cy="144462"/>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3085" name="Line 11"/>
          <p:cNvSpPr>
            <a:spLocks noChangeShapeType="1"/>
          </p:cNvSpPr>
          <p:nvPr/>
        </p:nvSpPr>
        <p:spPr bwMode="auto">
          <a:xfrm flipV="1">
            <a:off x="1152525" y="3176588"/>
            <a:ext cx="2989263" cy="395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086" name="Line 12"/>
          <p:cNvSpPr>
            <a:spLocks noChangeShapeType="1"/>
          </p:cNvSpPr>
          <p:nvPr/>
        </p:nvSpPr>
        <p:spPr bwMode="auto">
          <a:xfrm>
            <a:off x="1189038" y="3571875"/>
            <a:ext cx="2952750" cy="1944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087" name="Line 13"/>
          <p:cNvSpPr>
            <a:spLocks noChangeShapeType="1"/>
          </p:cNvSpPr>
          <p:nvPr/>
        </p:nvSpPr>
        <p:spPr bwMode="auto">
          <a:xfrm>
            <a:off x="4141788" y="3176588"/>
            <a:ext cx="3311525" cy="1943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088" name="Line 14"/>
          <p:cNvSpPr>
            <a:spLocks noChangeShapeType="1"/>
          </p:cNvSpPr>
          <p:nvPr/>
        </p:nvSpPr>
        <p:spPr bwMode="auto">
          <a:xfrm>
            <a:off x="1152525" y="3571875"/>
            <a:ext cx="7705725" cy="187325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089" name="Line 15"/>
          <p:cNvSpPr>
            <a:spLocks noChangeShapeType="1"/>
          </p:cNvSpPr>
          <p:nvPr/>
        </p:nvSpPr>
        <p:spPr bwMode="auto">
          <a:xfrm flipV="1">
            <a:off x="4141788" y="5119688"/>
            <a:ext cx="3311525" cy="39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090" name="Text Box 16"/>
          <p:cNvSpPr txBox="1">
            <a:spLocks noChangeArrowheads="1"/>
          </p:cNvSpPr>
          <p:nvPr/>
        </p:nvSpPr>
        <p:spPr bwMode="auto">
          <a:xfrm>
            <a:off x="3744913" y="4148138"/>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buClr>
                <a:schemeClr val="bg2"/>
              </a:buClr>
              <a:buSzPct val="75000"/>
              <a:buFont typeface="Wingdings" pitchFamily="2" charset="2"/>
              <a:buNone/>
            </a:pPr>
            <a:r>
              <a:rPr lang="en-GB" altLang="en-US" sz="2400" i="1">
                <a:latin typeface="Times New Roman" pitchFamily="18" charset="0"/>
              </a:rPr>
              <a:t>D</a:t>
            </a:r>
            <a:endParaRPr lang="hu-HU" altLang="en-US" sz="2400" i="1">
              <a:latin typeface="Times New Roman" pitchFamily="18" charset="0"/>
            </a:endParaRPr>
          </a:p>
        </p:txBody>
      </p:sp>
      <p:sp>
        <p:nvSpPr>
          <p:cNvPr id="3091" name="Line 17"/>
          <p:cNvSpPr>
            <a:spLocks noChangeShapeType="1"/>
          </p:cNvSpPr>
          <p:nvPr/>
        </p:nvSpPr>
        <p:spPr bwMode="auto">
          <a:xfrm>
            <a:off x="1152525" y="2347913"/>
            <a:ext cx="2989263" cy="0"/>
          </a:xfrm>
          <a:prstGeom prst="line">
            <a:avLst/>
          </a:prstGeom>
          <a:noFill/>
          <a:ln w="9525">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3092" name="Line 18"/>
          <p:cNvSpPr>
            <a:spLocks noChangeShapeType="1"/>
          </p:cNvSpPr>
          <p:nvPr/>
        </p:nvSpPr>
        <p:spPr bwMode="auto">
          <a:xfrm>
            <a:off x="4141788" y="2347913"/>
            <a:ext cx="3311525" cy="0"/>
          </a:xfrm>
          <a:prstGeom prst="line">
            <a:avLst/>
          </a:prstGeom>
          <a:noFill/>
          <a:ln w="9525">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3093" name="Line 19"/>
          <p:cNvSpPr>
            <a:spLocks noChangeShapeType="1"/>
          </p:cNvSpPr>
          <p:nvPr/>
        </p:nvSpPr>
        <p:spPr bwMode="auto">
          <a:xfrm>
            <a:off x="2341563" y="2816225"/>
            <a:ext cx="0" cy="29527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094" name="Text Box 20"/>
          <p:cNvSpPr txBox="1">
            <a:spLocks noChangeArrowheads="1"/>
          </p:cNvSpPr>
          <p:nvPr/>
        </p:nvSpPr>
        <p:spPr bwMode="auto">
          <a:xfrm>
            <a:off x="1835150" y="5661025"/>
            <a:ext cx="11890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buClr>
                <a:schemeClr val="bg2"/>
              </a:buClr>
              <a:buSzPct val="75000"/>
              <a:buFont typeface="Wingdings" pitchFamily="2" charset="2"/>
              <a:buNone/>
            </a:pPr>
            <a:r>
              <a:rPr lang="en-GB" altLang="en-US" sz="2400">
                <a:latin typeface="Times New Roman" pitchFamily="18" charset="0"/>
              </a:rPr>
              <a:t>Image </a:t>
            </a:r>
          </a:p>
          <a:p>
            <a:pPr algn="l" eaLnBrk="1" hangingPunct="1">
              <a:buClr>
                <a:schemeClr val="bg2"/>
              </a:buClr>
              <a:buSzPct val="75000"/>
              <a:buFont typeface="Wingdings" pitchFamily="2" charset="2"/>
              <a:buNone/>
            </a:pPr>
            <a:r>
              <a:rPr lang="en-GB" altLang="en-US" sz="2400">
                <a:latin typeface="Times New Roman" pitchFamily="18" charset="0"/>
              </a:rPr>
              <a:t>plane</a:t>
            </a:r>
            <a:endParaRPr lang="hu-HU" altLang="en-US" sz="2400">
              <a:latin typeface="Times New Roman" pitchFamily="18" charset="0"/>
            </a:endParaRPr>
          </a:p>
        </p:txBody>
      </p:sp>
      <p:sp>
        <p:nvSpPr>
          <p:cNvPr id="3095" name="Text Box 21"/>
          <p:cNvSpPr txBox="1">
            <a:spLocks noChangeArrowheads="1"/>
          </p:cNvSpPr>
          <p:nvPr/>
        </p:nvSpPr>
        <p:spPr bwMode="auto">
          <a:xfrm>
            <a:off x="3779838" y="5516563"/>
            <a:ext cx="67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buClr>
                <a:schemeClr val="bg2"/>
              </a:buClr>
              <a:buSzPct val="75000"/>
              <a:buFont typeface="Wingdings" pitchFamily="2" charset="2"/>
              <a:buNone/>
            </a:pPr>
            <a:r>
              <a:rPr lang="en-GB" altLang="en-US" sz="2400">
                <a:latin typeface="Times New Roman" pitchFamily="18" charset="0"/>
              </a:rPr>
              <a:t>lens</a:t>
            </a:r>
            <a:endParaRPr lang="hu-HU" altLang="en-US" sz="2400">
              <a:latin typeface="Times New Roman" pitchFamily="18" charset="0"/>
            </a:endParaRPr>
          </a:p>
        </p:txBody>
      </p:sp>
      <p:sp>
        <p:nvSpPr>
          <p:cNvPr id="3096" name="Text Box 22"/>
          <p:cNvSpPr txBox="1">
            <a:spLocks noChangeArrowheads="1"/>
          </p:cNvSpPr>
          <p:nvPr/>
        </p:nvSpPr>
        <p:spPr bwMode="auto">
          <a:xfrm>
            <a:off x="2413000" y="3406775"/>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buClr>
                <a:schemeClr val="bg2"/>
              </a:buClr>
              <a:buSzPct val="75000"/>
              <a:buFont typeface="Wingdings" pitchFamily="2" charset="2"/>
              <a:buNone/>
            </a:pPr>
            <a:r>
              <a:rPr lang="en-GB" altLang="en-US" sz="2400" i="1">
                <a:latin typeface="Times New Roman" pitchFamily="18" charset="0"/>
              </a:rPr>
              <a:t>r</a:t>
            </a:r>
            <a:endParaRPr lang="hu-HU" altLang="en-US" sz="2400" i="1">
              <a:latin typeface="Times New Roman" pitchFamily="18" charset="0"/>
            </a:endParaRPr>
          </a:p>
        </p:txBody>
      </p:sp>
      <p:sp>
        <p:nvSpPr>
          <p:cNvPr id="3097" name="Text Box 23"/>
          <p:cNvSpPr txBox="1">
            <a:spLocks noChangeArrowheads="1"/>
          </p:cNvSpPr>
          <p:nvPr/>
        </p:nvSpPr>
        <p:spPr bwMode="auto">
          <a:xfrm>
            <a:off x="2413000" y="3946525"/>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buClr>
                <a:schemeClr val="bg2"/>
              </a:buClr>
              <a:buSzPct val="75000"/>
              <a:buFont typeface="Wingdings" pitchFamily="2" charset="2"/>
              <a:buNone/>
            </a:pPr>
            <a:r>
              <a:rPr lang="en-GB" altLang="en-US" sz="2400" i="1">
                <a:latin typeface="Times New Roman" pitchFamily="18" charset="0"/>
              </a:rPr>
              <a:t>r</a:t>
            </a:r>
            <a:endParaRPr lang="hu-HU" altLang="en-US" sz="2400" i="1">
              <a:latin typeface="Times New Roman" pitchFamily="18" charset="0"/>
            </a:endParaRPr>
          </a:p>
        </p:txBody>
      </p:sp>
      <p:sp>
        <p:nvSpPr>
          <p:cNvPr id="3098" name="Oval 24"/>
          <p:cNvSpPr>
            <a:spLocks noChangeArrowheads="1"/>
          </p:cNvSpPr>
          <p:nvPr/>
        </p:nvSpPr>
        <p:spPr bwMode="auto">
          <a:xfrm>
            <a:off x="2268538" y="3392488"/>
            <a:ext cx="144462" cy="935037"/>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3099" name="Text Box 25"/>
          <p:cNvSpPr txBox="1">
            <a:spLocks noChangeArrowheads="1"/>
          </p:cNvSpPr>
          <p:nvPr/>
        </p:nvSpPr>
        <p:spPr bwMode="auto">
          <a:xfrm>
            <a:off x="125413" y="4292600"/>
            <a:ext cx="17160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buClr>
                <a:schemeClr val="bg2"/>
              </a:buClr>
              <a:buSzPct val="75000"/>
              <a:buFont typeface="Wingdings" pitchFamily="2" charset="2"/>
              <a:buNone/>
            </a:pPr>
            <a:r>
              <a:rPr lang="en-GB" altLang="en-US" sz="2400">
                <a:latin typeface="Times New Roman" pitchFamily="18" charset="0"/>
              </a:rPr>
              <a:t>Circle</a:t>
            </a:r>
          </a:p>
          <a:p>
            <a:pPr eaLnBrk="1" hangingPunct="1">
              <a:buClr>
                <a:schemeClr val="bg2"/>
              </a:buClr>
              <a:buSzPct val="75000"/>
              <a:buFont typeface="Wingdings" pitchFamily="2" charset="2"/>
              <a:buNone/>
            </a:pPr>
            <a:r>
              <a:rPr lang="en-GB" altLang="en-US" sz="2400">
                <a:latin typeface="Times New Roman" pitchFamily="18" charset="0"/>
              </a:rPr>
              <a:t>of confusion</a:t>
            </a:r>
            <a:endParaRPr lang="hu-HU" altLang="en-US" sz="2400">
              <a:latin typeface="Times New Roman" pitchFamily="18" charset="0"/>
            </a:endParaRPr>
          </a:p>
        </p:txBody>
      </p:sp>
      <p:sp>
        <p:nvSpPr>
          <p:cNvPr id="3100" name="Line 26"/>
          <p:cNvSpPr>
            <a:spLocks noChangeShapeType="1"/>
          </p:cNvSpPr>
          <p:nvPr/>
        </p:nvSpPr>
        <p:spPr bwMode="auto">
          <a:xfrm flipV="1">
            <a:off x="1584325" y="3932238"/>
            <a:ext cx="612775" cy="612775"/>
          </a:xfrm>
          <a:prstGeom prst="line">
            <a:avLst/>
          </a:prstGeom>
          <a:noFill/>
          <a:ln w="9525">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3101" name="Line 27"/>
          <p:cNvSpPr>
            <a:spLocks noChangeShapeType="1"/>
          </p:cNvSpPr>
          <p:nvPr/>
        </p:nvSpPr>
        <p:spPr bwMode="auto">
          <a:xfrm>
            <a:off x="2376488" y="2924175"/>
            <a:ext cx="1765300" cy="0"/>
          </a:xfrm>
          <a:prstGeom prst="line">
            <a:avLst/>
          </a:prstGeom>
          <a:noFill/>
          <a:ln w="9525">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3102" name="Text Box 28"/>
          <p:cNvSpPr txBox="1">
            <a:spLocks noChangeArrowheads="1"/>
          </p:cNvSpPr>
          <p:nvPr/>
        </p:nvSpPr>
        <p:spPr bwMode="auto">
          <a:xfrm>
            <a:off x="3025775" y="2506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buClr>
                <a:schemeClr val="bg2"/>
              </a:buClr>
              <a:buSzPct val="75000"/>
              <a:buFont typeface="Wingdings" pitchFamily="2" charset="2"/>
              <a:buNone/>
            </a:pPr>
            <a:r>
              <a:rPr lang="en-GB" altLang="en-US" sz="2400" i="1">
                <a:solidFill>
                  <a:srgbClr val="FF0000"/>
                </a:solidFill>
                <a:latin typeface="Times New Roman" pitchFamily="18" charset="0"/>
              </a:rPr>
              <a:t>d</a:t>
            </a:r>
            <a:endParaRPr lang="hu-HU" altLang="en-US" sz="2400" i="1">
              <a:solidFill>
                <a:srgbClr val="FF0000"/>
              </a:solidFill>
              <a:latin typeface="Times New Roman" pitchFamily="18" charset="0"/>
            </a:endParaRPr>
          </a:p>
        </p:txBody>
      </p:sp>
      <p:sp>
        <p:nvSpPr>
          <p:cNvPr id="3103" name="Text Box 29"/>
          <p:cNvSpPr txBox="1">
            <a:spLocks noChangeArrowheads="1"/>
          </p:cNvSpPr>
          <p:nvPr/>
        </p:nvSpPr>
        <p:spPr bwMode="auto">
          <a:xfrm>
            <a:off x="2376488" y="1930400"/>
            <a:ext cx="319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buClr>
                <a:schemeClr val="bg2"/>
              </a:buClr>
              <a:buSzPct val="75000"/>
              <a:buFont typeface="Wingdings" pitchFamily="2" charset="2"/>
              <a:buNone/>
            </a:pPr>
            <a:r>
              <a:rPr lang="en-GB" altLang="en-US" sz="2400" i="1">
                <a:latin typeface="Times New Roman" pitchFamily="18" charset="0"/>
              </a:rPr>
              <a:t>k</a:t>
            </a:r>
            <a:endParaRPr lang="hu-HU" altLang="en-US" sz="2400" i="1">
              <a:latin typeface="Times New Roman" pitchFamily="18" charset="0"/>
            </a:endParaRPr>
          </a:p>
        </p:txBody>
      </p:sp>
      <p:sp>
        <p:nvSpPr>
          <p:cNvPr id="3104" name="Text Box 30"/>
          <p:cNvSpPr txBox="1">
            <a:spLocks noChangeArrowheads="1"/>
          </p:cNvSpPr>
          <p:nvPr/>
        </p:nvSpPr>
        <p:spPr bwMode="auto">
          <a:xfrm>
            <a:off x="5653088" y="1930400"/>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buClr>
                <a:schemeClr val="bg2"/>
              </a:buClr>
              <a:buSzPct val="75000"/>
              <a:buFont typeface="Wingdings" pitchFamily="2" charset="2"/>
              <a:buNone/>
            </a:pPr>
            <a:r>
              <a:rPr lang="en-GB" altLang="en-US" sz="2400" i="1">
                <a:latin typeface="Times New Roman" pitchFamily="18" charset="0"/>
              </a:rPr>
              <a:t>z</a:t>
            </a:r>
            <a:endParaRPr lang="hu-HU" altLang="en-US" sz="2400" i="1">
              <a:latin typeface="Times New Roman" pitchFamily="18" charset="0"/>
            </a:endParaRPr>
          </a:p>
        </p:txBody>
      </p:sp>
      <p:sp>
        <p:nvSpPr>
          <p:cNvPr id="3105" name="Oval 31"/>
          <p:cNvSpPr>
            <a:spLocks noChangeArrowheads="1"/>
          </p:cNvSpPr>
          <p:nvPr/>
        </p:nvSpPr>
        <p:spPr bwMode="auto">
          <a:xfrm>
            <a:off x="7381875" y="5048250"/>
            <a:ext cx="144463" cy="144463"/>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3106" name="Text Box 32"/>
          <p:cNvSpPr txBox="1">
            <a:spLocks noChangeArrowheads="1"/>
          </p:cNvSpPr>
          <p:nvPr/>
        </p:nvSpPr>
        <p:spPr bwMode="auto">
          <a:xfrm>
            <a:off x="6877050" y="5481638"/>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buClr>
                <a:schemeClr val="bg2"/>
              </a:buClr>
              <a:buSzPct val="75000"/>
              <a:buFont typeface="Wingdings" pitchFamily="2" charset="2"/>
              <a:buNone/>
            </a:pPr>
            <a:r>
              <a:rPr lang="en-GB" altLang="en-US" sz="2400">
                <a:latin typeface="Times New Roman" pitchFamily="18" charset="0"/>
              </a:rPr>
              <a:t>object</a:t>
            </a:r>
            <a:endParaRPr lang="hu-HU" altLang="en-US" sz="2400">
              <a:latin typeface="Times New Roman" pitchFamily="18" charset="0"/>
            </a:endParaRPr>
          </a:p>
        </p:txBody>
      </p:sp>
      <p:sp>
        <p:nvSpPr>
          <p:cNvPr id="3107" name="Text Box 33"/>
          <p:cNvSpPr txBox="1">
            <a:spLocks noChangeArrowheads="1"/>
          </p:cNvSpPr>
          <p:nvPr/>
        </p:nvSpPr>
        <p:spPr bwMode="auto">
          <a:xfrm>
            <a:off x="223838" y="2924175"/>
            <a:ext cx="9953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buClr>
                <a:schemeClr val="bg2"/>
              </a:buClr>
              <a:buSzPct val="75000"/>
              <a:buFont typeface="Wingdings" pitchFamily="2" charset="2"/>
              <a:buNone/>
            </a:pPr>
            <a:r>
              <a:rPr lang="en-GB" altLang="en-US" sz="2400">
                <a:latin typeface="Times New Roman" pitchFamily="18" charset="0"/>
              </a:rPr>
              <a:t>Object</a:t>
            </a:r>
          </a:p>
          <a:p>
            <a:pPr eaLnBrk="1" hangingPunct="1">
              <a:buClr>
                <a:schemeClr val="bg2"/>
              </a:buClr>
              <a:buSzPct val="75000"/>
              <a:buFont typeface="Wingdings" pitchFamily="2" charset="2"/>
              <a:buNone/>
            </a:pPr>
            <a:r>
              <a:rPr lang="en-GB" altLang="en-US" sz="2400">
                <a:latin typeface="Times New Roman" pitchFamily="18" charset="0"/>
              </a:rPr>
              <a:t>in</a:t>
            </a:r>
          </a:p>
          <a:p>
            <a:pPr eaLnBrk="1" hangingPunct="1">
              <a:buClr>
                <a:schemeClr val="bg2"/>
              </a:buClr>
              <a:buSzPct val="75000"/>
              <a:buFont typeface="Wingdings" pitchFamily="2" charset="2"/>
              <a:buNone/>
            </a:pPr>
            <a:r>
              <a:rPr lang="en-GB" altLang="en-US" sz="2400">
                <a:latin typeface="Times New Roman" pitchFamily="18" charset="0"/>
              </a:rPr>
              <a:t>focus</a:t>
            </a:r>
            <a:endParaRPr lang="hu-HU" altLang="en-US" sz="2400">
              <a:latin typeface="Times New Roman" pitchFamily="18" charset="0"/>
            </a:endParaRPr>
          </a:p>
        </p:txBody>
      </p:sp>
      <p:sp>
        <p:nvSpPr>
          <p:cNvPr id="3108" name="Line 34"/>
          <p:cNvSpPr>
            <a:spLocks noChangeShapeType="1"/>
          </p:cNvSpPr>
          <p:nvPr/>
        </p:nvSpPr>
        <p:spPr bwMode="auto">
          <a:xfrm flipV="1">
            <a:off x="2341563" y="3176588"/>
            <a:ext cx="1800225" cy="7207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109" name="Line 35"/>
          <p:cNvSpPr>
            <a:spLocks noChangeShapeType="1"/>
          </p:cNvSpPr>
          <p:nvPr/>
        </p:nvSpPr>
        <p:spPr bwMode="auto">
          <a:xfrm>
            <a:off x="4141788" y="3176588"/>
            <a:ext cx="4716462" cy="22685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110" name="Line 36"/>
          <p:cNvSpPr>
            <a:spLocks noChangeShapeType="1"/>
          </p:cNvSpPr>
          <p:nvPr/>
        </p:nvSpPr>
        <p:spPr bwMode="auto">
          <a:xfrm>
            <a:off x="2341563" y="3860800"/>
            <a:ext cx="1800225" cy="16557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111" name="Line 37"/>
          <p:cNvSpPr>
            <a:spLocks noChangeShapeType="1"/>
          </p:cNvSpPr>
          <p:nvPr/>
        </p:nvSpPr>
        <p:spPr bwMode="auto">
          <a:xfrm flipV="1">
            <a:off x="4141788" y="5445125"/>
            <a:ext cx="4716462" cy="730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112" name="Line 38"/>
          <p:cNvSpPr>
            <a:spLocks noChangeShapeType="1"/>
          </p:cNvSpPr>
          <p:nvPr/>
        </p:nvSpPr>
        <p:spPr bwMode="auto">
          <a:xfrm>
            <a:off x="4141788" y="2924175"/>
            <a:ext cx="4714875" cy="0"/>
          </a:xfrm>
          <a:prstGeom prst="line">
            <a:avLst/>
          </a:prstGeom>
          <a:noFill/>
          <a:ln w="9525">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3113" name="Line 39"/>
          <p:cNvSpPr>
            <a:spLocks noChangeShapeType="1"/>
          </p:cNvSpPr>
          <p:nvPr/>
        </p:nvSpPr>
        <p:spPr bwMode="auto">
          <a:xfrm>
            <a:off x="8856663" y="2205038"/>
            <a:ext cx="0" cy="3275012"/>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114" name="Text Box 40"/>
          <p:cNvSpPr txBox="1">
            <a:spLocks noChangeArrowheads="1"/>
          </p:cNvSpPr>
          <p:nvPr/>
        </p:nvSpPr>
        <p:spPr bwMode="auto">
          <a:xfrm>
            <a:off x="8210550" y="5589588"/>
            <a:ext cx="860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buClr>
                <a:schemeClr val="bg2"/>
              </a:buClr>
              <a:buSzPct val="75000"/>
              <a:buFont typeface="Wingdings" pitchFamily="2" charset="2"/>
              <a:buNone/>
            </a:pPr>
            <a:r>
              <a:rPr lang="en-GB" altLang="en-US" sz="2400">
                <a:latin typeface="Times New Roman" pitchFamily="18" charset="0"/>
              </a:rPr>
              <a:t>Focal</a:t>
            </a:r>
          </a:p>
          <a:p>
            <a:pPr eaLnBrk="1" hangingPunct="1">
              <a:buClr>
                <a:schemeClr val="bg2"/>
              </a:buClr>
              <a:buSzPct val="75000"/>
              <a:buFont typeface="Wingdings" pitchFamily="2" charset="2"/>
              <a:buNone/>
            </a:pPr>
            <a:r>
              <a:rPr lang="en-GB" altLang="en-US" sz="2400">
                <a:latin typeface="Times New Roman" pitchFamily="18" charset="0"/>
              </a:rPr>
              <a:t>plane</a:t>
            </a:r>
            <a:endParaRPr lang="hu-HU" altLang="en-US" sz="2400">
              <a:latin typeface="Times New Roman" pitchFamily="18" charset="0"/>
            </a:endParaRPr>
          </a:p>
        </p:txBody>
      </p:sp>
      <p:sp>
        <p:nvSpPr>
          <p:cNvPr id="3115" name="Text Box 41"/>
          <p:cNvSpPr txBox="1">
            <a:spLocks noChangeArrowheads="1"/>
          </p:cNvSpPr>
          <p:nvPr/>
        </p:nvSpPr>
        <p:spPr bwMode="auto">
          <a:xfrm>
            <a:off x="6300788" y="245745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buClr>
                <a:schemeClr val="bg2"/>
              </a:buClr>
              <a:buSzPct val="75000"/>
              <a:buFont typeface="Wingdings" pitchFamily="2" charset="2"/>
              <a:buNone/>
            </a:pPr>
            <a:r>
              <a:rPr lang="en-GB" altLang="en-US" sz="2400" i="1">
                <a:solidFill>
                  <a:srgbClr val="FF0000"/>
                </a:solidFill>
                <a:latin typeface="Times New Roman" pitchFamily="18" charset="0"/>
              </a:rPr>
              <a:t>P</a:t>
            </a:r>
            <a:endParaRPr lang="hu-HU" altLang="en-US" sz="2400" i="1">
              <a:solidFill>
                <a:srgbClr val="FF0000"/>
              </a:solidFill>
              <a:latin typeface="Times New Roman" pitchFamily="18" charset="0"/>
            </a:endParaRPr>
          </a:p>
        </p:txBody>
      </p:sp>
      <p:graphicFrame>
        <p:nvGraphicFramePr>
          <p:cNvPr id="3075" name="Object 42"/>
          <p:cNvGraphicFramePr>
            <a:graphicFrameLocks noGrp="1" noChangeAspect="1"/>
          </p:cNvGraphicFramePr>
          <p:nvPr>
            <p:ph sz="half" idx="2"/>
            <p:extLst>
              <p:ext uri="{D42A27DB-BD31-4B8C-83A1-F6EECF244321}">
                <p14:modId xmlns:p14="http://schemas.microsoft.com/office/powerpoint/2010/main" val="1786125733"/>
              </p:ext>
            </p:extLst>
          </p:nvPr>
        </p:nvGraphicFramePr>
        <p:xfrm>
          <a:off x="215900" y="5084763"/>
          <a:ext cx="1512888" cy="679450"/>
        </p:xfrm>
        <a:graphic>
          <a:graphicData uri="http://schemas.openxmlformats.org/presentationml/2006/ole">
            <mc:AlternateContent xmlns:mc="http://schemas.openxmlformats.org/markup-compatibility/2006">
              <mc:Choice xmlns:v="urn:schemas-microsoft-com:vml" Requires="v">
                <p:oleObj spid="_x0000_s221241" name="Egyenlet" r:id="rId6" imgW="876240" imgH="393480" progId="Equation.3">
                  <p:embed/>
                </p:oleObj>
              </mc:Choice>
              <mc:Fallback>
                <p:oleObj name="Egyenlet" r:id="rId6" imgW="87624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 y="5084763"/>
                        <a:ext cx="1512888" cy="679450"/>
                      </a:xfrm>
                      <a:prstGeom prst="rect">
                        <a:avLst/>
                      </a:prstGeom>
                      <a:noFill/>
                      <a:ln>
                        <a:noFill/>
                      </a:ln>
                      <a:effectLst/>
                    </p:spPr>
                  </p:pic>
                </p:oleObj>
              </mc:Fallback>
            </mc:AlternateContent>
          </a:graphicData>
        </a:graphic>
      </p:graphicFrame>
      <p:graphicFrame>
        <p:nvGraphicFramePr>
          <p:cNvPr id="3076" name="Object 43"/>
          <p:cNvGraphicFramePr>
            <a:graphicFrameLocks noChangeAspect="1"/>
          </p:cNvGraphicFramePr>
          <p:nvPr>
            <p:extLst>
              <p:ext uri="{D42A27DB-BD31-4B8C-83A1-F6EECF244321}">
                <p14:modId xmlns:p14="http://schemas.microsoft.com/office/powerpoint/2010/main" val="1917392431"/>
              </p:ext>
            </p:extLst>
          </p:nvPr>
        </p:nvGraphicFramePr>
        <p:xfrm>
          <a:off x="7344159" y="584200"/>
          <a:ext cx="1584325" cy="914400"/>
        </p:xfrm>
        <a:graphic>
          <a:graphicData uri="http://schemas.openxmlformats.org/presentationml/2006/ole">
            <mc:AlternateContent xmlns:mc="http://schemas.openxmlformats.org/markup-compatibility/2006">
              <mc:Choice xmlns:v="urn:schemas-microsoft-com:vml" Requires="v">
                <p:oleObj spid="_x0000_s221242" name="Egyenlet" r:id="rId8" imgW="723600" imgH="419040" progId="Equation.3">
                  <p:embed/>
                </p:oleObj>
              </mc:Choice>
              <mc:Fallback>
                <p:oleObj name="Egyenlet" r:id="rId8" imgW="723600" imgH="419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4159" y="584200"/>
                        <a:ext cx="1584325" cy="914400"/>
                      </a:xfrm>
                      <a:prstGeom prst="rect">
                        <a:avLst/>
                      </a:prstGeom>
                      <a:noFill/>
                      <a:ln>
                        <a:noFill/>
                      </a:ln>
                      <a:effec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a:xfrm>
            <a:off x="457200" y="274638"/>
            <a:ext cx="5481638" cy="1143000"/>
          </a:xfrm>
          <a:ln>
            <a:noFill/>
          </a:ln>
        </p:spPr>
        <p:txBody>
          <a:bodyPr/>
          <a:lstStyle/>
          <a:p>
            <a:pPr eaLnBrk="1" hangingPunct="1">
              <a:defRPr/>
            </a:pPr>
            <a:r>
              <a:rPr lang="hu-HU" dirty="0" smtClean="0">
                <a:solidFill>
                  <a:srgbClr val="FF0000"/>
                </a:solidFill>
              </a:rPr>
              <a:t>Mélységélesség</a:t>
            </a:r>
          </a:p>
        </p:txBody>
      </p:sp>
      <p:pic>
        <p:nvPicPr>
          <p:cNvPr id="4100" name="Picture 3" descr="3nodof"/>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4699000"/>
            <a:ext cx="27813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1dof"/>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4275" y="4699000"/>
            <a:ext cx="27813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5" descr="1nodof"/>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4275" y="2465388"/>
            <a:ext cx="27813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6" descr="2dof"/>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5988" y="2465388"/>
            <a:ext cx="27813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7" descr="2nodof"/>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5988" y="4699000"/>
            <a:ext cx="27813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8" descr="3dof"/>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2492375"/>
            <a:ext cx="27813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Oval 9"/>
          <p:cNvSpPr>
            <a:spLocks noChangeArrowheads="1"/>
          </p:cNvSpPr>
          <p:nvPr/>
        </p:nvSpPr>
        <p:spPr bwMode="auto">
          <a:xfrm>
            <a:off x="6083300" y="433388"/>
            <a:ext cx="1260475" cy="1187450"/>
          </a:xfrm>
          <a:prstGeom prst="ellipse">
            <a:avLst/>
          </a:prstGeom>
          <a:solidFill>
            <a:srgbClr val="33CC33"/>
          </a:solidFill>
          <a:ln w="9525">
            <a:solidFill>
              <a:schemeClr val="tx1"/>
            </a:solidFill>
            <a:round/>
            <a:headEnd/>
            <a:tailEnd/>
          </a:ln>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07" name="Rectangle 10"/>
          <p:cNvSpPr>
            <a:spLocks noChangeArrowheads="1"/>
          </p:cNvSpPr>
          <p:nvPr/>
        </p:nvSpPr>
        <p:spPr bwMode="auto">
          <a:xfrm>
            <a:off x="5938838" y="0"/>
            <a:ext cx="3205162"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08" name="Rectangle 11"/>
          <p:cNvSpPr>
            <a:spLocks noChangeArrowheads="1"/>
          </p:cNvSpPr>
          <p:nvPr/>
        </p:nvSpPr>
        <p:spPr bwMode="auto">
          <a:xfrm>
            <a:off x="6262688" y="0"/>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09" name="Rectangle 12"/>
          <p:cNvSpPr>
            <a:spLocks noChangeArrowheads="1"/>
          </p:cNvSpPr>
          <p:nvPr/>
        </p:nvSpPr>
        <p:spPr bwMode="auto">
          <a:xfrm>
            <a:off x="6837363" y="0"/>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10" name="Rectangle 13"/>
          <p:cNvSpPr>
            <a:spLocks noChangeArrowheads="1"/>
          </p:cNvSpPr>
          <p:nvPr/>
        </p:nvSpPr>
        <p:spPr bwMode="auto">
          <a:xfrm>
            <a:off x="7412038" y="0"/>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11" name="Rectangle 14"/>
          <p:cNvSpPr>
            <a:spLocks noChangeArrowheads="1"/>
          </p:cNvSpPr>
          <p:nvPr/>
        </p:nvSpPr>
        <p:spPr bwMode="auto">
          <a:xfrm>
            <a:off x="7986713" y="0"/>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12" name="Rectangle 15"/>
          <p:cNvSpPr>
            <a:spLocks noChangeArrowheads="1"/>
          </p:cNvSpPr>
          <p:nvPr/>
        </p:nvSpPr>
        <p:spPr bwMode="auto">
          <a:xfrm>
            <a:off x="8561388" y="0"/>
            <a:ext cx="288925"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13" name="Rectangle 16"/>
          <p:cNvSpPr>
            <a:spLocks noChangeArrowheads="1"/>
          </p:cNvSpPr>
          <p:nvPr/>
        </p:nvSpPr>
        <p:spPr bwMode="auto">
          <a:xfrm>
            <a:off x="5938838" y="288925"/>
            <a:ext cx="3205162" cy="287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14" name="Rectangle 17"/>
          <p:cNvSpPr>
            <a:spLocks noChangeArrowheads="1"/>
          </p:cNvSpPr>
          <p:nvPr/>
        </p:nvSpPr>
        <p:spPr bwMode="auto">
          <a:xfrm>
            <a:off x="5938838" y="865188"/>
            <a:ext cx="3205162" cy="28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15" name="Rectangle 18"/>
          <p:cNvSpPr>
            <a:spLocks noChangeArrowheads="1"/>
          </p:cNvSpPr>
          <p:nvPr/>
        </p:nvSpPr>
        <p:spPr bwMode="auto">
          <a:xfrm>
            <a:off x="5938838" y="1441450"/>
            <a:ext cx="3205162" cy="287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16" name="Rectangle 19"/>
          <p:cNvSpPr>
            <a:spLocks noChangeArrowheads="1"/>
          </p:cNvSpPr>
          <p:nvPr/>
        </p:nvSpPr>
        <p:spPr bwMode="auto">
          <a:xfrm>
            <a:off x="5938838" y="2025650"/>
            <a:ext cx="3205162" cy="287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endParaRPr lang="hu-HU" altLang="en-US"/>
          </a:p>
        </p:txBody>
      </p:sp>
      <p:sp>
        <p:nvSpPr>
          <p:cNvPr id="4117" name="Line 20"/>
          <p:cNvSpPr>
            <a:spLocks noChangeShapeType="1"/>
          </p:cNvSpPr>
          <p:nvPr/>
        </p:nvSpPr>
        <p:spPr bwMode="auto">
          <a:xfrm flipV="1">
            <a:off x="6694488" y="720725"/>
            <a:ext cx="288925"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18" name="Line 21"/>
          <p:cNvSpPr>
            <a:spLocks noChangeShapeType="1"/>
          </p:cNvSpPr>
          <p:nvPr/>
        </p:nvSpPr>
        <p:spPr bwMode="auto">
          <a:xfrm flipV="1">
            <a:off x="6694488" y="720725"/>
            <a:ext cx="0"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19" name="Line 22"/>
          <p:cNvSpPr>
            <a:spLocks noChangeShapeType="1"/>
          </p:cNvSpPr>
          <p:nvPr/>
        </p:nvSpPr>
        <p:spPr bwMode="auto">
          <a:xfrm flipH="1" flipV="1">
            <a:off x="6443663" y="720725"/>
            <a:ext cx="250825"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20" name="Line 23"/>
          <p:cNvSpPr>
            <a:spLocks noChangeShapeType="1"/>
          </p:cNvSpPr>
          <p:nvPr/>
        </p:nvSpPr>
        <p:spPr bwMode="auto">
          <a:xfrm flipH="1" flipV="1">
            <a:off x="6407150" y="1044575"/>
            <a:ext cx="2873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21" name="Line 24"/>
          <p:cNvSpPr>
            <a:spLocks noChangeShapeType="1"/>
          </p:cNvSpPr>
          <p:nvPr/>
        </p:nvSpPr>
        <p:spPr bwMode="auto">
          <a:xfrm flipV="1">
            <a:off x="6694488" y="1044575"/>
            <a:ext cx="3254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22" name="Line 25"/>
          <p:cNvSpPr>
            <a:spLocks noChangeShapeType="1"/>
          </p:cNvSpPr>
          <p:nvPr/>
        </p:nvSpPr>
        <p:spPr bwMode="auto">
          <a:xfrm>
            <a:off x="6694488" y="1044575"/>
            <a:ext cx="28892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23" name="Line 26"/>
          <p:cNvSpPr>
            <a:spLocks noChangeShapeType="1"/>
          </p:cNvSpPr>
          <p:nvPr/>
        </p:nvSpPr>
        <p:spPr bwMode="auto">
          <a:xfrm>
            <a:off x="6694488" y="1044575"/>
            <a:ext cx="0"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24" name="Line 27"/>
          <p:cNvSpPr>
            <a:spLocks noChangeShapeType="1"/>
          </p:cNvSpPr>
          <p:nvPr/>
        </p:nvSpPr>
        <p:spPr bwMode="auto">
          <a:xfrm flipH="1">
            <a:off x="6407150" y="1044575"/>
            <a:ext cx="287338" cy="2524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25" name="Line 28"/>
          <p:cNvSpPr>
            <a:spLocks noChangeShapeType="1"/>
          </p:cNvSpPr>
          <p:nvPr/>
        </p:nvSpPr>
        <p:spPr bwMode="auto">
          <a:xfrm flipV="1">
            <a:off x="6694488" y="433388"/>
            <a:ext cx="288925" cy="611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26" name="Line 29"/>
          <p:cNvSpPr>
            <a:spLocks noChangeShapeType="1"/>
          </p:cNvSpPr>
          <p:nvPr/>
        </p:nvSpPr>
        <p:spPr bwMode="auto">
          <a:xfrm flipV="1">
            <a:off x="6694488" y="433388"/>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a14="http://schemas.microsoft.com/office/drawing/2010/main">
        <mc:Choice Requires="a14">
          <p:sp>
            <p:nvSpPr>
              <p:cNvPr id="2" name="Szövegdoboz 1"/>
              <p:cNvSpPr txBox="1"/>
              <p:nvPr/>
            </p:nvSpPr>
            <p:spPr>
              <a:xfrm>
                <a:off x="1907704" y="1268760"/>
                <a:ext cx="2553841" cy="10307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3200" b="0" i="1" smtClean="0">
                          <a:latin typeface="Cambria Math"/>
                        </a:rPr>
                        <m:t>𝑟</m:t>
                      </m:r>
                      <m:r>
                        <a:rPr lang="en-US" sz="3200" b="0" i="1" smtClean="0">
                          <a:latin typeface="Cambria Math"/>
                        </a:rPr>
                        <m:t>=</m:t>
                      </m:r>
                      <m:r>
                        <a:rPr lang="en-US" sz="3200" b="0" i="1" smtClean="0">
                          <a:latin typeface="Cambria Math"/>
                        </a:rPr>
                        <m:t>𝑐</m:t>
                      </m:r>
                      <m:d>
                        <m:dPr>
                          <m:begChr m:val="|"/>
                          <m:endChr m:val="|"/>
                          <m:ctrlPr>
                            <a:rPr lang="en-US" sz="3200" b="0" i="1" smtClean="0">
                              <a:latin typeface="Cambria Math"/>
                            </a:rPr>
                          </m:ctrlPr>
                        </m:dPr>
                        <m:e>
                          <m:f>
                            <m:fPr>
                              <m:ctrlPr>
                                <a:rPr lang="en-US" sz="3200" b="0" i="1" smtClean="0">
                                  <a:latin typeface="Cambria Math"/>
                                </a:rPr>
                              </m:ctrlPr>
                            </m:fPr>
                            <m:num>
                              <m:r>
                                <a:rPr lang="en-US" sz="3200" b="0" i="1" smtClean="0">
                                  <a:latin typeface="Cambria Math"/>
                                </a:rPr>
                                <m:t>1</m:t>
                              </m:r>
                            </m:num>
                            <m:den>
                              <m:r>
                                <a:rPr lang="en-US" sz="3200" b="0" i="1" smtClean="0">
                                  <a:latin typeface="Cambria Math"/>
                                </a:rPr>
                                <m:t>𝑧</m:t>
                              </m:r>
                            </m:den>
                          </m:f>
                          <m:r>
                            <a:rPr lang="en-US" sz="3200" b="0" i="1" smtClean="0">
                              <a:latin typeface="Cambria Math"/>
                            </a:rPr>
                            <m:t>−</m:t>
                          </m:r>
                          <m:f>
                            <m:fPr>
                              <m:ctrlPr>
                                <a:rPr lang="en-US" sz="3200" b="0" i="1" smtClean="0">
                                  <a:latin typeface="Cambria Math"/>
                                </a:rPr>
                              </m:ctrlPr>
                            </m:fPr>
                            <m:num>
                              <m:r>
                                <a:rPr lang="en-US" sz="3200" b="0" i="1" smtClean="0">
                                  <a:latin typeface="Cambria Math"/>
                                </a:rPr>
                                <m:t>1</m:t>
                              </m:r>
                            </m:num>
                            <m:den>
                              <m:r>
                                <a:rPr lang="en-US" sz="3200" b="0" i="1" smtClean="0">
                                  <a:latin typeface="Cambria Math"/>
                                </a:rPr>
                                <m:t>𝑃</m:t>
                              </m:r>
                            </m:den>
                          </m:f>
                        </m:e>
                      </m:d>
                    </m:oMath>
                  </m:oMathPara>
                </a14:m>
                <a:endParaRPr lang="en-US" sz="3200" dirty="0"/>
              </a:p>
            </p:txBody>
          </p:sp>
        </mc:Choice>
        <mc:Fallback xmlns="">
          <p:sp>
            <p:nvSpPr>
              <p:cNvPr id="2" name="Szövegdoboz 1"/>
              <p:cNvSpPr txBox="1">
                <a:spLocks noRot="1" noChangeAspect="1" noMove="1" noResize="1" noEditPoints="1" noAdjustHandles="1" noChangeArrowheads="1" noChangeShapeType="1" noTextEdit="1"/>
              </p:cNvSpPr>
              <p:nvPr/>
            </p:nvSpPr>
            <p:spPr>
              <a:xfrm>
                <a:off x="1907704" y="1268760"/>
                <a:ext cx="2553841" cy="1030795"/>
              </a:xfrm>
              <a:prstGeom prst="rect">
                <a:avLst/>
              </a:prstGeom>
              <a:blipFill rotWithShape="1">
                <a:blip r:embed="rId9"/>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Oval 3"/>
          <p:cNvSpPr>
            <a:spLocks noChangeArrowheads="1"/>
          </p:cNvSpPr>
          <p:nvPr/>
        </p:nvSpPr>
        <p:spPr bwMode="auto">
          <a:xfrm>
            <a:off x="71500" y="1886099"/>
            <a:ext cx="3563627" cy="2592387"/>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solidFill>
              <a:schemeClr val="tx1"/>
            </a:solidFill>
            <a:round/>
            <a:headEnd/>
            <a:tailEnd/>
          </a:ln>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5124" name="Ellipszis 29"/>
          <p:cNvSpPr>
            <a:spLocks noChangeArrowheads="1"/>
          </p:cNvSpPr>
          <p:nvPr/>
        </p:nvSpPr>
        <p:spPr bwMode="auto">
          <a:xfrm>
            <a:off x="719572" y="2533799"/>
            <a:ext cx="2124980" cy="1295400"/>
          </a:xfrm>
          <a:prstGeom prst="ellipse">
            <a:avLst/>
          </a:prstGeom>
          <a:noFill/>
          <a:ln w="28575" algn="ctr">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43010" name="Rectangle 2"/>
          <p:cNvSpPr>
            <a:spLocks noGrp="1" noChangeArrowheads="1"/>
          </p:cNvSpPr>
          <p:nvPr>
            <p:ph type="title"/>
          </p:nvPr>
        </p:nvSpPr>
        <p:spPr>
          <a:xfrm>
            <a:off x="1" y="440668"/>
            <a:ext cx="6038558" cy="1143000"/>
          </a:xfrm>
        </p:spPr>
        <p:txBody>
          <a:bodyPr/>
          <a:lstStyle/>
          <a:p>
            <a:pPr>
              <a:defRPr/>
            </a:pPr>
            <a:r>
              <a:rPr lang="hu-HU" dirty="0" err="1" smtClean="0">
                <a:solidFill>
                  <a:srgbClr val="FF0000"/>
                </a:solidFill>
              </a:rPr>
              <a:t>Isosurface</a:t>
            </a:r>
            <a:r>
              <a:rPr lang="hu-HU" dirty="0" smtClean="0">
                <a:solidFill>
                  <a:srgbClr val="FF0000"/>
                </a:solidFill>
              </a:rPr>
              <a:t> </a:t>
            </a:r>
            <a:r>
              <a:rPr lang="hu-HU" dirty="0" err="1" smtClean="0">
                <a:solidFill>
                  <a:srgbClr val="FF0000"/>
                </a:solidFill>
              </a:rPr>
              <a:t>ray</a:t>
            </a:r>
            <a:r>
              <a:rPr lang="hu-HU" dirty="0" smtClean="0">
                <a:solidFill>
                  <a:srgbClr val="FF0000"/>
                </a:solidFill>
              </a:rPr>
              <a:t> </a:t>
            </a:r>
            <a:r>
              <a:rPr lang="hu-HU" dirty="0" err="1" smtClean="0">
                <a:solidFill>
                  <a:srgbClr val="FF0000"/>
                </a:solidFill>
              </a:rPr>
              <a:t>casting</a:t>
            </a:r>
            <a:endParaRPr lang="hu-HU" dirty="0" smtClean="0">
              <a:solidFill>
                <a:srgbClr val="FF0000"/>
              </a:solidFill>
            </a:endParaRPr>
          </a:p>
        </p:txBody>
      </p:sp>
      <p:sp>
        <p:nvSpPr>
          <p:cNvPr id="4103" name="Line 6"/>
          <p:cNvSpPr>
            <a:spLocks noChangeShapeType="1"/>
          </p:cNvSpPr>
          <p:nvPr/>
        </p:nvSpPr>
        <p:spPr bwMode="auto">
          <a:xfrm flipH="1">
            <a:off x="899865" y="2497286"/>
            <a:ext cx="4032250" cy="1331913"/>
          </a:xfrm>
          <a:prstGeom prst="line">
            <a:avLst/>
          </a:prstGeom>
          <a:noFill/>
          <a:ln w="76200">
            <a:solidFill>
              <a:schemeClr val="accent1">
                <a:lumMod val="60000"/>
                <a:lumOff val="40000"/>
              </a:schemeClr>
            </a:solidFill>
            <a:round/>
            <a:headEnd/>
            <a:tailEnd type="triangle" w="med" len="med"/>
          </a:ln>
        </p:spPr>
        <p:txBody>
          <a:bodyPr wrap="none" anchor="ctr"/>
          <a:lstStyle/>
          <a:p>
            <a:pPr>
              <a:defRPr/>
            </a:pPr>
            <a:endParaRPr lang="hu-HU"/>
          </a:p>
        </p:txBody>
      </p:sp>
      <p:grpSp>
        <p:nvGrpSpPr>
          <p:cNvPr id="5127" name="Group 7"/>
          <p:cNvGrpSpPr>
            <a:grpSpLocks/>
          </p:cNvGrpSpPr>
          <p:nvPr/>
        </p:nvGrpSpPr>
        <p:grpSpPr bwMode="auto">
          <a:xfrm rot="9782506">
            <a:off x="4838452" y="1924199"/>
            <a:ext cx="906463" cy="979487"/>
            <a:chOff x="197" y="1687"/>
            <a:chExt cx="805" cy="868"/>
          </a:xfrm>
        </p:grpSpPr>
        <p:sp>
          <p:nvSpPr>
            <p:cNvPr id="5142" name="Line 8"/>
            <p:cNvSpPr>
              <a:spLocks noChangeShapeType="1"/>
            </p:cNvSpPr>
            <p:nvPr/>
          </p:nvSpPr>
          <p:spPr bwMode="auto">
            <a:xfrm flipV="1">
              <a:off x="197" y="1877"/>
              <a:ext cx="606" cy="2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3" name="Line 9"/>
            <p:cNvSpPr>
              <a:spLocks noChangeShapeType="1"/>
            </p:cNvSpPr>
            <p:nvPr/>
          </p:nvSpPr>
          <p:spPr bwMode="auto">
            <a:xfrm>
              <a:off x="197" y="2131"/>
              <a:ext cx="606" cy="25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4" name="Oval 10"/>
            <p:cNvSpPr>
              <a:spLocks noChangeArrowheads="1"/>
            </p:cNvSpPr>
            <p:nvPr/>
          </p:nvSpPr>
          <p:spPr bwMode="auto">
            <a:xfrm>
              <a:off x="663" y="1920"/>
              <a:ext cx="187" cy="423"/>
            </a:xfrm>
            <a:prstGeom prst="ellipse">
              <a:avLst/>
            </a:prstGeom>
            <a:noFill/>
            <a:ln w="38100">
              <a:solidFill>
                <a:schemeClr val="tx1"/>
              </a:solidFill>
              <a:round/>
              <a:headEnd/>
              <a:tailEnd/>
            </a:ln>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5145" name="Oval 11"/>
            <p:cNvSpPr>
              <a:spLocks noChangeArrowheads="1"/>
            </p:cNvSpPr>
            <p:nvPr/>
          </p:nvSpPr>
          <p:spPr bwMode="auto">
            <a:xfrm>
              <a:off x="757" y="2005"/>
              <a:ext cx="93" cy="254"/>
            </a:xfrm>
            <a:prstGeom prst="ellipse">
              <a:avLst/>
            </a:prstGeom>
            <a:solidFill>
              <a:schemeClr val="tx1"/>
            </a:solidFill>
            <a:ln w="38100">
              <a:solidFill>
                <a:schemeClr val="tx1"/>
              </a:solidFill>
              <a:round/>
              <a:headEnd/>
              <a:tailEnd/>
            </a:ln>
          </p:spPr>
          <p:txBody>
            <a:bodyPr wrap="none" anchor="ct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5146" name="Freeform 12"/>
            <p:cNvSpPr>
              <a:spLocks/>
            </p:cNvSpPr>
            <p:nvPr/>
          </p:nvSpPr>
          <p:spPr bwMode="auto">
            <a:xfrm>
              <a:off x="757" y="1708"/>
              <a:ext cx="140" cy="169"/>
            </a:xfrm>
            <a:custGeom>
              <a:avLst/>
              <a:gdLst>
                <a:gd name="T0" fmla="*/ 0 w 144"/>
                <a:gd name="T1" fmla="*/ 7 h 192"/>
                <a:gd name="T2" fmla="*/ 46 w 144"/>
                <a:gd name="T3" fmla="*/ 4 h 192"/>
                <a:gd name="T4" fmla="*/ 68 w 144"/>
                <a:gd name="T5" fmla="*/ 0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192"/>
                  </a:moveTo>
                  <a:cubicBezTo>
                    <a:pt x="36" y="184"/>
                    <a:pt x="72" y="176"/>
                    <a:pt x="96" y="144"/>
                  </a:cubicBezTo>
                  <a:cubicBezTo>
                    <a:pt x="120" y="112"/>
                    <a:pt x="136" y="32"/>
                    <a:pt x="144"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47" name="Freeform 13"/>
            <p:cNvSpPr>
              <a:spLocks/>
            </p:cNvSpPr>
            <p:nvPr/>
          </p:nvSpPr>
          <p:spPr bwMode="auto">
            <a:xfrm>
              <a:off x="803" y="1740"/>
              <a:ext cx="186" cy="137"/>
            </a:xfrm>
            <a:custGeom>
              <a:avLst/>
              <a:gdLst>
                <a:gd name="T0" fmla="*/ 0 w 192"/>
                <a:gd name="T1" fmla="*/ 4 h 156"/>
                <a:gd name="T2" fmla="*/ 56 w 192"/>
                <a:gd name="T3" fmla="*/ 4 h 156"/>
                <a:gd name="T4" fmla="*/ 81 w 192"/>
                <a:gd name="T5" fmla="*/ 0 h 156"/>
                <a:gd name="T6" fmla="*/ 0 60000 65536"/>
                <a:gd name="T7" fmla="*/ 0 60000 65536"/>
                <a:gd name="T8" fmla="*/ 0 60000 65536"/>
                <a:gd name="T9" fmla="*/ 0 w 192"/>
                <a:gd name="T10" fmla="*/ 0 h 156"/>
                <a:gd name="T11" fmla="*/ 192 w 192"/>
                <a:gd name="T12" fmla="*/ 156 h 156"/>
              </a:gdLst>
              <a:ahLst/>
              <a:cxnLst>
                <a:cxn ang="T6">
                  <a:pos x="T0" y="T1"/>
                </a:cxn>
                <a:cxn ang="T7">
                  <a:pos x="T2" y="T3"/>
                </a:cxn>
                <a:cxn ang="T8">
                  <a:pos x="T4" y="T5"/>
                </a:cxn>
              </a:cxnLst>
              <a:rect l="T9" t="T10" r="T11" b="T12"/>
              <a:pathLst>
                <a:path w="192" h="156">
                  <a:moveTo>
                    <a:pt x="0" y="156"/>
                  </a:moveTo>
                  <a:cubicBezTo>
                    <a:pt x="22" y="150"/>
                    <a:pt x="100" y="146"/>
                    <a:pt x="132" y="120"/>
                  </a:cubicBezTo>
                  <a:cubicBezTo>
                    <a:pt x="164" y="94"/>
                    <a:pt x="180" y="25"/>
                    <a:pt x="192"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48" name="Freeform 14"/>
            <p:cNvSpPr>
              <a:spLocks/>
            </p:cNvSpPr>
            <p:nvPr/>
          </p:nvSpPr>
          <p:spPr bwMode="auto">
            <a:xfrm>
              <a:off x="757" y="2343"/>
              <a:ext cx="245" cy="128"/>
            </a:xfrm>
            <a:custGeom>
              <a:avLst/>
              <a:gdLst>
                <a:gd name="T0" fmla="*/ 0 w 252"/>
                <a:gd name="T1" fmla="*/ 0 h 144"/>
                <a:gd name="T2" fmla="*/ 68 w 252"/>
                <a:gd name="T3" fmla="*/ 4 h 144"/>
                <a:gd name="T4" fmla="*/ 118 w 252"/>
                <a:gd name="T5" fmla="*/ 6 h 144"/>
                <a:gd name="T6" fmla="*/ 0 60000 65536"/>
                <a:gd name="T7" fmla="*/ 0 60000 65536"/>
                <a:gd name="T8" fmla="*/ 0 60000 65536"/>
                <a:gd name="T9" fmla="*/ 0 w 252"/>
                <a:gd name="T10" fmla="*/ 0 h 144"/>
                <a:gd name="T11" fmla="*/ 252 w 252"/>
                <a:gd name="T12" fmla="*/ 144 h 144"/>
              </a:gdLst>
              <a:ahLst/>
              <a:cxnLst>
                <a:cxn ang="T6">
                  <a:pos x="T0" y="T1"/>
                </a:cxn>
                <a:cxn ang="T7">
                  <a:pos x="T2" y="T3"/>
                </a:cxn>
                <a:cxn ang="T8">
                  <a:pos x="T4" y="T5"/>
                </a:cxn>
              </a:cxnLst>
              <a:rect l="T9" t="T10" r="T11" b="T12"/>
              <a:pathLst>
                <a:path w="252" h="144">
                  <a:moveTo>
                    <a:pt x="0" y="0"/>
                  </a:moveTo>
                  <a:cubicBezTo>
                    <a:pt x="56" y="8"/>
                    <a:pt x="102" y="24"/>
                    <a:pt x="144" y="48"/>
                  </a:cubicBezTo>
                  <a:cubicBezTo>
                    <a:pt x="186" y="72"/>
                    <a:pt x="230" y="124"/>
                    <a:pt x="252" y="144"/>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49" name="Freeform 15"/>
            <p:cNvSpPr>
              <a:spLocks/>
            </p:cNvSpPr>
            <p:nvPr/>
          </p:nvSpPr>
          <p:spPr bwMode="auto">
            <a:xfrm>
              <a:off x="757" y="2343"/>
              <a:ext cx="140" cy="212"/>
            </a:xfrm>
            <a:custGeom>
              <a:avLst/>
              <a:gdLst>
                <a:gd name="T0" fmla="*/ 0 w 144"/>
                <a:gd name="T1" fmla="*/ 0 h 240"/>
                <a:gd name="T2" fmla="*/ 55 w 144"/>
                <a:gd name="T3" fmla="*/ 5 h 240"/>
                <a:gd name="T4" fmla="*/ 68 w 144"/>
                <a:gd name="T5" fmla="*/ 9 h 240"/>
                <a:gd name="T6" fmla="*/ 0 60000 65536"/>
                <a:gd name="T7" fmla="*/ 0 60000 65536"/>
                <a:gd name="T8" fmla="*/ 0 60000 65536"/>
                <a:gd name="T9" fmla="*/ 0 w 144"/>
                <a:gd name="T10" fmla="*/ 0 h 240"/>
                <a:gd name="T11" fmla="*/ 144 w 144"/>
                <a:gd name="T12" fmla="*/ 240 h 240"/>
              </a:gdLst>
              <a:ahLst/>
              <a:cxnLst>
                <a:cxn ang="T6">
                  <a:pos x="T0" y="T1"/>
                </a:cxn>
                <a:cxn ang="T7">
                  <a:pos x="T2" y="T3"/>
                </a:cxn>
                <a:cxn ang="T8">
                  <a:pos x="T4" y="T5"/>
                </a:cxn>
              </a:cxnLst>
              <a:rect l="T9" t="T10" r="T11" b="T12"/>
              <a:pathLst>
                <a:path w="144" h="240">
                  <a:moveTo>
                    <a:pt x="0" y="0"/>
                  </a:moveTo>
                  <a:cubicBezTo>
                    <a:pt x="20" y="24"/>
                    <a:pt x="96" y="104"/>
                    <a:pt x="120" y="144"/>
                  </a:cubicBezTo>
                  <a:cubicBezTo>
                    <a:pt x="144" y="184"/>
                    <a:pt x="139" y="220"/>
                    <a:pt x="144" y="24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50" name="Freeform 16"/>
            <p:cNvSpPr>
              <a:spLocks/>
            </p:cNvSpPr>
            <p:nvPr/>
          </p:nvSpPr>
          <p:spPr bwMode="auto">
            <a:xfrm>
              <a:off x="757" y="2343"/>
              <a:ext cx="46" cy="212"/>
            </a:xfrm>
            <a:custGeom>
              <a:avLst/>
              <a:gdLst>
                <a:gd name="T0" fmla="*/ 0 w 48"/>
                <a:gd name="T1" fmla="*/ 0 h 240"/>
                <a:gd name="T2" fmla="*/ 15 w 48"/>
                <a:gd name="T3" fmla="*/ 5 h 240"/>
                <a:gd name="T4" fmla="*/ 0 w 48"/>
                <a:gd name="T5" fmla="*/ 9 h 240"/>
                <a:gd name="T6" fmla="*/ 0 60000 65536"/>
                <a:gd name="T7" fmla="*/ 0 60000 65536"/>
                <a:gd name="T8" fmla="*/ 0 60000 65536"/>
                <a:gd name="T9" fmla="*/ 0 w 48"/>
                <a:gd name="T10" fmla="*/ 0 h 240"/>
                <a:gd name="T11" fmla="*/ 48 w 48"/>
                <a:gd name="T12" fmla="*/ 240 h 240"/>
              </a:gdLst>
              <a:ahLst/>
              <a:cxnLst>
                <a:cxn ang="T6">
                  <a:pos x="T0" y="T1"/>
                </a:cxn>
                <a:cxn ang="T7">
                  <a:pos x="T2" y="T3"/>
                </a:cxn>
                <a:cxn ang="T8">
                  <a:pos x="T4" y="T5"/>
                </a:cxn>
              </a:cxnLst>
              <a:rect l="T9" t="T10" r="T11" b="T12"/>
              <a:pathLst>
                <a:path w="48" h="240">
                  <a:moveTo>
                    <a:pt x="0" y="0"/>
                  </a:moveTo>
                  <a:cubicBezTo>
                    <a:pt x="24" y="52"/>
                    <a:pt x="48" y="104"/>
                    <a:pt x="48" y="144"/>
                  </a:cubicBezTo>
                  <a:cubicBezTo>
                    <a:pt x="48" y="184"/>
                    <a:pt x="24" y="212"/>
                    <a:pt x="0" y="24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51" name="Freeform 17"/>
            <p:cNvSpPr>
              <a:spLocks/>
            </p:cNvSpPr>
            <p:nvPr/>
          </p:nvSpPr>
          <p:spPr bwMode="auto">
            <a:xfrm>
              <a:off x="780" y="1687"/>
              <a:ext cx="51" cy="190"/>
            </a:xfrm>
            <a:custGeom>
              <a:avLst/>
              <a:gdLst>
                <a:gd name="T0" fmla="*/ 0 w 52"/>
                <a:gd name="T1" fmla="*/ 7 h 216"/>
                <a:gd name="T2" fmla="*/ 26 w 52"/>
                <a:gd name="T3" fmla="*/ 4 h 216"/>
                <a:gd name="T4" fmla="*/ 24 w 52"/>
                <a:gd name="T5" fmla="*/ 0 h 216"/>
                <a:gd name="T6" fmla="*/ 0 60000 65536"/>
                <a:gd name="T7" fmla="*/ 0 60000 65536"/>
                <a:gd name="T8" fmla="*/ 0 60000 65536"/>
                <a:gd name="T9" fmla="*/ 0 w 52"/>
                <a:gd name="T10" fmla="*/ 0 h 216"/>
                <a:gd name="T11" fmla="*/ 52 w 52"/>
                <a:gd name="T12" fmla="*/ 216 h 216"/>
              </a:gdLst>
              <a:ahLst/>
              <a:cxnLst>
                <a:cxn ang="T6">
                  <a:pos x="T0" y="T1"/>
                </a:cxn>
                <a:cxn ang="T7">
                  <a:pos x="T2" y="T3"/>
                </a:cxn>
                <a:cxn ang="T8">
                  <a:pos x="T4" y="T5"/>
                </a:cxn>
              </a:cxnLst>
              <a:rect l="T9" t="T10" r="T11" b="T12"/>
              <a:pathLst>
                <a:path w="52" h="216">
                  <a:moveTo>
                    <a:pt x="0" y="216"/>
                  </a:moveTo>
                  <a:cubicBezTo>
                    <a:pt x="8" y="196"/>
                    <a:pt x="44" y="132"/>
                    <a:pt x="48" y="96"/>
                  </a:cubicBezTo>
                  <a:cubicBezTo>
                    <a:pt x="52" y="60"/>
                    <a:pt x="29" y="20"/>
                    <a:pt x="24" y="0"/>
                  </a:cubicBezTo>
                </a:path>
              </a:pathLst>
            </a:custGeom>
            <a:noFill/>
            <a:ln w="381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128" name="Oval 18"/>
          <p:cNvSpPr>
            <a:spLocks noChangeArrowheads="1"/>
          </p:cNvSpPr>
          <p:nvPr/>
        </p:nvSpPr>
        <p:spPr bwMode="auto">
          <a:xfrm rot="20589402">
            <a:off x="4355852" y="2533799"/>
            <a:ext cx="71438" cy="288925"/>
          </a:xfrm>
          <a:prstGeom prst="ellipse">
            <a:avLst/>
          </a:prstGeom>
          <a:solidFill>
            <a:schemeClr val="tx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5129" name="Oval 19"/>
          <p:cNvSpPr>
            <a:spLocks noChangeArrowheads="1"/>
          </p:cNvSpPr>
          <p:nvPr/>
        </p:nvSpPr>
        <p:spPr bwMode="auto">
          <a:xfrm rot="20589402">
            <a:off x="3924052" y="2678261"/>
            <a:ext cx="71438" cy="288925"/>
          </a:xfrm>
          <a:prstGeom prst="ellipse">
            <a:avLst/>
          </a:prstGeom>
          <a:solidFill>
            <a:schemeClr val="tx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5130" name="Oval 20"/>
          <p:cNvSpPr>
            <a:spLocks noChangeArrowheads="1"/>
          </p:cNvSpPr>
          <p:nvPr/>
        </p:nvSpPr>
        <p:spPr bwMode="auto">
          <a:xfrm rot="20589402">
            <a:off x="3492252" y="2822724"/>
            <a:ext cx="71438" cy="288925"/>
          </a:xfrm>
          <a:prstGeom prst="ellipse">
            <a:avLst/>
          </a:prstGeom>
          <a:solidFill>
            <a:schemeClr val="tx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5131" name="Oval 21"/>
          <p:cNvSpPr>
            <a:spLocks noChangeArrowheads="1"/>
          </p:cNvSpPr>
          <p:nvPr/>
        </p:nvSpPr>
        <p:spPr bwMode="auto">
          <a:xfrm rot="20589402">
            <a:off x="3060452" y="2967186"/>
            <a:ext cx="71438" cy="288925"/>
          </a:xfrm>
          <a:prstGeom prst="ellipse">
            <a:avLst/>
          </a:prstGeom>
          <a:solidFill>
            <a:schemeClr val="tx1"/>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5132" name="Oval 22"/>
          <p:cNvSpPr>
            <a:spLocks noChangeArrowheads="1"/>
          </p:cNvSpPr>
          <p:nvPr/>
        </p:nvSpPr>
        <p:spPr bwMode="auto">
          <a:xfrm rot="20589402">
            <a:off x="2628652" y="3111649"/>
            <a:ext cx="71438" cy="288925"/>
          </a:xfrm>
          <a:prstGeom prst="ellipse">
            <a:avLst/>
          </a:prstGeom>
          <a:solidFill>
            <a:schemeClr val="bg2"/>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5133" name="Oval 23"/>
          <p:cNvSpPr>
            <a:spLocks noChangeArrowheads="1"/>
          </p:cNvSpPr>
          <p:nvPr/>
        </p:nvSpPr>
        <p:spPr bwMode="auto">
          <a:xfrm rot="20589402">
            <a:off x="2196852" y="3256111"/>
            <a:ext cx="71438" cy="288925"/>
          </a:xfrm>
          <a:prstGeom prst="ellipse">
            <a:avLst/>
          </a:prstGeom>
          <a:solidFill>
            <a:schemeClr val="bg2"/>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sp>
        <p:nvSpPr>
          <p:cNvPr id="5134" name="Oval 24"/>
          <p:cNvSpPr>
            <a:spLocks noChangeArrowheads="1"/>
          </p:cNvSpPr>
          <p:nvPr/>
        </p:nvSpPr>
        <p:spPr bwMode="auto">
          <a:xfrm rot="20589402">
            <a:off x="1765052" y="3400574"/>
            <a:ext cx="71438" cy="288925"/>
          </a:xfrm>
          <a:prstGeom prst="ellipse">
            <a:avLst/>
          </a:prstGeom>
          <a:solidFill>
            <a:schemeClr val="bg2"/>
          </a:solidFill>
          <a:ln w="12700" algn="ctr">
            <a:solidFill>
              <a:schemeClr val="tx1"/>
            </a:solidFill>
            <a:round/>
            <a:headEnd/>
            <a:tailEnd/>
          </a:ln>
        </p:spPr>
        <p:txBody>
          <a:bodyPr wrap="none" anchor="ctr">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endParaRPr lang="en-US" altLang="en-US"/>
          </a:p>
        </p:txBody>
      </p:sp>
      <p:graphicFrame>
        <p:nvGraphicFramePr>
          <p:cNvPr id="5122" name="Object 25"/>
          <p:cNvGraphicFramePr>
            <a:graphicFrameLocks noChangeAspect="1"/>
          </p:cNvGraphicFramePr>
          <p:nvPr>
            <p:extLst>
              <p:ext uri="{D42A27DB-BD31-4B8C-83A1-F6EECF244321}">
                <p14:modId xmlns:p14="http://schemas.microsoft.com/office/powerpoint/2010/main" val="137825813"/>
              </p:ext>
            </p:extLst>
          </p:nvPr>
        </p:nvGraphicFramePr>
        <p:xfrm>
          <a:off x="3779590" y="4621361"/>
          <a:ext cx="1122362" cy="1831975"/>
        </p:xfrm>
        <a:graphic>
          <a:graphicData uri="http://schemas.openxmlformats.org/presentationml/2006/ole">
            <mc:AlternateContent xmlns:mc="http://schemas.openxmlformats.org/markup-compatibility/2006">
              <mc:Choice xmlns:v="urn:schemas-microsoft-com:vml" Requires="v">
                <p:oleObj spid="_x0000_s223252" name="Klip" r:id="rId6" imgW="2478240" imgH="4461120" progId="MS_ClipArt_Gallery.2">
                  <p:embed/>
                </p:oleObj>
              </mc:Choice>
              <mc:Fallback>
                <p:oleObj name="Klip" r:id="rId6" imgW="2478240" imgH="446112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590" y="4621361"/>
                        <a:ext cx="1122362" cy="183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5" name="Line 26"/>
          <p:cNvSpPr>
            <a:spLocks noChangeShapeType="1"/>
          </p:cNvSpPr>
          <p:nvPr/>
        </p:nvSpPr>
        <p:spPr bwMode="auto">
          <a:xfrm flipH="1" flipV="1">
            <a:off x="2915990" y="3325961"/>
            <a:ext cx="1295400" cy="1368425"/>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36" name="Line 27"/>
          <p:cNvSpPr>
            <a:spLocks noChangeShapeType="1"/>
          </p:cNvSpPr>
          <p:nvPr/>
        </p:nvSpPr>
        <p:spPr bwMode="auto">
          <a:xfrm>
            <a:off x="2844552" y="3254524"/>
            <a:ext cx="1511300" cy="0"/>
          </a:xfrm>
          <a:prstGeom prst="line">
            <a:avLst/>
          </a:prstGeom>
          <a:noFill/>
          <a:ln w="76200">
            <a:solidFill>
              <a:srgbClr val="35C95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37" name="Rectangle 28"/>
          <p:cNvSpPr>
            <a:spLocks noChangeArrowheads="1"/>
          </p:cNvSpPr>
          <p:nvPr/>
        </p:nvSpPr>
        <p:spPr bwMode="auto">
          <a:xfrm>
            <a:off x="3527971" y="3287067"/>
            <a:ext cx="24638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2800" dirty="0"/>
              <a:t>n</a:t>
            </a:r>
            <a:r>
              <a:rPr lang="hu-HU" altLang="en-US" sz="2800" dirty="0" err="1"/>
              <a:t>ormal</a:t>
            </a:r>
            <a:r>
              <a:rPr lang="hu-HU" altLang="en-US" sz="2800" dirty="0"/>
              <a:t> </a:t>
            </a:r>
            <a:r>
              <a:rPr lang="en-US" altLang="en-US" sz="2800" dirty="0"/>
              <a:t>= grad </a:t>
            </a:r>
            <a:r>
              <a:rPr lang="en-US" altLang="en-US" sz="2800" i="1" dirty="0"/>
              <a:t>v</a:t>
            </a:r>
            <a:endParaRPr lang="hu-HU" altLang="en-US" sz="2800" i="1" dirty="0"/>
          </a:p>
        </p:txBody>
      </p:sp>
      <p:sp>
        <p:nvSpPr>
          <p:cNvPr id="5138" name="Rectangle 6"/>
          <p:cNvSpPr>
            <a:spLocks noChangeArrowheads="1"/>
          </p:cNvSpPr>
          <p:nvPr/>
        </p:nvSpPr>
        <p:spPr bwMode="auto">
          <a:xfrm>
            <a:off x="688615" y="2749699"/>
            <a:ext cx="233521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hu-HU" altLang="en-US" sz="2800" i="1" dirty="0">
                <a:solidFill>
                  <a:srgbClr val="002060"/>
                </a:solidFill>
              </a:rPr>
              <a:t>v</a:t>
            </a:r>
            <a:r>
              <a:rPr lang="hu-HU" altLang="en-US" sz="2800" dirty="0">
                <a:solidFill>
                  <a:srgbClr val="002060"/>
                </a:solidFill>
              </a:rPr>
              <a:t>(</a:t>
            </a:r>
            <a:r>
              <a:rPr lang="hu-HU" altLang="en-US" sz="2800" i="1" dirty="0">
                <a:solidFill>
                  <a:srgbClr val="002060"/>
                </a:solidFill>
              </a:rPr>
              <a:t>x,y,z</a:t>
            </a:r>
            <a:r>
              <a:rPr lang="hu-HU" altLang="en-US" sz="2800" dirty="0">
                <a:solidFill>
                  <a:srgbClr val="002060"/>
                </a:solidFill>
              </a:rPr>
              <a:t>) &gt; szint</a:t>
            </a:r>
          </a:p>
        </p:txBody>
      </p:sp>
      <p:sp>
        <p:nvSpPr>
          <p:cNvPr id="5139" name="Rectangle 5"/>
          <p:cNvSpPr>
            <a:spLocks noChangeArrowheads="1"/>
          </p:cNvSpPr>
          <p:nvPr/>
        </p:nvSpPr>
        <p:spPr bwMode="auto">
          <a:xfrm>
            <a:off x="539502" y="4478486"/>
            <a:ext cx="23352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hu-HU" altLang="en-US" sz="2800" i="1"/>
              <a:t>v</a:t>
            </a:r>
            <a:r>
              <a:rPr lang="hu-HU" altLang="en-US" sz="2800"/>
              <a:t>(</a:t>
            </a:r>
            <a:r>
              <a:rPr lang="hu-HU" altLang="en-US" sz="2800" i="1"/>
              <a:t>x,y,z</a:t>
            </a:r>
            <a:r>
              <a:rPr lang="hu-HU" altLang="en-US" sz="2800"/>
              <a:t>) &lt; szint</a:t>
            </a:r>
          </a:p>
        </p:txBody>
      </p:sp>
      <p:pic>
        <p:nvPicPr>
          <p:cNvPr id="5141" name="Picture 10" descr="koponya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6156" y="60724"/>
            <a:ext cx="3105442" cy="326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to-indeo.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5967058" y="3392996"/>
            <a:ext cx="3105442" cy="341965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3|18.7|38.6"/>
</p:tagLst>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65745</TotalTime>
  <Words>2906</Words>
  <Application>Microsoft Office PowerPoint</Application>
  <PresentationFormat>Diavetítés a képernyőre (4:3 oldalarány)</PresentationFormat>
  <Paragraphs>364</Paragraphs>
  <Slides>31</Slides>
  <Notes>17</Notes>
  <HiddenSlides>0</HiddenSlides>
  <MMClips>1</MMClips>
  <ScaleCrop>false</ScaleCrop>
  <HeadingPairs>
    <vt:vector size="6" baseType="variant">
      <vt:variant>
        <vt:lpstr>Téma</vt:lpstr>
      </vt:variant>
      <vt:variant>
        <vt:i4>1</vt:i4>
      </vt:variant>
      <vt:variant>
        <vt:lpstr>Beágyazott OLE kiszolgálók</vt:lpstr>
      </vt:variant>
      <vt:variant>
        <vt:i4>3</vt:i4>
      </vt:variant>
      <vt:variant>
        <vt:lpstr>Diacímek</vt:lpstr>
      </vt:variant>
      <vt:variant>
        <vt:i4>31</vt:i4>
      </vt:variant>
    </vt:vector>
  </HeadingPairs>
  <TitlesOfParts>
    <vt:vector size="35" baseType="lpstr">
      <vt:lpstr>Alapértelmezett terv</vt:lpstr>
      <vt:lpstr>Egyenlet</vt:lpstr>
      <vt:lpstr>Klip</vt:lpstr>
      <vt:lpstr>Equation</vt:lpstr>
      <vt:lpstr>GPGPU</vt:lpstr>
      <vt:lpstr>GPGPU Shader API-val</vt:lpstr>
      <vt:lpstr>PowerPoint bemutató</vt:lpstr>
      <vt:lpstr>Konvolúció képfeldolgozásban</vt:lpstr>
      <vt:lpstr>Bi-linear szűrés kiaknázása</vt:lpstr>
      <vt:lpstr>Glória Glow/bloom</vt:lpstr>
      <vt:lpstr>Mélységélesség Depth of field</vt:lpstr>
      <vt:lpstr>Mélységélesség</vt:lpstr>
      <vt:lpstr>Isosurface ray casting</vt:lpstr>
      <vt:lpstr>Isosurface ray casting</vt:lpstr>
      <vt:lpstr>Pixel shader</vt:lpstr>
      <vt:lpstr>CUDA (OpenCL)</vt:lpstr>
      <vt:lpstr>Két N elemű vektor összeadása</vt:lpstr>
      <vt:lpstr>Hőáramlás, diffúzió</vt:lpstr>
      <vt:lpstr>Hőáramot a hőmérséklet különbség hozza létre</vt:lpstr>
      <vt:lpstr>Véges differenciák</vt:lpstr>
      <vt:lpstr>PowerPoint bemutató</vt:lpstr>
      <vt:lpstr>Mikor jó?</vt:lpstr>
      <vt:lpstr>Tudományos, mérnöki számítások</vt:lpstr>
      <vt:lpstr>Numerikus megoldás</vt:lpstr>
      <vt:lpstr>Euler-i folyadék</vt:lpstr>
      <vt:lpstr>PowerPoint bemutató</vt:lpstr>
      <vt:lpstr>Lagrange-i módszer: Részecske rendszer, N-body</vt:lpstr>
      <vt:lpstr>Lagrange-i módszer:  SPH: Smoothed Particle Hidrodynamics</vt:lpstr>
      <vt:lpstr>Folyadékáramlás:  Szívbillentyű tervezés</vt:lpstr>
      <vt:lpstr>Inverz problémák: Pozitron emissziós tomográfia</vt:lpstr>
      <vt:lpstr>PET rekonstrukció</vt:lpstr>
      <vt:lpstr>Anizotróp diffúzió</vt:lpstr>
      <vt:lpstr>Geometria rekonstrukciója mélységképekből (Kinect)</vt:lpstr>
      <vt:lpstr>Mélységkép javítás</vt:lpstr>
      <vt:lpstr>Free viewpoint video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szirmay</dc:creator>
  <cp:lastModifiedBy>szirmay</cp:lastModifiedBy>
  <cp:revision>867</cp:revision>
  <cp:lastPrinted>2016-01-07T16:04:51Z</cp:lastPrinted>
  <dcterms:created xsi:type="dcterms:W3CDTF">2009-01-18T17:18:41Z</dcterms:created>
  <dcterms:modified xsi:type="dcterms:W3CDTF">2018-05-15T09:33:48Z</dcterms:modified>
</cp:coreProperties>
</file>