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70" r:id="rId7"/>
    <p:sldId id="261" r:id="rId8"/>
    <p:sldId id="271" r:id="rId9"/>
    <p:sldId id="272" r:id="rId10"/>
    <p:sldId id="263" r:id="rId11"/>
    <p:sldId id="265" r:id="rId12"/>
    <p:sldId id="266" r:id="rId13"/>
    <p:sldId id="27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5B7"/>
    <a:srgbClr val="038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Világos stílus 3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3D31-0BE8-4EDB-95ED-A41B7F07EFD9}" type="datetimeFigureOut">
              <a:rPr lang="hu-HU" smtClean="0"/>
              <a:t>2020. 10. 08.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4FFC-A34C-4A64-9F83-18EDC0B2F3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7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5BF-B087-403C-8C7E-F009E88910CE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9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9D0-886D-4BD9-A6E2-A77C2FA2F7AB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0483-EBB9-4DD6-890F-CC90B458AAD7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43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DD69-D9EB-407D-BF7A-34536646AA4B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3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BC6-F565-4772-B375-BA91A9B9D785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02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4A2-2DDA-451F-A4F8-FC78F208778B}" type="datetime1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9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48A4-2CF9-48DC-8EF4-89F578B341BA}" type="datetime1">
              <a:rPr lang="hu-HU" smtClean="0"/>
              <a:t>2020. 10. 08.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9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588E-BBF8-45FD-B9B0-6466B82999BD}" type="datetime1">
              <a:rPr lang="hu-HU" smtClean="0"/>
              <a:t>2020. 10. 08.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04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5AC1-F2F0-4D0B-84C3-8DF0E97B9342}" type="datetime1">
              <a:rPr lang="hu-HU" smtClean="0"/>
              <a:t>2020. 10. 08.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3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30A7-DA39-40D4-A8A5-2A384EA78628}" type="datetime1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6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AE17-980E-48D8-BE8D-CDEF3BA6D840}" type="datetime1">
              <a:rPr lang="hu-HU" smtClean="0"/>
              <a:t>2020. 10. 08.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ESZK Konzultáció – 2020. október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04FF-5AF9-42A6-B115-DC41186F1ACE}" type="datetime1">
              <a:rPr lang="hu-HU" smtClean="0"/>
              <a:t>2020. 10. 08.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ESZK Konzultáció – 2020. október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1DC3-7F72-44F0-93ED-CF80C681CF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8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0341ED03-5778-461D-8B8E-8418CC2E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64" y="0"/>
            <a:ext cx="7190836" cy="1499144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55C5B7"/>
                </a:solidFill>
                <a:latin typeface="Palatino Linotype" panose="02040502050505030304" pitchFamily="18" charset="0"/>
              </a:rPr>
              <a:t>Energetikai Szakkollégium</a:t>
            </a:r>
            <a:br>
              <a:rPr lang="hu-HU" sz="4400" dirty="0">
                <a:solidFill>
                  <a:srgbClr val="55C5B7"/>
                </a:solidFill>
                <a:latin typeface="Palatino Linotype" panose="02040502050505030304" pitchFamily="18" charset="0"/>
              </a:rPr>
            </a:br>
            <a:endParaRPr lang="hu-HU" sz="4400" dirty="0">
              <a:solidFill>
                <a:srgbClr val="55C5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418B5204-9E05-4DCD-A382-2266CC72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6584" y="2155463"/>
            <a:ext cx="7190836" cy="4200888"/>
          </a:xfrm>
        </p:spPr>
        <p:txBody>
          <a:bodyPr>
            <a:normAutofit/>
          </a:bodyPr>
          <a:lstStyle/>
          <a:p>
            <a:r>
              <a:rPr lang="hu-HU" sz="5400" dirty="0">
                <a:solidFill>
                  <a:srgbClr val="55C5B7"/>
                </a:solidFill>
                <a:latin typeface="Palatino Linotype" panose="02040502050505030304" pitchFamily="18" charset="0"/>
              </a:rPr>
              <a:t>Elektrotechnika </a:t>
            </a:r>
          </a:p>
          <a:p>
            <a:r>
              <a:rPr lang="hu-HU" sz="5400" dirty="0">
                <a:solidFill>
                  <a:srgbClr val="55C5B7"/>
                </a:solidFill>
                <a:latin typeface="Palatino Linotype" panose="02040502050505030304" pitchFamily="18" charset="0"/>
              </a:rPr>
              <a:t>Konzultáció</a:t>
            </a:r>
          </a:p>
          <a:p>
            <a:r>
              <a:rPr lang="hu-HU" sz="3600" dirty="0">
                <a:solidFill>
                  <a:srgbClr val="55C5B7"/>
                </a:solidFill>
                <a:latin typeface="Palatino Linotype" panose="02040502050505030304" pitchFamily="18" charset="0"/>
              </a:rPr>
              <a:t>           </a:t>
            </a:r>
          </a:p>
          <a:p>
            <a:r>
              <a:rPr lang="hu-HU" sz="3600" dirty="0">
                <a:solidFill>
                  <a:srgbClr val="55C5B7"/>
                </a:solidFill>
                <a:latin typeface="Palatino Linotype" panose="02040502050505030304" pitchFamily="18" charset="0"/>
              </a:rPr>
              <a:t>		Molnár Martin</a:t>
            </a:r>
          </a:p>
          <a:p>
            <a:r>
              <a:rPr lang="hu-HU" sz="2800" dirty="0">
                <a:solidFill>
                  <a:srgbClr val="55C5B7"/>
                </a:solidFill>
                <a:latin typeface="Palatino Linotype" panose="02040502050505030304" pitchFamily="18" charset="0"/>
              </a:rPr>
              <a:t>                         molnar.martin@eszk.org</a:t>
            </a:r>
          </a:p>
        </p:txBody>
      </p:sp>
      <p:sp>
        <p:nvSpPr>
          <p:cNvPr id="8" name="Dátum helye 7">
            <a:extLst>
              <a:ext uri="{FF2B5EF4-FFF2-40B4-BE49-F238E27FC236}">
                <a16:creationId xmlns:a16="http://schemas.microsoft.com/office/drawing/2014/main" id="{E51A85E5-26B1-4D68-86ED-1A727044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08865-A548-4428-801A-69B48AA5993B}" type="datetime1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2020. 10. 08.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3271ADE-A933-4AD9-8AB2-8DB7E26B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11DC3-7F72-44F0-93ED-CF80C681CF78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F862B94C-C8A0-44C8-A669-628BF1C7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ESZK Konzultáció – 2020. október</a:t>
            </a:r>
          </a:p>
        </p:txBody>
      </p:sp>
    </p:spTree>
    <p:extLst>
      <p:ext uri="{BB962C8B-B14F-4D97-AF65-F5344CB8AC3E}">
        <p14:creationId xmlns:p14="http://schemas.microsoft.com/office/powerpoint/2010/main" val="259078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1F transzformátorok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148398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Miért kell?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Termelés, szállítás, elosztás különböző feszültségszinteken valósítható meg gazdaságosan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Felépítés:</a:t>
            </a:r>
          </a:p>
          <a:p>
            <a:pPr lvl="1"/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A402-5CCD-45AD-802E-ADF2652538F4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10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42" y="3076156"/>
            <a:ext cx="3126722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1F transzformátorok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Helyettesítő kép</a:t>
                </a: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Redukálás: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sz="18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hu-HU" sz="1800" b="0" i="1" smtClean="0">
                                      <a:solidFill>
                                        <a:srgbClr val="55C5B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                </m:t>
                          </m:r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1800" i="1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i="1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sz="1800" i="1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u-HU" sz="1800" b="0" i="0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               </m:t>
                      </m:r>
                      <m:sSubSup>
                        <m:sSubSup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hu-HU" sz="1800" b="0" i="0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hu-HU" sz="1800" b="0" i="0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0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1800" b="0" i="0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sz="1800" b="0" i="0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hu-HU" sz="1800" b="0" i="0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           </m:t>
                      </m:r>
                      <m:sSubSup>
                        <m:sSubSup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sz="18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18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4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hu-HU" sz="14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 - áttétel</a:t>
                </a: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  <a:blipFill>
                <a:blip r:embed="rId3"/>
                <a:stretch>
                  <a:fillRect l="-972" t="-1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BCCD-B63B-40DD-96C7-89135FB96808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11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0B06545-1FC9-4747-B537-C3EBF339D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7"/>
          <a:stretch/>
        </p:blipFill>
        <p:spPr>
          <a:xfrm>
            <a:off x="842963" y="2482874"/>
            <a:ext cx="7458075" cy="18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1F transzformátorok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Áttétel:</a:t>
                </a:r>
              </a:p>
              <a:p>
                <a:pPr marL="0" indent="0">
                  <a:buNone/>
                </a:pPr>
                <a:endParaRPr lang="hu-HU" sz="22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Indukált feszültség:</a:t>
                </a:r>
              </a:p>
              <a:p>
                <a:pPr marL="0" indent="0">
                  <a:buNone/>
                </a:pPr>
                <a:endParaRPr lang="hu-HU" sz="22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hu-HU" sz="2200" dirty="0" err="1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Drop</a:t>
                </a: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: névleges százalékos rövidzárási feszültségesés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hu-HU" sz="22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b="0" i="1" smtClean="0">
                              <a:solidFill>
                                <a:srgbClr val="55C5B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hu-HU" sz="2200" b="0" i="1" smtClean="0">
                                  <a:solidFill>
                                    <a:srgbClr val="55C5B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200" b="0" i="1" smtClean="0">
                          <a:solidFill>
                            <a:srgbClr val="55C5B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hu-HU" sz="22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Rövidzárási mérés: soros ág elemeinek mérése</a:t>
                </a:r>
              </a:p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Üresjárási mérés: párhuzamos elemek mérése</a:t>
                </a:r>
              </a:p>
              <a:p>
                <a:pPr marL="0" indent="0">
                  <a:buNone/>
                </a:pPr>
                <a:r>
                  <a:rPr lang="hu-HU" sz="2200" b="1" dirty="0">
                    <a:solidFill>
                      <a:srgbClr val="55C5B7"/>
                    </a:solidFill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Diasort átnézni! </a:t>
                </a:r>
                <a:endParaRPr lang="hu-HU" sz="1800" b="1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  <a:blipFill>
                <a:blip r:embed="rId3"/>
                <a:stretch>
                  <a:fillRect l="-972" t="-1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785-E9EF-4BB8-A3BF-248C49D5BDDE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12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D805971-BF0B-42F9-9B0E-4D8F15FC9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01" y="1985554"/>
            <a:ext cx="4198167" cy="9153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2719C41-753A-4EAF-B000-3BAD8BCA0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048" y="2887737"/>
            <a:ext cx="2960158" cy="66581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562AD4B-8286-48C2-8AA6-20F5C332E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576" y="2696091"/>
            <a:ext cx="1495425" cy="742950"/>
          </a:xfrm>
          <a:prstGeom prst="rect">
            <a:avLst/>
          </a:prstGeom>
        </p:spPr>
      </p:pic>
      <p:sp>
        <p:nvSpPr>
          <p:cNvPr id="12" name="Vonalas buborék 1 18">
            <a:extLst>
              <a:ext uri="{FF2B5EF4-FFF2-40B4-BE49-F238E27FC236}">
                <a16:creationId xmlns:a16="http://schemas.microsoft.com/office/drawing/2014/main" id="{7B085952-A0A3-4014-A256-5344B622ADD2}"/>
              </a:ext>
            </a:extLst>
          </p:cNvPr>
          <p:cNvSpPr/>
          <p:nvPr/>
        </p:nvSpPr>
        <p:spPr>
          <a:xfrm>
            <a:off x="6139759" y="2246244"/>
            <a:ext cx="2589962" cy="418070"/>
          </a:xfrm>
          <a:prstGeom prst="borderCallout1">
            <a:avLst>
              <a:gd name="adj1" fmla="val 60564"/>
              <a:gd name="adj2" fmla="val -26"/>
              <a:gd name="adj3" fmla="val 195473"/>
              <a:gd name="adj4" fmla="val -42276"/>
            </a:avLst>
          </a:prstGeom>
          <a:ln>
            <a:solidFill>
              <a:srgbClr val="55C5B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>
                <a:latin typeface="Garamond" panose="02020404030301010803" pitchFamily="18" charset="0"/>
              </a:rPr>
              <a:t>Szinuszos esetben</a:t>
            </a:r>
          </a:p>
        </p:txBody>
      </p:sp>
    </p:spTree>
    <p:extLst>
      <p:ext uri="{BB962C8B-B14F-4D97-AF65-F5344CB8AC3E}">
        <p14:creationId xmlns:p14="http://schemas.microsoft.com/office/powerpoint/2010/main" val="24672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24" y="-97654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Transzformátorszámítás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A402-5CCD-45AD-802E-ADF2652538F4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13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7D30DF41-FD53-431F-B1E1-99F16EBA4C11}"/>
                  </a:ext>
                </a:extLst>
              </p:cNvPr>
              <p:cNvSpPr txBox="1"/>
              <p:nvPr/>
            </p:nvSpPr>
            <p:spPr>
              <a:xfrm>
                <a:off x="2799688" y="1997148"/>
                <a:ext cx="3981346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𝑀𝑒𝑛𝑒𝑡𝑠𝑧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𝑚𝑒𝑔h𝑎𝑡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𝑟𝑜𝑧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7D30DF41-FD53-431F-B1E1-99F16EBA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88" y="1997148"/>
                <a:ext cx="3981346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24">
                <a:extLst>
                  <a:ext uri="{FF2B5EF4-FFF2-40B4-BE49-F238E27FC236}">
                    <a16:creationId xmlns:a16="http://schemas.microsoft.com/office/drawing/2014/main" id="{8E2AD5F7-6DDC-47F9-AA87-6AB9C2C1A97D}"/>
                  </a:ext>
                </a:extLst>
              </p:cNvPr>
              <p:cNvSpPr txBox="1"/>
              <p:nvPr/>
            </p:nvSpPr>
            <p:spPr>
              <a:xfrm>
                <a:off x="890443" y="2724937"/>
                <a:ext cx="712804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𝑃𝑟𝑖𝑚𝑒𝑟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𝑜𝑙𝑑𝑎𝑙𝑖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𝑣𝑙𝑒𝑔𝑒𝑠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𝑟𝑎𝑚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𝑠𝑧𝑒𝑘𝑢𝑛𝑑𝑒𝑟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𝑜𝑙𝑑𝑎𝑙𝑟𝑎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𝑢𝑔𝑦𝑎𝑛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𝑔𝑦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3" name="TextBox 24">
                <a:extLst>
                  <a:ext uri="{FF2B5EF4-FFF2-40B4-BE49-F238E27FC236}">
                    <a16:creationId xmlns:a16="http://schemas.microsoft.com/office/drawing/2014/main" id="{8E2AD5F7-6DDC-47F9-AA87-6AB9C2C1A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3" y="2724937"/>
                <a:ext cx="7128042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05389A08-BF7B-43BD-982F-C18294685C8F}"/>
                  </a:ext>
                </a:extLst>
              </p:cNvPr>
              <p:cNvSpPr txBox="1"/>
              <p:nvPr/>
            </p:nvSpPr>
            <p:spPr>
              <a:xfrm>
                <a:off x="1431608" y="3404557"/>
                <a:ext cx="6395084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𝑃𝑟𝑖𝑚𝑒𝑟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𝑜𝑙𝑑𝑎𝑙𝑖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𝑣𝑒𝑧𝑒𝑡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ő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𝑘𝑒𝑟𝑒𝑠𝑧𝑚𝑒𝑡𝑠𝑧𝑒𝑡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𝑟𝑎𝑚𝑠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ű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ű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𝑔𝑏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ő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05389A08-BF7B-43BD-982F-C18294685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08" y="3404557"/>
                <a:ext cx="6395084" cy="560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30">
                <a:extLst>
                  <a:ext uri="{FF2B5EF4-FFF2-40B4-BE49-F238E27FC236}">
                    <a16:creationId xmlns:a16="http://schemas.microsoft.com/office/drawing/2014/main" id="{0657F826-29F0-481E-A2D8-6D3FEE010841}"/>
                  </a:ext>
                </a:extLst>
              </p:cNvPr>
              <p:cNvSpPr txBox="1"/>
              <p:nvPr/>
            </p:nvSpPr>
            <p:spPr>
              <a:xfrm>
                <a:off x="3853885" y="4750753"/>
                <a:ext cx="1872949" cy="42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b="0" dirty="0"/>
                  <a:t>A fluxus: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ϕ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4.44 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17" name="TextBox 30">
                <a:extLst>
                  <a:ext uri="{FF2B5EF4-FFF2-40B4-BE49-F238E27FC236}">
                    <a16:creationId xmlns:a16="http://schemas.microsoft.com/office/drawing/2014/main" id="{0657F826-29F0-481E-A2D8-6D3FEE010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85" y="4750753"/>
                <a:ext cx="1872949" cy="424603"/>
              </a:xfrm>
              <a:prstGeom prst="rect">
                <a:avLst/>
              </a:prstGeom>
              <a:blipFill>
                <a:blip r:embed="rId6"/>
                <a:stretch>
                  <a:fillRect l="-7492" t="-4286" r="-3583" b="-18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4942128D-25F6-4B31-A4D4-7FB282E2C749}"/>
                  </a:ext>
                </a:extLst>
              </p:cNvPr>
              <p:cNvSpPr txBox="1"/>
              <p:nvPr/>
            </p:nvSpPr>
            <p:spPr>
              <a:xfrm>
                <a:off x="2412081" y="4073006"/>
                <a:ext cx="4756559" cy="569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𝑣𝑎𝑠𝑚𝑎𝑔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h𝑎𝑡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𝑠𝑜𝑠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𝑘𝑒𝑟𝑒𝑠𝑧𝑡𝑚𝑒𝑡𝑠𝑧𝑒𝑡𝑒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ϕ</m:t>
                          </m:r>
                        </m:num>
                        <m:den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9" name="TextBox 33">
                <a:extLst>
                  <a:ext uri="{FF2B5EF4-FFF2-40B4-BE49-F238E27FC236}">
                    <a16:creationId xmlns:a16="http://schemas.microsoft.com/office/drawing/2014/main" id="{4942128D-25F6-4B31-A4D4-7FB282E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081" y="4073006"/>
                <a:ext cx="4756559" cy="569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BC2E048D-8F7D-4B31-AA2D-32760AB8C736}"/>
                  </a:ext>
                </a:extLst>
              </p:cNvPr>
              <p:cNvSpPr txBox="1"/>
              <p:nvPr/>
            </p:nvSpPr>
            <p:spPr>
              <a:xfrm>
                <a:off x="3343039" y="5283395"/>
                <a:ext cx="2894639" cy="4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dirty="0"/>
                  <a:t>A trafó hatásfoka: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η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BC2E048D-8F7D-4B31-AA2D-32760AB8C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39" y="5283395"/>
                <a:ext cx="2894639" cy="427553"/>
              </a:xfrm>
              <a:prstGeom prst="rect">
                <a:avLst/>
              </a:prstGeom>
              <a:blipFill>
                <a:blip r:embed="rId8"/>
                <a:stretch>
                  <a:fillRect l="-4842" t="-4286" r="-632" b="-114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36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3F transzformátorok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4289630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Kapcsolási csoportok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Csillag, delta, </a:t>
            </a:r>
            <a:r>
              <a:rPr lang="hu-HU" sz="1800" dirty="0" err="1">
                <a:solidFill>
                  <a:srgbClr val="55C5B7"/>
                </a:solidFill>
                <a:latin typeface="Palatino Linotype" panose="02040502050505030304" pitchFamily="18" charset="0"/>
              </a:rPr>
              <a:t>zeg</a:t>
            </a:r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-zug kapcsolás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Óraszám: szekunder fázisfeszültség helyzete a  primerhez képest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Nagybetű – primer, kisbetű – szekunder, szám – óraszám </a:t>
            </a:r>
          </a:p>
          <a:p>
            <a:endParaRPr lang="hu-HU" sz="1800" dirty="0">
              <a:solidFill>
                <a:srgbClr val="55C5B7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hu-HU" sz="18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B0C2-53FE-40EA-9E37-750CCCC9CCD9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14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4994601" y="1818866"/>
            <a:ext cx="3846973" cy="4069870"/>
            <a:chOff x="852370" y="1562707"/>
            <a:chExt cx="4621764" cy="4889553"/>
          </a:xfrm>
        </p:grpSpPr>
        <p:sp>
          <p:nvSpPr>
            <p:cNvPr id="8" name="TextBox 27"/>
            <p:cNvSpPr txBox="1"/>
            <p:nvPr/>
          </p:nvSpPr>
          <p:spPr>
            <a:xfrm>
              <a:off x="1060683" y="5990595"/>
              <a:ext cx="744168" cy="45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/>
                <a:t>Yy0</a:t>
              </a:r>
            </a:p>
          </p:txBody>
        </p:sp>
        <p:sp>
          <p:nvSpPr>
            <p:cNvPr id="9" name="TextBox 43"/>
            <p:cNvSpPr txBox="1"/>
            <p:nvPr/>
          </p:nvSpPr>
          <p:spPr>
            <a:xfrm>
              <a:off x="2275987" y="5990595"/>
              <a:ext cx="744168" cy="45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/>
                <a:t>Dy5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3527959" y="5990595"/>
              <a:ext cx="744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/>
                <a:t>Yd5</a:t>
              </a:r>
            </a:p>
          </p:txBody>
        </p:sp>
        <p:sp>
          <p:nvSpPr>
            <p:cNvPr id="12" name="TextBox 47"/>
            <p:cNvSpPr txBox="1"/>
            <p:nvPr/>
          </p:nvSpPr>
          <p:spPr>
            <a:xfrm>
              <a:off x="4729967" y="5990595"/>
              <a:ext cx="744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/>
                <a:t>Yz5</a:t>
              </a:r>
            </a:p>
          </p:txBody>
        </p:sp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370" y="1562707"/>
              <a:ext cx="4621764" cy="4442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00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Bevezetés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084390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Fogyasztói pozitív irányrendszer: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Fázisszög: áram helyzete a feszültséghez képest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Felvett teljesítmény pozitív</a:t>
            </a:r>
          </a:p>
          <a:p>
            <a:r>
              <a:rPr lang="hu-HU" sz="1800" dirty="0">
                <a:solidFill>
                  <a:srgbClr val="55C5B7"/>
                </a:solidFill>
                <a:latin typeface="Palatino Linotype" panose="02040502050505030304" pitchFamily="18" charset="0"/>
              </a:rPr>
              <a:t>Induktív meddő pozitív, kapacitív meddő negatív</a:t>
            </a:r>
          </a:p>
          <a:p>
            <a:pPr lvl="1"/>
            <a:endParaRPr lang="hu-HU" sz="1800" dirty="0">
              <a:solidFill>
                <a:srgbClr val="55C5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065-33C5-4C2A-88AE-415A4027076A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2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0"/>
          <a:stretch/>
        </p:blipFill>
        <p:spPr>
          <a:xfrm>
            <a:off x="6115051" y="1985553"/>
            <a:ext cx="3028950" cy="24868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7" y="3671191"/>
            <a:ext cx="5380383" cy="2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Bevezetés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985554"/>
                <a:ext cx="8235862" cy="4204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Időfüggvények</a:t>
                </a:r>
              </a:p>
              <a:p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8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8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sz="1800" i="1" baseline="-25000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18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:endParaRPr lang="hu-HU" sz="1800" dirty="0">
                  <a:solidFill>
                    <a:srgbClr val="55C5B7"/>
                  </a:solidFill>
                  <a:latin typeface="Palatino Linotype" panose="02040502050505030304" pitchFamily="18" charset="0"/>
                </a:endParaRPr>
              </a:p>
              <a:p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u</a:t>
                </a:r>
                <a:r>
                  <a:rPr lang="hu-HU" sz="1800" baseline="-250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1</a:t>
                </a:r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-hez képest: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u</a:t>
                </a:r>
                <a:r>
                  <a:rPr lang="hu-HU" sz="1800" baseline="-250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2</a:t>
                </a:r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 késik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u</a:t>
                </a:r>
                <a:r>
                  <a:rPr lang="hu-HU" sz="1800" baseline="-250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3</a:t>
                </a:r>
                <a:r>
                  <a:rPr lang="hu-HU" sz="18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 siet</a:t>
                </a:r>
              </a:p>
            </p:txBody>
          </p:sp>
        </mc:Choice>
        <mc:Fallback xmlns="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985554"/>
                <a:ext cx="8235862" cy="4204109"/>
              </a:xfrm>
              <a:blipFill>
                <a:blip r:embed="rId3"/>
                <a:stretch>
                  <a:fillRect l="-962" t="-1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B0A5-2B64-443B-A2FF-53B8736867B4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3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>
          <a:xfrm>
            <a:off x="3395992" y="1985554"/>
            <a:ext cx="5533316" cy="33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58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1F rendszerek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148398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Áram és feszültség:</a:t>
            </a:r>
          </a:p>
          <a:p>
            <a:r>
              <a:rPr lang="hu-HU" sz="2200" dirty="0" err="1">
                <a:solidFill>
                  <a:srgbClr val="55C5B7"/>
                </a:solidFill>
                <a:latin typeface="Palatino Linotype" panose="02040502050505030304" pitchFamily="18" charset="0"/>
              </a:rPr>
              <a:t>Szinuszosak</a:t>
            </a: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 (amplitúdó, frekvencia)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Komplex függvényként és időtartományban is leírhatók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Kettő között szögeltérés lehet (ötlet: legyen az egyik szöge 0°)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Pozitív irányrendszer: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„Egyik végén be, másik végén ki az energia”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Így tudunk majd mérni, és ez alapján fizetni is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Teljesítmények: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</a:rPr>
              <a:t>S = U*I </a:t>
            </a: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látszólagos  Re{S}=P és </a:t>
            </a:r>
            <a:r>
              <a:rPr lang="hu-HU" sz="2200" dirty="0" err="1">
                <a:solidFill>
                  <a:srgbClr val="55C5B7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Im</a:t>
            </a:r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{S}=Q</a:t>
            </a:r>
          </a:p>
          <a:p>
            <a:r>
              <a:rPr lang="hu-HU" sz="2200" dirty="0">
                <a:solidFill>
                  <a:srgbClr val="55C5B7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 = U*I*cos(fi) és Q = U*I*sin(fi)</a:t>
            </a:r>
            <a:endParaRPr lang="hu-HU" sz="2200" dirty="0">
              <a:solidFill>
                <a:srgbClr val="55C5B7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hu-HU" sz="2200" dirty="0">
              <a:solidFill>
                <a:srgbClr val="55C5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2521-9E2E-46AB-A764-2CBB05F6F09C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4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372472-000B-4811-B6CC-E5E98516C4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072" y="2855248"/>
            <a:ext cx="8521855" cy="246472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C65FC58A-6045-482F-B3A3-25A702A8EA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223" y="668337"/>
            <a:ext cx="6631619" cy="55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Szimm</a:t>
            </a:r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. 3F rendszerek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</p:spPr>
            <p:txBody>
              <a:bodyPr>
                <a:noAutofit/>
              </a:bodyPr>
              <a:lstStyle/>
              <a:p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Létrehozása: mozgási indukcióval</a:t>
                </a:r>
              </a:p>
              <a:p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Időfüggvények: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l-GR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–120°)</m:t>
                    </m:r>
                  </m:oMath>
                </a14:m>
                <a:endParaRPr lang="el-GR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hu-HU" sz="1800" i="1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hu-HU" sz="1800" i="1" baseline="-25000" dirty="0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hu-HU" sz="1800" i="1" baseline="-25000" dirty="0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 dirty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hu-HU" sz="1800" i="1" dirty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1800" i="1" dirty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1800" i="1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hu-HU" sz="1800" i="1" baseline="-25000" dirty="0" err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hu-HU" sz="1800" i="1" baseline="-25000" dirty="0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1800" i="0" dirty="0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sz="1800" i="1" dirty="0" smtClean="0">
                                <a:solidFill>
                                  <a:srgbClr val="55C5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800" i="1" dirty="0">
                                <a:solidFill>
                                  <a:srgbClr val="55C5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hu-HU" sz="1800" i="1" dirty="0" smtClean="0">
                                <a:solidFill>
                                  <a:srgbClr val="55C5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1800" i="1" dirty="0" smtClean="0">
                                <a:solidFill>
                                  <a:srgbClr val="55C5B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+120°</m:t>
                            </m:r>
                          </m:e>
                        </m:d>
                      </m:e>
                    </m:func>
                  </m:oMath>
                </a14:m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Tulajdonságok: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Könnyen előállítható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Szimmetrikus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Fázisáramok és -feszültségek</a:t>
                </a:r>
                <a:b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vektoros összege nulla</a:t>
                </a:r>
              </a:p>
              <a:p>
                <a:pPr lvl="1"/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Időben állandó teljesítmény</a:t>
                </a: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  <a:blipFill>
                <a:blip r:embed="rId3"/>
                <a:stretch>
                  <a:fillRect l="-449" t="-15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1E9-7C82-457B-AA01-C25F0567C050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5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45" y="1859345"/>
            <a:ext cx="2986295" cy="20362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3906718"/>
            <a:ext cx="4276573" cy="23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Szimm</a:t>
            </a:r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. 3F rendszerek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148398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Miért hasznos?</a:t>
            </a:r>
          </a:p>
          <a:p>
            <a:r>
              <a:rPr lang="hu-HU" sz="20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Érvek mellette: nem kell visszavezetés, könnyen létrehozható vele forgómező, állandó teljesítmény biztosítása, </a:t>
            </a:r>
            <a:r>
              <a:rPr lang="hu-HU" sz="2000" dirty="0" err="1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stb</a:t>
            </a:r>
            <a:r>
              <a:rPr lang="hu-HU" sz="20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r>
              <a:rPr lang="hu-HU" sz="20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Áramok és feszültségek: 3 egyfázisú rendszer 120 fokkal egymás után eltolva</a:t>
            </a:r>
          </a:p>
          <a:p>
            <a:r>
              <a:rPr lang="hu-HU" sz="20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Pozitív sorrend definiálása: a-b-c („hogy a motor ne kezdjen el rossz irányba forogni”)</a:t>
            </a:r>
          </a:p>
          <a:p>
            <a:r>
              <a:rPr lang="hu-HU" sz="20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Csillag-delta: háromszög felrajzolásával és egyszerű trigonometriával kiszámítható (230 volt és 400 volt aránya √3)</a:t>
            </a:r>
          </a:p>
          <a:p>
            <a:pPr marL="0" indent="0">
              <a:buNone/>
            </a:pPr>
            <a:endParaRPr lang="hu-HU" sz="20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C868-F1DC-411D-BB0B-1E042BBE9FE7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6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155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Szimm</a:t>
            </a:r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. 3F rendszerek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200" dirty="0">
                    <a:solidFill>
                      <a:srgbClr val="55C5B7"/>
                    </a:solidFill>
                    <a:latin typeface="Palatino Linotype" panose="02040502050505030304" pitchFamily="18" charset="0"/>
                  </a:rPr>
                  <a:t>3 fázisú rendszer </a:t>
                </a:r>
              </a:p>
              <a:p>
                <a:r>
                  <a:rPr lang="hu-HU" sz="1800" dirty="0">
                    <a:solidFill>
                      <a:srgbClr val="55C5B7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Fázis- és vonali mennyiségek: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𝑣𝑜𝑛𝑎𝑙𝑖</m:t>
                        </m:r>
                      </m:sub>
                    </m:sSub>
                    <m:r>
                      <a:rPr lang="hu-HU" sz="1800" b="0" i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hu-HU" sz="1800" b="0" i="1" smtClean="0">
                        <a:solidFill>
                          <a:srgbClr val="55C5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á</m:t>
                        </m:r>
                        <m:r>
                          <a:rPr lang="hu-HU" sz="1800" b="0" i="1" smtClean="0">
                            <a:solidFill>
                              <a:srgbClr val="55C5B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𝑧𝑖𝑠</m:t>
                        </m:r>
                      </m:sub>
                    </m:sSub>
                  </m:oMath>
                </a14:m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hu-HU" sz="1800" dirty="0">
                  <a:solidFill>
                    <a:srgbClr val="55C5B7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artalom helye 2">
                <a:extLst>
                  <a:ext uri="{FF2B5EF4-FFF2-40B4-BE49-F238E27FC236}">
                    <a16:creationId xmlns:a16="http://schemas.microsoft.com/office/drawing/2014/main" id="{6C1B3355-8C22-496F-A543-05671DD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9842" y="1985554"/>
                <a:ext cx="8148398" cy="4204109"/>
              </a:xfrm>
              <a:blipFill>
                <a:blip r:embed="rId3"/>
                <a:stretch>
                  <a:fillRect l="-972" t="-18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AA20-A729-4D3D-87D2-D2F84EE47DD4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7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77" y="3363391"/>
            <a:ext cx="5396835" cy="25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Szimm</a:t>
            </a:r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. 3F rendszerek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148398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Teljesítmények</a:t>
            </a:r>
          </a:p>
          <a:p>
            <a:pPr marL="0" indent="0">
              <a:buNone/>
            </a:pPr>
            <a:endParaRPr lang="hu-HU" sz="20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F3DF-9D62-473E-A206-FF232B32D65F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8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6631164-059A-4970-881B-19C908F51F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94" y="2412506"/>
            <a:ext cx="6351392" cy="77489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26C175C-3772-4F07-B31B-B0B63080C7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" y="3187397"/>
            <a:ext cx="5749290" cy="67376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28993D5-6248-48E8-83E8-CF5B97AE06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081" y="4008216"/>
            <a:ext cx="4420569" cy="80029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3E154F6-E4B5-4A03-BB9A-C635A7CDA6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" y="4817139"/>
            <a:ext cx="3145382" cy="727018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9BB8FD9A-407B-4FD5-A113-FC870745598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3649" y="3187397"/>
            <a:ext cx="3068673" cy="2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7554F8E-AD06-45A3-B6B7-06616E7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423" y="0"/>
            <a:ext cx="7105752" cy="928097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Park vektor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C1B3355-8C22-496F-A543-05671DDD8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85554"/>
            <a:ext cx="8148398" cy="420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 az a Park vektor?</a:t>
            </a:r>
          </a:p>
          <a:p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egyrészt transzformáció, tiszta matematikai művelet, vetületeket képez le a három tengelyre</a:t>
            </a:r>
          </a:p>
          <a:p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másrészt a három fázismennyiséget egyetlen vektorban megjelenítő mennyiség</a:t>
            </a:r>
          </a:p>
          <a:p>
            <a:r>
              <a:rPr lang="hu-HU" sz="2200" dirty="0">
                <a:solidFill>
                  <a:srgbClr val="55C5B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fázisokat térben is időben is jellemzi</a:t>
            </a:r>
          </a:p>
          <a:p>
            <a:pPr marL="0" indent="0">
              <a:buNone/>
            </a:pPr>
            <a:endParaRPr lang="hu-HU" sz="2000" dirty="0">
              <a:solidFill>
                <a:srgbClr val="55C5B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956E6E17-091B-4B5F-947C-F97FDE9F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BE0F-4D28-4B56-917F-4FA3725F9D3C}" type="datetime1">
              <a:rPr lang="hu-HU" smtClean="0"/>
              <a:t>2020. 10. 08.</a:t>
            </a:fld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1C3CB1-95F9-4B77-8E28-BD7D1D8C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1DC3-7F72-44F0-93ED-CF80C681CF78}" type="slidenum">
              <a:rPr lang="hu-HU" smtClean="0"/>
              <a:t>9</a:t>
            </a:fld>
            <a:endParaRPr lang="hu-HU"/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A869AA54-3941-4377-AAF2-8AE76FC8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hu-HU"/>
              <a:t>ESZK Konzultáció – 2020. október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7998C54-B2DB-47BA-851A-C6C8935C4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2989" y="2934213"/>
            <a:ext cx="3627321" cy="25694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DAA7EA3-AB41-474F-9D22-A2A497F33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5503635"/>
            <a:ext cx="6410372" cy="73864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15C6AA9-306E-4A80-A86A-E3D70CB3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665344"/>
            <a:ext cx="2733675" cy="61912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DD954ED1-CF8F-4859-9C6E-947049695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50" y="5069996"/>
            <a:ext cx="3389431" cy="3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625</Words>
  <Application>Microsoft Office PowerPoint</Application>
  <PresentationFormat>Diavetítés a képernyőre (4:3 oldalarány)</PresentationFormat>
  <Paragraphs>154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Garamond</vt:lpstr>
      <vt:lpstr>Palatino Linotype</vt:lpstr>
      <vt:lpstr>Office-téma</vt:lpstr>
      <vt:lpstr>Energetikai Szakkollégium </vt:lpstr>
      <vt:lpstr>Bevezetés</vt:lpstr>
      <vt:lpstr>Bevezetés</vt:lpstr>
      <vt:lpstr>1F rendszerek</vt:lpstr>
      <vt:lpstr>Szimm. 3F rendszerek</vt:lpstr>
      <vt:lpstr>Szimm. 3F rendszerek</vt:lpstr>
      <vt:lpstr>Szimm. 3F rendszerek</vt:lpstr>
      <vt:lpstr>Szimm. 3F rendszerek</vt:lpstr>
      <vt:lpstr>Park vektor</vt:lpstr>
      <vt:lpstr>1F transzformátorok</vt:lpstr>
      <vt:lpstr>1F transzformátorok</vt:lpstr>
      <vt:lpstr>1F transzformátorok</vt:lpstr>
      <vt:lpstr>Transzformátorszámítás</vt:lpstr>
      <vt:lpstr>3F transzformátorok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Békési Márton</dc:creator>
  <cp:lastModifiedBy>Martin Molnár</cp:lastModifiedBy>
  <cp:revision>90</cp:revision>
  <dcterms:created xsi:type="dcterms:W3CDTF">2018-01-30T13:16:28Z</dcterms:created>
  <dcterms:modified xsi:type="dcterms:W3CDTF">2020-10-08T08:57:25Z</dcterms:modified>
</cp:coreProperties>
</file>