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9" r:id="rId2"/>
    <p:sldId id="382" r:id="rId3"/>
    <p:sldId id="324" r:id="rId4"/>
    <p:sldId id="325" r:id="rId5"/>
    <p:sldId id="326" r:id="rId6"/>
    <p:sldId id="327" r:id="rId7"/>
    <p:sldId id="328" r:id="rId8"/>
    <p:sldId id="359" r:id="rId9"/>
    <p:sldId id="360" r:id="rId10"/>
    <p:sldId id="361" r:id="rId11"/>
    <p:sldId id="380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55" r:id="rId30"/>
    <p:sldId id="356" r:id="rId31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04" autoAdjust="0"/>
  </p:normalViewPr>
  <p:slideViewPr>
    <p:cSldViewPr showGuides="1">
      <p:cViewPr varScale="1">
        <p:scale>
          <a:sx n="58" d="100"/>
          <a:sy n="58" d="100"/>
        </p:scale>
        <p:origin x="17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18F36-9FD4-4EFC-84DB-52A788447232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6DA3-F812-46C9-AE87-9B51423EC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30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BB909-0C8B-4DA6-9048-EC4537E6D3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489CB-08AA-44DD-B2F8-4BAA954840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67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592F46-2634-4D0F-BA56-B5764AD62A4B}" type="slidenum">
              <a:rPr lang="hu-HU" altLang="hu-HU" smtClean="0"/>
              <a:pPr algn="r" eaLnBrk="1" hangingPunct="1">
                <a:spcBef>
                  <a:spcPct val="0"/>
                </a:spcBef>
              </a:pPr>
              <a:t>1</a:t>
            </a:fld>
            <a:endParaRPr lang="hu-HU" altLang="hu-H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2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a rablók voltak jobb helyzetben, mert kikötötték, hogy csak azonnali fizetés mellett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hajlandók üzletelni. Ali baba is megkötötte magát, mondván, hogy megvenné a kincset,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csak 10 nap múlva tudja a számlát kiegyenlíteni. Szegény rablóvezér két tűz közé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került: ki kellett fizetnie a rablókat, miközben vevője a kincset elvitte, úgyhogy most se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pénz, se kincs! Csak reménykedhet, hogy Ali baba nem veri át és 10 nap múlva valóban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fizetni fog. Elsőként nézzük, hogy „C” eset mely számlákat érinti a naplóban és a számlavázlatokon,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majd tekintsük át, hogyan áll össze a forgalmi kimutatás és a mérleg az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eseményt követően!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82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Végül vizsgáljuk meg azt az esetet, amikor mind az áru beszerzése, mind az áru eladása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halasztott fizetéssel történik, azaz a pénzmozgás az árumozgástól időben elválik. Most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egyedüli biztos nyertes Ali baba, akinél már ott a kincs, de még nem fizetett érte,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másik két szereplő pedig szoronghat kedvére! Elsőként nézzük, hogy „D” eset mely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számlákat érinti a naplóban és a számlavázlatokon, majd tekintsük át, hogyan áll össze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forgalmi kimutatás és a mérleg az eseményt követően!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82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BA9746-E937-4FB3-AEA3-5B276304C26C}" type="slidenum">
              <a:rPr lang="hu-HU" altLang="hu-HU" smtClean="0"/>
              <a:pPr algn="r" eaLnBrk="1" hangingPunct="1">
                <a:spcBef>
                  <a:spcPct val="0"/>
                </a:spcBef>
              </a:pPr>
              <a:t>29</a:t>
            </a:fld>
            <a:endParaRPr lang="hu-HU" altLang="hu-H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910355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9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6" defTabSz="95559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defTabSz="95559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70" indent="-228581" defTabSz="95559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defTabSz="95559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95" indent="-228581" defTabSz="9555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59" indent="-228581" defTabSz="9555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722" indent="-228581" defTabSz="9555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84" indent="-228581" defTabSz="9555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5EE4-BD9B-4078-A04E-BA288201CE10}" type="slidenum">
              <a:rPr lang="hu-HU" altLang="hu-HU" sz="1300"/>
              <a:pPr>
                <a:spcBef>
                  <a:spcPct val="0"/>
                </a:spcBef>
              </a:pPr>
              <a:t>30</a:t>
            </a:fld>
            <a:endParaRPr lang="hu-HU" altLang="hu-HU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2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4.</a:t>
            </a:r>
            <a:r>
              <a:rPr lang="hu-HU" baseline="0" dirty="0" smtClean="0"/>
              <a:t> eredményszámla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41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96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eltérő pénzügyi teljesítések hatásának bemutatásához változtassuk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konszolidált üzletemberekké a rablókat, a rablóvezért és Ali babát és röpítsük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őket varázsszőnyegen a XXI. század üzleti világába! A rablóvezér most már vállalkozásszerűen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foglalkozik a kincsek forgalmazásával. Beszerzi és eladja azokat szabályos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szerződésekkel, piaci áron. Szállítói nem mások, mint a korábbi rablótársai, vevője pedig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 baba.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06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 egy tiszta ügylet, hiszen mind az áru beszerzése, mind az áru eladása azonnali készpénzes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kiegyenlítés mellett történik, tehát a pénzmozgás az árumozgással egyidejűleg  zajlik. 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rablók átadják a kincset, amit a rablóvezér azonnal kifizet, majd továbbadja a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felét Ali babának, aki átveszi, és rögtön fizeti a vételárat. Mindhárom piaci szereplő úgy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érzi, hogy jó üzletet kötött, mindenki elégedett! Elsőként nézzük, hogy „A” eset mely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számlákat érinti a naplóban és a számlavázlatokon, majd tekintsük át, hogyan áll össze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forgalmi kimutatás és a mérleg az eseményt követően!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82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05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Forgalmi kimutatás alapján lehetőség nyílik a könyvelési napló bizonyos szintű ellenőrzésére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is. Mégpedig a Napló „nyitó” forgalma megegyezik a Forgalmi kimutatás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„nyitó” egyenlegével és a Napló „időszaki forgalma” azonos a Forgalmi kimutatás „időszaki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forgalmával”.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2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könyvviteli információkat egy alapos ellenőrzést követően arra az összesítési szintre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 rendezni, amely a beszámoló összeállításához szükséges.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13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az áru beszerzése későbbi fizetési teljesítés mellett, míg az eladás azonnali készpénzes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 </a:t>
            </a:r>
            <a:r>
              <a:rPr lang="hu-H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zetéssel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történik, azaz a beszerzéskor a pénzmozgás időben elszakad az árumozgástól.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Rablóvezér jól jár, hiszen neki csak akkor kell kifizetnie a rablókat, amikor már el is adta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árut és megkapta Ali babától az ellenértékét. A rablók viszont várakozhatnak a pénzükre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szoronghatnak, hogy mi lesz, ha a rablóvezér mégsem egyenlíti ki a tartozását! Ali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baba – hasonlóan az előbbihez – tiszta és átlátható üzletet köt: megtekinti az árut, megegyeznek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árában, azonnal megveszi és ki is fizeti, így elégedett lehet. Elsőként nézzük,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 „B” eset mely számlákat érinti a naplóban és a számlavázlatokon, majd tekintsük át,</a:t>
            </a:r>
          </a:p>
          <a:p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hogyan áll össze a forgalmi kimutatás és a mérleg az eseményt követően!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89CB-08AA-44DD-B2F8-4BAA9548403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82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3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9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74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45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37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7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02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10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26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4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E208-CF66-48C6-9186-7D315C487849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2F55-AA54-46AE-8401-CDCC4CD9F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23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85CE74-085D-490A-B537-2C00473582BE}" type="slidenum">
              <a:rPr lang="hu-HU" altLang="hu-HU" sz="140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6900863" y="9686925"/>
            <a:ext cx="6584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5400" b="1">
              <a:solidFill>
                <a:srgbClr val="E5812E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053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3307556"/>
            <a:ext cx="8904288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>
            <a:normAutofit fontScale="90000"/>
          </a:bodyPr>
          <a:lstStyle/>
          <a:p>
            <a:pPr eaLnBrk="1" hangingPunct="1"/>
            <a:r>
              <a:rPr lang="hu-HU" altLang="hu-HU" sz="10000" b="1" dirty="0" smtClean="0">
                <a:solidFill>
                  <a:srgbClr val="FFFF00"/>
                </a:solidFill>
              </a:rPr>
              <a:t> </a:t>
            </a:r>
            <a:br>
              <a:rPr lang="hu-HU" altLang="hu-HU" sz="10000" b="1" dirty="0" smtClean="0">
                <a:solidFill>
                  <a:srgbClr val="FFFF00"/>
                </a:solidFill>
              </a:rPr>
            </a:br>
            <a:r>
              <a:rPr lang="hu-HU" altLang="hu-HU" b="1" dirty="0" smtClean="0"/>
              <a:t>4. ELŐADÁS</a:t>
            </a:r>
            <a:br>
              <a:rPr lang="hu-HU" altLang="hu-HU" b="1" dirty="0" smtClean="0"/>
            </a:br>
            <a:r>
              <a:rPr lang="hu-HU" altLang="hu-HU" b="1" dirty="0" smtClean="0"/>
              <a:t/>
            </a:r>
            <a:br>
              <a:rPr lang="hu-HU" altLang="hu-HU" b="1" dirty="0" smtClean="0"/>
            </a:br>
            <a:r>
              <a:rPr lang="hu-HU" altLang="hu-HU" b="1" dirty="0"/>
              <a:t/>
            </a:r>
            <a:br>
              <a:rPr lang="hu-HU" altLang="hu-HU" b="1" dirty="0"/>
            </a:br>
            <a:r>
              <a:rPr lang="hu-HU" altLang="hu-HU" b="1" dirty="0" smtClean="0"/>
              <a:t>2016. 09.27.</a:t>
            </a:r>
            <a:endParaRPr lang="en-US" altLang="hu-HU" sz="6400" b="1" dirty="0" smtClean="0"/>
          </a:p>
        </p:txBody>
      </p:sp>
    </p:spTree>
    <p:extLst>
      <p:ext uri="{BB962C8B-B14F-4D97-AF65-F5344CB8AC3E}">
        <p14:creationId xmlns:p14="http://schemas.microsoft.com/office/powerpoint/2010/main" val="426405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669754"/>
            <a:ext cx="8324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26368"/>
            <a:ext cx="830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188640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 KÖNYVELÉS: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39752" y="3789040"/>
            <a:ext cx="48245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5928" y="3635732"/>
            <a:ext cx="243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FORGALMI KIMUTATÁS</a:t>
            </a:r>
            <a:endParaRPr lang="hu-H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164388" y="6254750"/>
            <a:ext cx="2133600" cy="476250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248D9217-B836-4F37-B8E6-52777F21A6A1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57347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églalap 4"/>
          <p:cNvSpPr>
            <a:spLocks noChangeArrowheads="1"/>
          </p:cNvSpPr>
          <p:nvPr/>
        </p:nvSpPr>
        <p:spPr bwMode="auto">
          <a:xfrm>
            <a:off x="2124075" y="411043"/>
            <a:ext cx="691197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ZÁRÁSKOR AZ EGYES KÖNYVELÉSI SZÁMLÁK NYITÓ EGYENLEGÉT, FORGALMÁT ÉS ZÁRÓ EGYENLEGÉT ÖSSZESÍTETT TÁBLÁZATBA RENDEZZÜK.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EZ A KIMUTATÁS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b="1" dirty="0" smtClean="0">
                <a:solidFill>
                  <a:srgbClr val="FF0000"/>
                </a:solidFill>
              </a:rPr>
              <a:t>FORGALMI KIMUTATÁS</a:t>
            </a:r>
            <a:endParaRPr lang="hu-HU" altLang="hu-HU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AMIBŐL ÖSSZEÁLLÍTHATÓK </a:t>
            </a:r>
            <a:br>
              <a:rPr lang="hu-HU" altLang="hu-HU" b="1" dirty="0" smtClean="0">
                <a:solidFill>
                  <a:srgbClr val="FF0000"/>
                </a:solidFill>
              </a:rPr>
            </a:br>
            <a:r>
              <a:rPr lang="hu-HU" altLang="hu-HU" b="1" dirty="0" smtClean="0">
                <a:solidFill>
                  <a:srgbClr val="FF0000"/>
                </a:solidFill>
              </a:rPr>
              <a:t>A FŐ SZÁMADÁSOK, A MÉRLEG ÉS AZ EREDMÉNYKIMUTATÁS</a:t>
            </a:r>
            <a:endParaRPr lang="hu-HU" alt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" y="116632"/>
            <a:ext cx="908778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836712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 VAGYONVÁLTOZÁS A MÉRLEGFŐÖSSZEG VÁLTOZÁSÁBÓL LÁTHATÓ:</a:t>
            </a:r>
          </a:p>
          <a:p>
            <a:pPr algn="ctr"/>
            <a:r>
              <a:rPr lang="hu-HU" dirty="0" smtClean="0"/>
              <a:t>VAGYONVÁLTOZÁS = MÉRLEGFŐÖSSZEG ZÁRÓ ÉRTÉKE – MÉRLEGFŐÖSSZEG NYITÓ </a:t>
            </a:r>
            <a:r>
              <a:rPr lang="da-DK" dirty="0" smtClean="0"/>
              <a:t>ÉRTÉKE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da-DK" sz="2400" dirty="0" smtClean="0"/>
              <a:t>= 4500 – 3000 = 1500 (EFT)</a:t>
            </a:r>
          </a:p>
          <a:p>
            <a:pPr algn="ctr"/>
            <a:endParaRPr lang="hu-HU" sz="2400" b="1" dirty="0" smtClean="0"/>
          </a:p>
          <a:p>
            <a:pPr algn="ctr"/>
            <a:r>
              <a:rPr lang="hu-HU" sz="2400" b="1" dirty="0" smtClean="0"/>
              <a:t>A SAJÁT TŐKÉT – ÉS RAJTA KERESZTÜL A CÉG </a:t>
            </a:r>
            <a:r>
              <a:rPr lang="hu-HU" sz="2400" dirty="0" smtClean="0"/>
              <a:t>VAGYONÁT – </a:t>
            </a:r>
            <a:r>
              <a:rPr lang="hu-HU" sz="2400" b="1" dirty="0" smtClean="0">
                <a:solidFill>
                  <a:srgbClr val="FF0000"/>
                </a:solidFill>
              </a:rPr>
              <a:t>A MŰKÖDÉSBŐL SZÁRMAZÓ NYERESÉG NÖVELI, A VESZTESÉG CSÖKKENTI.</a:t>
            </a:r>
          </a:p>
          <a:p>
            <a:pPr algn="ctr"/>
            <a:endParaRPr lang="hu-HU" sz="2400" dirty="0" smtClean="0"/>
          </a:p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A VAGYON 1,5 MILLIÓVAL NŐTT, 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dirty="0" smtClean="0"/>
              <a:t>AMI A VÁSÁROLT ÉS ELADOTT</a:t>
            </a:r>
            <a:r>
              <a:rPr lang="hu-HU" sz="2400" dirty="0" smtClean="0"/>
              <a:t> ÁRU ÁRRÉSKÜLÖNBÖZETÉBŐL SZÁRMAZOTT. 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EZ ÚN. </a:t>
            </a:r>
            <a:r>
              <a:rPr lang="hu-HU" sz="2400" b="1" dirty="0" smtClean="0">
                <a:solidFill>
                  <a:srgbClr val="FF0000"/>
                </a:solidFill>
              </a:rPr>
              <a:t>TISZTA JÖVEDELEM,</a:t>
            </a:r>
            <a:r>
              <a:rPr lang="hu-HU" sz="2400" b="1" dirty="0" smtClean="0"/>
              <a:t> </a:t>
            </a:r>
            <a:r>
              <a:rPr lang="hu-HU" sz="2400" dirty="0" smtClean="0"/>
              <a:t>AMI A NYERESÉGADÓ TELJESÍTÉSÉT KÖVETŐEN ADÓZOTT EREDMÉNYKÉNT </a:t>
            </a:r>
            <a:r>
              <a:rPr lang="hu-HU" sz="2400" b="1" dirty="0" smtClean="0">
                <a:solidFill>
                  <a:srgbClr val="FF0000"/>
                </a:solidFill>
              </a:rPr>
              <a:t>NÖVELI A SAJÁT TŐKÉT</a:t>
            </a:r>
            <a:r>
              <a:rPr lang="hu-HU" sz="2400" dirty="0" smtClean="0">
                <a:solidFill>
                  <a:srgbClr val="FF0000"/>
                </a:solidFill>
              </a:rPr>
              <a:t>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2880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561" y="0"/>
            <a:ext cx="8830877" cy="64807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„B” ESET: A RABLÓK IZGULHATNAK: VÉTEL HALASZTOTT FIZETÉSSEL, ELADÁS KÉSZPÉNZÉRT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188640"/>
            <a:ext cx="28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 KÖNYVELÉS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6" y="548680"/>
            <a:ext cx="813293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88640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 KÖNYVELÉS: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0688"/>
            <a:ext cx="8315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05361"/>
            <a:ext cx="8115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75928" y="3203684"/>
            <a:ext cx="243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FORGALMI KIMUTATÁS</a:t>
            </a:r>
            <a:endParaRPr lang="hu-H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3" y="260648"/>
            <a:ext cx="8846953" cy="623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4016" y="695593"/>
            <a:ext cx="8892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 VAGYON 3,5 MILLIÓVAL NŐTT</a:t>
            </a:r>
            <a:r>
              <a:rPr lang="hu-HU" sz="2400" dirty="0" smtClean="0"/>
              <a:t>, AMI KÉT FORRÁSBÓL ERED: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1,5 MILLIÓ SZÁRMAZIK MOST IS A MEGTERMELT TISZTA JÖVEDELEMBŐL,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2 MILLIÓ FORINT VISZONT ABBÓL, HOGY A SZÁLLÍTÓ </a:t>
            </a:r>
            <a:br>
              <a:rPr lang="hu-HU" sz="2400" dirty="0" smtClean="0"/>
            </a:br>
            <a:r>
              <a:rPr lang="hu-HU" sz="2400" dirty="0" smtClean="0"/>
              <a:t>ÁTMENETILEG FINANSZÍROZZA A VÁLLALKOZÁST,</a:t>
            </a:r>
          </a:p>
          <a:p>
            <a:pPr algn="ctr"/>
            <a:r>
              <a:rPr lang="hu-HU" sz="2400" dirty="0" smtClean="0"/>
              <a:t>AZAZ NÖVEKEDETT A CÉG RÖVID LEJÁRATÚ KÖTELEZETTSÉGÁLLOMÁNYA.</a:t>
            </a:r>
          </a:p>
          <a:p>
            <a:pPr algn="ctr"/>
            <a:endParaRPr lang="hu-HU" sz="2400" b="1" dirty="0" smtClean="0"/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 VISSZAFIZETENDŐ KÖTELEZETTSÉGEK (IDEGEN FORRÁSOK) ÁLLOMÁNYÁNAK NÖVEKEDÉSE VAGY CSÖKKENÉSE A RENDELKEZÉSRE ÁLLÓ VAGYONT NÖVELI VAGY CSÖKKENTI.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4807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„C” ESET: RABLÓVEZÉRNEK FŐ A FEJE, KINCSE SINCS MÁR, PÉNZE SINCS MÉG: VÉTEL KÉSZPÉNZÉRT, ELADÁS HALASZTOTT FIZETÉSSEL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1" y="768248"/>
            <a:ext cx="8421423" cy="611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C2BCCF-1671-4236-A1CE-B2D0ADB3B242}" type="slidenum">
              <a:rPr lang="hu-HU" altLang="hu-HU" sz="140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323850" y="620713"/>
            <a:ext cx="8820150" cy="4968875"/>
            <a:chOff x="310" y="729"/>
            <a:chExt cx="5315" cy="3130"/>
          </a:xfrm>
        </p:grpSpPr>
        <p:sp>
          <p:nvSpPr>
            <p:cNvPr id="46148" name="Rectangle 3"/>
            <p:cNvSpPr>
              <a:spLocks noChangeArrowheads="1"/>
            </p:cNvSpPr>
            <p:nvPr/>
          </p:nvSpPr>
          <p:spPr bwMode="auto">
            <a:xfrm>
              <a:off x="340" y="729"/>
              <a:ext cx="489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4800"/>
            </a:p>
          </p:txBody>
        </p:sp>
        <p:sp>
          <p:nvSpPr>
            <p:cNvPr id="46149" name="Rectangle 4"/>
            <p:cNvSpPr>
              <a:spLocks noChangeArrowheads="1"/>
            </p:cNvSpPr>
            <p:nvPr/>
          </p:nvSpPr>
          <p:spPr bwMode="auto">
            <a:xfrm>
              <a:off x="310" y="1191"/>
              <a:ext cx="2615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u-HU" altLang="hu-HU" sz="1800"/>
                <a:t>A) BEFEKTETETT ESZKÖZÖK 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      I.	Immateriális javak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      II.	Tárgyi eszközök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      III.	Befektetett pénzügyi eszközök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B) FORGÓESZKÖZÖK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      I.	Készletek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      II.	Követelések</a:t>
              </a:r>
            </a:p>
            <a:p>
              <a:pPr eaLnBrk="1" hangingPunct="1">
                <a:buFontTx/>
                <a:buNone/>
              </a:pPr>
              <a:r>
                <a:rPr lang="hu-HU" altLang="hu-HU" sz="1800"/>
                <a:t>      III.	Értékpapírok</a:t>
              </a:r>
            </a:p>
            <a:p>
              <a:pPr eaLnBrk="1" hangingPunct="1">
                <a:buFontTx/>
                <a:buNone/>
              </a:pPr>
              <a:r>
                <a:rPr lang="hu-HU" altLang="hu-HU" sz="1800">
                  <a:solidFill>
                    <a:srgbClr val="FF0000"/>
                  </a:solidFill>
                </a:rPr>
                <a:t>      </a:t>
              </a:r>
              <a:r>
                <a:rPr lang="hu-HU" altLang="hu-HU" sz="2000">
                  <a:solidFill>
                    <a:srgbClr val="FF0000"/>
                  </a:solidFill>
                </a:rPr>
                <a:t>IV.	Pénzeszközök</a:t>
              </a:r>
              <a:r>
                <a:rPr lang="hu-HU" altLang="hu-HU" sz="2000"/>
                <a:t> </a:t>
              </a:r>
            </a:p>
            <a:p>
              <a:pPr eaLnBrk="1" hangingPunct="1">
                <a:buFontTx/>
                <a:buNone/>
              </a:pPr>
              <a:r>
                <a:rPr lang="hu-HU" altLang="hu-HU" sz="1600" u="sng"/>
                <a:t>C) AKTIV  IDŐBELI ELHATÁROLÁS</a:t>
              </a:r>
              <a:endParaRPr lang="hu-HU" altLang="hu-HU" sz="1600"/>
            </a:p>
            <a:p>
              <a:pPr eaLnBrk="1" hangingPunct="1">
                <a:buFontTx/>
                <a:buNone/>
              </a:pPr>
              <a:r>
                <a:rPr lang="hu-HU" altLang="hu-HU" sz="1800"/>
                <a:t>ESZKÖZÖK ÖSSZESEN</a:t>
              </a:r>
            </a:p>
          </p:txBody>
        </p:sp>
        <p:sp>
          <p:nvSpPr>
            <p:cNvPr id="46150" name="Rectangle 5"/>
            <p:cNvSpPr>
              <a:spLocks noChangeArrowheads="1"/>
            </p:cNvSpPr>
            <p:nvPr/>
          </p:nvSpPr>
          <p:spPr bwMode="auto">
            <a:xfrm>
              <a:off x="2835" y="1143"/>
              <a:ext cx="2790" cy="2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D) SAJÁT TŐKE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I.	Jegyzett tőke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II.	Jegyzett, de be nem fizetett tőke (-)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III.	 Tőketartalék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IV.	Eredménytartalék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V.	Lekötött 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VI.	Értékelési 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</a:t>
              </a:r>
              <a:r>
                <a:rPr lang="hu-HU" altLang="hu-HU" sz="1800" dirty="0">
                  <a:solidFill>
                    <a:srgbClr val="FF0000"/>
                  </a:solidFill>
                </a:rPr>
                <a:t>VII.	</a:t>
              </a:r>
              <a:r>
                <a:rPr lang="hu-HU" altLang="hu-HU" sz="1800" dirty="0" smtClean="0">
                  <a:solidFill>
                    <a:srgbClr val="FF0000"/>
                  </a:solidFill>
                </a:rPr>
                <a:t>Adózott </a:t>
              </a:r>
              <a:r>
                <a:rPr lang="hu-HU" altLang="hu-HU" sz="1800" dirty="0">
                  <a:solidFill>
                    <a:srgbClr val="FF0000"/>
                  </a:solidFill>
                </a:rPr>
                <a:t>eredmény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E) CÉLTARTALÉK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F) 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I.	Hátrasorolt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II.	Hosszú lejáratú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600" dirty="0"/>
                <a:t>       III.	Rövid lejáratú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400" u="sng" dirty="0"/>
                <a:t>G) PASSZIV  IDŐBELI ELHATÁROLÁS</a:t>
              </a:r>
              <a:endParaRPr lang="hu-HU" altLang="hu-HU" sz="1400" dirty="0"/>
            </a:p>
            <a:p>
              <a:pPr eaLnBrk="1" hangingPunct="1">
                <a:lnSpc>
                  <a:spcPct val="95000"/>
                </a:lnSpc>
                <a:buFontTx/>
                <a:buNone/>
              </a:pPr>
              <a:r>
                <a:rPr lang="hu-HU" altLang="hu-HU" sz="1800" dirty="0"/>
                <a:t>FORRÁSOK ÖSSZESEN</a:t>
              </a:r>
            </a:p>
          </p:txBody>
        </p:sp>
        <p:sp>
          <p:nvSpPr>
            <p:cNvPr id="46151" name="Line 6"/>
            <p:cNvSpPr>
              <a:spLocks noChangeShapeType="1"/>
            </p:cNvSpPr>
            <p:nvPr/>
          </p:nvSpPr>
          <p:spPr bwMode="auto">
            <a:xfrm flipV="1">
              <a:off x="340" y="1071"/>
              <a:ext cx="5080" cy="2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2" name="Line 7"/>
            <p:cNvSpPr>
              <a:spLocks noChangeShapeType="1"/>
            </p:cNvSpPr>
            <p:nvPr/>
          </p:nvSpPr>
          <p:spPr bwMode="auto">
            <a:xfrm>
              <a:off x="2736" y="1095"/>
              <a:ext cx="0" cy="276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084" name="Text Box 60"/>
          <p:cNvSpPr txBox="1">
            <a:spLocks noChangeArrowheads="1"/>
          </p:cNvSpPr>
          <p:nvPr/>
        </p:nvSpPr>
        <p:spPr bwMode="auto">
          <a:xfrm>
            <a:off x="385763" y="350838"/>
            <a:ext cx="8002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MÉRLEG</a:t>
            </a:r>
            <a:br>
              <a:rPr lang="hu-HU" altLang="hu-HU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ESZKÖZÖK</a:t>
            </a:r>
            <a:r>
              <a:rPr lang="hu-HU" altLang="hu-HU" sz="1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	    				</a:t>
            </a:r>
            <a:r>
              <a:rPr lang="hu-HU" altLang="hu-HU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FORRÁSOK</a:t>
            </a:r>
            <a:endParaRPr lang="hu-HU" altLang="hu-HU" sz="16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5965" name="Text Box 61"/>
          <p:cNvSpPr txBox="1">
            <a:spLocks noChangeArrowheads="1"/>
          </p:cNvSpPr>
          <p:nvPr/>
        </p:nvSpPr>
        <p:spPr bwMode="auto">
          <a:xfrm>
            <a:off x="3490913" y="1516063"/>
            <a:ext cx="93662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FF5353"/>
                </a:solidFill>
              </a:rPr>
              <a:t>20</a:t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>20</a:t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/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>180</a:t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>10</a:t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/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/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/>
              <a:t>170</a:t>
            </a:r>
            <a:r>
              <a:rPr lang="hu-HU" altLang="hu-HU" sz="1800">
                <a:solidFill>
                  <a:srgbClr val="FF5353"/>
                </a:solidFill>
              </a:rPr>
              <a:t/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/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2400" b="1">
                <a:solidFill>
                  <a:srgbClr val="FF5353"/>
                </a:solidFill>
              </a:rPr>
              <a:t>200</a:t>
            </a:r>
            <a:endParaRPr lang="hu-HU" altLang="hu-HU" sz="1800">
              <a:solidFill>
                <a:srgbClr val="FF5353"/>
              </a:solidFill>
            </a:endParaRPr>
          </a:p>
        </p:txBody>
      </p:sp>
      <p:sp>
        <p:nvSpPr>
          <p:cNvPr id="635966" name="Text Box 62"/>
          <p:cNvSpPr txBox="1">
            <a:spLocks noChangeArrowheads="1"/>
          </p:cNvSpPr>
          <p:nvPr/>
        </p:nvSpPr>
        <p:spPr bwMode="auto">
          <a:xfrm>
            <a:off x="7954963" y="1287463"/>
            <a:ext cx="93662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FF5353"/>
                </a:solidFill>
              </a:rPr>
              <a:t>140</a:t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>100</a:t>
            </a: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/>
              <a:t>40</a:t>
            </a:r>
            <a:br>
              <a:rPr lang="hu-HU" altLang="hu-HU" sz="1800" b="1"/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>60</a:t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>10</a:t>
            </a:r>
            <a:r>
              <a:rPr lang="hu-HU" altLang="hu-HU" sz="1800" b="1">
                <a:solidFill>
                  <a:srgbClr val="FF5353"/>
                </a:solidFill>
              </a:rPr>
              <a:t/>
            </a:r>
            <a:br>
              <a:rPr lang="hu-HU" altLang="hu-HU" sz="1800" b="1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>50</a:t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1800">
                <a:solidFill>
                  <a:srgbClr val="FF5353"/>
                </a:solidFill>
              </a:rPr>
              <a:t/>
            </a:r>
            <a:br>
              <a:rPr lang="hu-HU" altLang="hu-HU" sz="1800">
                <a:solidFill>
                  <a:srgbClr val="FF5353"/>
                </a:solidFill>
              </a:rPr>
            </a:br>
            <a:r>
              <a:rPr lang="hu-HU" altLang="hu-HU" sz="2400" b="1">
                <a:solidFill>
                  <a:srgbClr val="FF5353"/>
                </a:solidFill>
              </a:rPr>
              <a:t>200</a:t>
            </a:r>
            <a:endParaRPr lang="hu-HU" altLang="hu-HU" sz="1800">
              <a:solidFill>
                <a:srgbClr val="FF5353"/>
              </a:solidFill>
            </a:endParaRPr>
          </a:p>
        </p:txBody>
      </p:sp>
      <p:pic>
        <p:nvPicPr>
          <p:cNvPr id="635967" name="Picture 63" descr="MCWB01753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644900"/>
            <a:ext cx="1944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968" name="Picture 64" descr="MCWB01753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24175"/>
            <a:ext cx="1944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5995" name="Group 91"/>
          <p:cNvGrpSpPr>
            <a:grpSpLocks/>
          </p:cNvGrpSpPr>
          <p:nvPr/>
        </p:nvGrpSpPr>
        <p:grpSpPr bwMode="auto">
          <a:xfrm>
            <a:off x="282575" y="4987925"/>
            <a:ext cx="3165475" cy="1681163"/>
            <a:chOff x="363" y="300"/>
            <a:chExt cx="5329" cy="2994"/>
          </a:xfrm>
        </p:grpSpPr>
        <p:grpSp>
          <p:nvGrpSpPr>
            <p:cNvPr id="46122" name="Group 65"/>
            <p:cNvGrpSpPr>
              <a:grpSpLocks noChangeAspect="1"/>
            </p:cNvGrpSpPr>
            <p:nvPr/>
          </p:nvGrpSpPr>
          <p:grpSpPr bwMode="auto">
            <a:xfrm flipH="1">
              <a:off x="537" y="300"/>
              <a:ext cx="4853" cy="2994"/>
              <a:chOff x="385" y="981"/>
              <a:chExt cx="2494" cy="1997"/>
            </a:xfrm>
          </p:grpSpPr>
          <p:sp>
            <p:nvSpPr>
              <p:cNvPr id="46125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981"/>
                <a:ext cx="2494" cy="1997"/>
              </a:xfrm>
              <a:prstGeom prst="rect">
                <a:avLst/>
              </a:prstGeom>
              <a:solidFill>
                <a:srgbClr val="E6E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26" name="Rectangle 67"/>
              <p:cNvSpPr>
                <a:spLocks noChangeArrowheads="1"/>
              </p:cNvSpPr>
              <p:nvPr/>
            </p:nvSpPr>
            <p:spPr bwMode="auto">
              <a:xfrm>
                <a:off x="1574" y="1076"/>
                <a:ext cx="76" cy="1767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46127" name="Freeform 68"/>
              <p:cNvSpPr>
                <a:spLocks/>
              </p:cNvSpPr>
              <p:nvPr/>
            </p:nvSpPr>
            <p:spPr bwMode="auto">
              <a:xfrm>
                <a:off x="2111" y="1591"/>
                <a:ext cx="646" cy="823"/>
              </a:xfrm>
              <a:custGeom>
                <a:avLst/>
                <a:gdLst>
                  <a:gd name="T0" fmla="*/ 300 w 646"/>
                  <a:gd name="T1" fmla="*/ 11 h 823"/>
                  <a:gd name="T2" fmla="*/ 291 w 646"/>
                  <a:gd name="T3" fmla="*/ 11 h 823"/>
                  <a:gd name="T4" fmla="*/ 637 w 646"/>
                  <a:gd name="T5" fmla="*/ 821 h 823"/>
                  <a:gd name="T6" fmla="*/ 642 w 646"/>
                  <a:gd name="T7" fmla="*/ 817 h 823"/>
                  <a:gd name="T8" fmla="*/ 5 w 646"/>
                  <a:gd name="T9" fmla="*/ 817 h 823"/>
                  <a:gd name="T10" fmla="*/ 9 w 646"/>
                  <a:gd name="T11" fmla="*/ 821 h 823"/>
                  <a:gd name="T12" fmla="*/ 300 w 646"/>
                  <a:gd name="T13" fmla="*/ 11 h 823"/>
                  <a:gd name="T14" fmla="*/ 295 w 646"/>
                  <a:gd name="T15" fmla="*/ 0 h 823"/>
                  <a:gd name="T16" fmla="*/ 0 w 646"/>
                  <a:gd name="T17" fmla="*/ 823 h 823"/>
                  <a:gd name="T18" fmla="*/ 646 w 646"/>
                  <a:gd name="T19" fmla="*/ 823 h 823"/>
                  <a:gd name="T20" fmla="*/ 295 w 646"/>
                  <a:gd name="T21" fmla="*/ 0 h 823"/>
                  <a:gd name="T22" fmla="*/ 300 w 646"/>
                  <a:gd name="T23" fmla="*/ 11 h 8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6" h="823">
                    <a:moveTo>
                      <a:pt x="300" y="11"/>
                    </a:moveTo>
                    <a:lnTo>
                      <a:pt x="291" y="11"/>
                    </a:lnTo>
                    <a:lnTo>
                      <a:pt x="637" y="821"/>
                    </a:lnTo>
                    <a:lnTo>
                      <a:pt x="642" y="817"/>
                    </a:lnTo>
                    <a:lnTo>
                      <a:pt x="5" y="817"/>
                    </a:lnTo>
                    <a:lnTo>
                      <a:pt x="9" y="821"/>
                    </a:lnTo>
                    <a:lnTo>
                      <a:pt x="300" y="11"/>
                    </a:lnTo>
                    <a:lnTo>
                      <a:pt x="295" y="0"/>
                    </a:lnTo>
                    <a:lnTo>
                      <a:pt x="0" y="823"/>
                    </a:lnTo>
                    <a:lnTo>
                      <a:pt x="646" y="823"/>
                    </a:lnTo>
                    <a:lnTo>
                      <a:pt x="295" y="0"/>
                    </a:lnTo>
                    <a:lnTo>
                      <a:pt x="300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28" name="Freeform 69"/>
              <p:cNvSpPr>
                <a:spLocks/>
              </p:cNvSpPr>
              <p:nvPr/>
            </p:nvSpPr>
            <p:spPr bwMode="auto">
              <a:xfrm>
                <a:off x="2402" y="1607"/>
                <a:ext cx="11" cy="805"/>
              </a:xfrm>
              <a:custGeom>
                <a:avLst/>
                <a:gdLst>
                  <a:gd name="T0" fmla="*/ 0 w 11"/>
                  <a:gd name="T1" fmla="*/ 0 h 805"/>
                  <a:gd name="T2" fmla="*/ 2 w 11"/>
                  <a:gd name="T3" fmla="*/ 805 h 805"/>
                  <a:gd name="T4" fmla="*/ 11 w 11"/>
                  <a:gd name="T5" fmla="*/ 805 h 805"/>
                  <a:gd name="T6" fmla="*/ 9 w 11"/>
                  <a:gd name="T7" fmla="*/ 0 h 805"/>
                  <a:gd name="T8" fmla="*/ 0 w 11"/>
                  <a:gd name="T9" fmla="*/ 0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05">
                    <a:moveTo>
                      <a:pt x="0" y="0"/>
                    </a:moveTo>
                    <a:lnTo>
                      <a:pt x="2" y="805"/>
                    </a:lnTo>
                    <a:lnTo>
                      <a:pt x="11" y="80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29" name="Freeform 70"/>
              <p:cNvSpPr>
                <a:spLocks/>
              </p:cNvSpPr>
              <p:nvPr/>
            </p:nvSpPr>
            <p:spPr bwMode="auto">
              <a:xfrm>
                <a:off x="1960" y="2406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2 h 48"/>
                  <a:gd name="T6" fmla="*/ 0 w 919"/>
                  <a:gd name="T7" fmla="*/ 48 h 48"/>
                  <a:gd name="T8" fmla="*/ 919 w 919"/>
                  <a:gd name="T9" fmla="*/ 4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0" name="Freeform 71"/>
              <p:cNvSpPr>
                <a:spLocks/>
              </p:cNvSpPr>
              <p:nvPr/>
            </p:nvSpPr>
            <p:spPr bwMode="auto">
              <a:xfrm>
                <a:off x="2067" y="2430"/>
                <a:ext cx="712" cy="67"/>
              </a:xfrm>
              <a:custGeom>
                <a:avLst/>
                <a:gdLst>
                  <a:gd name="T0" fmla="*/ 712 w 712"/>
                  <a:gd name="T1" fmla="*/ 64 h 67"/>
                  <a:gd name="T2" fmla="*/ 712 w 712"/>
                  <a:gd name="T3" fmla="*/ 0 h 67"/>
                  <a:gd name="T4" fmla="*/ 0 w 712"/>
                  <a:gd name="T5" fmla="*/ 2 h 67"/>
                  <a:gd name="T6" fmla="*/ 0 w 712"/>
                  <a:gd name="T7" fmla="*/ 67 h 67"/>
                  <a:gd name="T8" fmla="*/ 712 w 712"/>
                  <a:gd name="T9" fmla="*/ 64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2" h="67">
                    <a:moveTo>
                      <a:pt x="712" y="64"/>
                    </a:moveTo>
                    <a:lnTo>
                      <a:pt x="712" y="0"/>
                    </a:lnTo>
                    <a:lnTo>
                      <a:pt x="0" y="2"/>
                    </a:lnTo>
                    <a:lnTo>
                      <a:pt x="0" y="67"/>
                    </a:lnTo>
                    <a:lnTo>
                      <a:pt x="712" y="64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1" name="Freeform 72"/>
              <p:cNvSpPr>
                <a:spLocks/>
              </p:cNvSpPr>
              <p:nvPr/>
            </p:nvSpPr>
            <p:spPr bwMode="auto">
              <a:xfrm>
                <a:off x="2176" y="2474"/>
                <a:ext cx="517" cy="74"/>
              </a:xfrm>
              <a:custGeom>
                <a:avLst/>
                <a:gdLst>
                  <a:gd name="T0" fmla="*/ 514 w 517"/>
                  <a:gd name="T1" fmla="*/ 0 h 74"/>
                  <a:gd name="T2" fmla="*/ 0 w 517"/>
                  <a:gd name="T3" fmla="*/ 5 h 74"/>
                  <a:gd name="T4" fmla="*/ 2 w 517"/>
                  <a:gd name="T5" fmla="*/ 16 h 74"/>
                  <a:gd name="T6" fmla="*/ 8 w 517"/>
                  <a:gd name="T7" fmla="*/ 29 h 74"/>
                  <a:gd name="T8" fmla="*/ 15 w 517"/>
                  <a:gd name="T9" fmla="*/ 40 h 74"/>
                  <a:gd name="T10" fmla="*/ 24 w 517"/>
                  <a:gd name="T11" fmla="*/ 51 h 74"/>
                  <a:gd name="T12" fmla="*/ 35 w 517"/>
                  <a:gd name="T13" fmla="*/ 60 h 74"/>
                  <a:gd name="T14" fmla="*/ 44 w 517"/>
                  <a:gd name="T15" fmla="*/ 67 h 74"/>
                  <a:gd name="T16" fmla="*/ 55 w 517"/>
                  <a:gd name="T17" fmla="*/ 71 h 74"/>
                  <a:gd name="T18" fmla="*/ 68 w 517"/>
                  <a:gd name="T19" fmla="*/ 74 h 74"/>
                  <a:gd name="T20" fmla="*/ 68 w 517"/>
                  <a:gd name="T21" fmla="*/ 69 h 74"/>
                  <a:gd name="T22" fmla="*/ 448 w 517"/>
                  <a:gd name="T23" fmla="*/ 69 h 74"/>
                  <a:gd name="T24" fmla="*/ 459 w 517"/>
                  <a:gd name="T25" fmla="*/ 69 h 74"/>
                  <a:gd name="T26" fmla="*/ 470 w 517"/>
                  <a:gd name="T27" fmla="*/ 65 h 74"/>
                  <a:gd name="T28" fmla="*/ 481 w 517"/>
                  <a:gd name="T29" fmla="*/ 58 h 74"/>
                  <a:gd name="T30" fmla="*/ 492 w 517"/>
                  <a:gd name="T31" fmla="*/ 49 h 74"/>
                  <a:gd name="T32" fmla="*/ 503 w 517"/>
                  <a:gd name="T33" fmla="*/ 38 h 74"/>
                  <a:gd name="T34" fmla="*/ 512 w 517"/>
                  <a:gd name="T35" fmla="*/ 27 h 74"/>
                  <a:gd name="T36" fmla="*/ 517 w 517"/>
                  <a:gd name="T37" fmla="*/ 14 h 74"/>
                  <a:gd name="T38" fmla="*/ 517 w 517"/>
                  <a:gd name="T39" fmla="*/ 0 h 74"/>
                  <a:gd name="T40" fmla="*/ 514 w 517"/>
                  <a:gd name="T41" fmla="*/ 0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7" h="74">
                    <a:moveTo>
                      <a:pt x="514" y="0"/>
                    </a:moveTo>
                    <a:lnTo>
                      <a:pt x="0" y="5"/>
                    </a:lnTo>
                    <a:lnTo>
                      <a:pt x="2" y="16"/>
                    </a:lnTo>
                    <a:lnTo>
                      <a:pt x="8" y="29"/>
                    </a:lnTo>
                    <a:lnTo>
                      <a:pt x="15" y="40"/>
                    </a:lnTo>
                    <a:lnTo>
                      <a:pt x="24" y="51"/>
                    </a:lnTo>
                    <a:lnTo>
                      <a:pt x="35" y="60"/>
                    </a:lnTo>
                    <a:lnTo>
                      <a:pt x="44" y="67"/>
                    </a:lnTo>
                    <a:lnTo>
                      <a:pt x="55" y="71"/>
                    </a:lnTo>
                    <a:lnTo>
                      <a:pt x="68" y="74"/>
                    </a:lnTo>
                    <a:lnTo>
                      <a:pt x="68" y="69"/>
                    </a:lnTo>
                    <a:lnTo>
                      <a:pt x="448" y="69"/>
                    </a:lnTo>
                    <a:lnTo>
                      <a:pt x="459" y="69"/>
                    </a:lnTo>
                    <a:lnTo>
                      <a:pt x="470" y="65"/>
                    </a:lnTo>
                    <a:lnTo>
                      <a:pt x="481" y="58"/>
                    </a:lnTo>
                    <a:lnTo>
                      <a:pt x="492" y="49"/>
                    </a:lnTo>
                    <a:lnTo>
                      <a:pt x="503" y="38"/>
                    </a:lnTo>
                    <a:lnTo>
                      <a:pt x="512" y="27"/>
                    </a:lnTo>
                    <a:lnTo>
                      <a:pt x="517" y="14"/>
                    </a:lnTo>
                    <a:lnTo>
                      <a:pt x="51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2" name="Freeform 73"/>
              <p:cNvSpPr>
                <a:spLocks/>
              </p:cNvSpPr>
              <p:nvPr/>
            </p:nvSpPr>
            <p:spPr bwMode="auto">
              <a:xfrm>
                <a:off x="2302" y="1436"/>
                <a:ext cx="147" cy="151"/>
              </a:xfrm>
              <a:custGeom>
                <a:avLst/>
                <a:gdLst>
                  <a:gd name="T0" fmla="*/ 47 w 147"/>
                  <a:gd name="T1" fmla="*/ 146 h 151"/>
                  <a:gd name="T2" fmla="*/ 62 w 147"/>
                  <a:gd name="T3" fmla="*/ 151 h 151"/>
                  <a:gd name="T4" fmla="*/ 78 w 147"/>
                  <a:gd name="T5" fmla="*/ 151 h 151"/>
                  <a:gd name="T6" fmla="*/ 93 w 147"/>
                  <a:gd name="T7" fmla="*/ 149 h 151"/>
                  <a:gd name="T8" fmla="*/ 104 w 147"/>
                  <a:gd name="T9" fmla="*/ 142 h 151"/>
                  <a:gd name="T10" fmla="*/ 118 w 147"/>
                  <a:gd name="T11" fmla="*/ 135 h 151"/>
                  <a:gd name="T12" fmla="*/ 129 w 147"/>
                  <a:gd name="T13" fmla="*/ 124 h 151"/>
                  <a:gd name="T14" fmla="*/ 138 w 147"/>
                  <a:gd name="T15" fmla="*/ 113 h 151"/>
                  <a:gd name="T16" fmla="*/ 144 w 147"/>
                  <a:gd name="T17" fmla="*/ 100 h 151"/>
                  <a:gd name="T18" fmla="*/ 147 w 147"/>
                  <a:gd name="T19" fmla="*/ 84 h 151"/>
                  <a:gd name="T20" fmla="*/ 147 w 147"/>
                  <a:gd name="T21" fmla="*/ 69 h 151"/>
                  <a:gd name="T22" fmla="*/ 144 w 147"/>
                  <a:gd name="T23" fmla="*/ 55 h 151"/>
                  <a:gd name="T24" fmla="*/ 140 w 147"/>
                  <a:gd name="T25" fmla="*/ 42 h 151"/>
                  <a:gd name="T26" fmla="*/ 131 w 147"/>
                  <a:gd name="T27" fmla="*/ 29 h 151"/>
                  <a:gd name="T28" fmla="*/ 122 w 147"/>
                  <a:gd name="T29" fmla="*/ 18 h 151"/>
                  <a:gd name="T30" fmla="*/ 111 w 147"/>
                  <a:gd name="T31" fmla="*/ 9 h 151"/>
                  <a:gd name="T32" fmla="*/ 96 w 147"/>
                  <a:gd name="T33" fmla="*/ 2 h 151"/>
                  <a:gd name="T34" fmla="*/ 82 w 147"/>
                  <a:gd name="T35" fmla="*/ 0 h 151"/>
                  <a:gd name="T36" fmla="*/ 69 w 147"/>
                  <a:gd name="T37" fmla="*/ 0 h 151"/>
                  <a:gd name="T38" fmla="*/ 53 w 147"/>
                  <a:gd name="T39" fmla="*/ 2 h 151"/>
                  <a:gd name="T40" fmla="*/ 40 w 147"/>
                  <a:gd name="T41" fmla="*/ 7 h 151"/>
                  <a:gd name="T42" fmla="*/ 29 w 147"/>
                  <a:gd name="T43" fmla="*/ 15 h 151"/>
                  <a:gd name="T44" fmla="*/ 18 w 147"/>
                  <a:gd name="T45" fmla="*/ 24 h 151"/>
                  <a:gd name="T46" fmla="*/ 9 w 147"/>
                  <a:gd name="T47" fmla="*/ 35 h 151"/>
                  <a:gd name="T48" fmla="*/ 2 w 147"/>
                  <a:gd name="T49" fmla="*/ 51 h 151"/>
                  <a:gd name="T50" fmla="*/ 0 w 147"/>
                  <a:gd name="T51" fmla="*/ 66 h 151"/>
                  <a:gd name="T52" fmla="*/ 0 w 147"/>
                  <a:gd name="T53" fmla="*/ 82 h 151"/>
                  <a:gd name="T54" fmla="*/ 2 w 147"/>
                  <a:gd name="T55" fmla="*/ 95 h 151"/>
                  <a:gd name="T56" fmla="*/ 7 w 147"/>
                  <a:gd name="T57" fmla="*/ 109 h 151"/>
                  <a:gd name="T58" fmla="*/ 13 w 147"/>
                  <a:gd name="T59" fmla="*/ 120 h 151"/>
                  <a:gd name="T60" fmla="*/ 22 w 147"/>
                  <a:gd name="T61" fmla="*/ 133 h 151"/>
                  <a:gd name="T62" fmla="*/ 36 w 147"/>
                  <a:gd name="T63" fmla="*/ 140 h 151"/>
                  <a:gd name="T64" fmla="*/ 47 w 147"/>
                  <a:gd name="T65" fmla="*/ 146 h 151"/>
                  <a:gd name="T66" fmla="*/ 47 w 147"/>
                  <a:gd name="T67" fmla="*/ 144 h 151"/>
                  <a:gd name="T68" fmla="*/ 47 w 147"/>
                  <a:gd name="T69" fmla="*/ 146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" h="151">
                    <a:moveTo>
                      <a:pt x="47" y="146"/>
                    </a:moveTo>
                    <a:lnTo>
                      <a:pt x="62" y="151"/>
                    </a:lnTo>
                    <a:lnTo>
                      <a:pt x="78" y="151"/>
                    </a:lnTo>
                    <a:lnTo>
                      <a:pt x="93" y="149"/>
                    </a:lnTo>
                    <a:lnTo>
                      <a:pt x="104" y="142"/>
                    </a:lnTo>
                    <a:lnTo>
                      <a:pt x="118" y="135"/>
                    </a:lnTo>
                    <a:lnTo>
                      <a:pt x="129" y="124"/>
                    </a:lnTo>
                    <a:lnTo>
                      <a:pt x="138" y="113"/>
                    </a:lnTo>
                    <a:lnTo>
                      <a:pt x="144" y="100"/>
                    </a:lnTo>
                    <a:lnTo>
                      <a:pt x="147" y="84"/>
                    </a:lnTo>
                    <a:lnTo>
                      <a:pt x="147" y="69"/>
                    </a:lnTo>
                    <a:lnTo>
                      <a:pt x="144" y="55"/>
                    </a:lnTo>
                    <a:lnTo>
                      <a:pt x="140" y="42"/>
                    </a:lnTo>
                    <a:lnTo>
                      <a:pt x="131" y="29"/>
                    </a:lnTo>
                    <a:lnTo>
                      <a:pt x="122" y="18"/>
                    </a:lnTo>
                    <a:lnTo>
                      <a:pt x="111" y="9"/>
                    </a:lnTo>
                    <a:lnTo>
                      <a:pt x="96" y="2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53" y="2"/>
                    </a:lnTo>
                    <a:lnTo>
                      <a:pt x="40" y="7"/>
                    </a:lnTo>
                    <a:lnTo>
                      <a:pt x="29" y="15"/>
                    </a:lnTo>
                    <a:lnTo>
                      <a:pt x="18" y="24"/>
                    </a:lnTo>
                    <a:lnTo>
                      <a:pt x="9" y="35"/>
                    </a:lnTo>
                    <a:lnTo>
                      <a:pt x="2" y="51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7" y="109"/>
                    </a:lnTo>
                    <a:lnTo>
                      <a:pt x="13" y="120"/>
                    </a:lnTo>
                    <a:lnTo>
                      <a:pt x="22" y="133"/>
                    </a:lnTo>
                    <a:lnTo>
                      <a:pt x="36" y="140"/>
                    </a:lnTo>
                    <a:lnTo>
                      <a:pt x="47" y="146"/>
                    </a:lnTo>
                    <a:lnTo>
                      <a:pt x="47" y="144"/>
                    </a:lnTo>
                    <a:lnTo>
                      <a:pt x="47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3" name="Freeform 74"/>
              <p:cNvSpPr>
                <a:spLocks/>
              </p:cNvSpPr>
              <p:nvPr/>
            </p:nvSpPr>
            <p:spPr bwMode="auto">
              <a:xfrm>
                <a:off x="800" y="1212"/>
                <a:ext cx="1624" cy="426"/>
              </a:xfrm>
              <a:custGeom>
                <a:avLst/>
                <a:gdLst>
                  <a:gd name="T0" fmla="*/ 794 w 1624"/>
                  <a:gd name="T1" fmla="*/ 244 h 426"/>
                  <a:gd name="T2" fmla="*/ 772 w 1624"/>
                  <a:gd name="T3" fmla="*/ 239 h 426"/>
                  <a:gd name="T4" fmla="*/ 728 w 1624"/>
                  <a:gd name="T5" fmla="*/ 226 h 426"/>
                  <a:gd name="T6" fmla="*/ 692 w 1624"/>
                  <a:gd name="T7" fmla="*/ 211 h 426"/>
                  <a:gd name="T8" fmla="*/ 648 w 1624"/>
                  <a:gd name="T9" fmla="*/ 184 h 426"/>
                  <a:gd name="T10" fmla="*/ 606 w 1624"/>
                  <a:gd name="T11" fmla="*/ 166 h 426"/>
                  <a:gd name="T12" fmla="*/ 528 w 1624"/>
                  <a:gd name="T13" fmla="*/ 155 h 426"/>
                  <a:gd name="T14" fmla="*/ 444 w 1624"/>
                  <a:gd name="T15" fmla="*/ 164 h 426"/>
                  <a:gd name="T16" fmla="*/ 344 w 1624"/>
                  <a:gd name="T17" fmla="*/ 184 h 426"/>
                  <a:gd name="T18" fmla="*/ 288 w 1624"/>
                  <a:gd name="T19" fmla="*/ 191 h 426"/>
                  <a:gd name="T20" fmla="*/ 213 w 1624"/>
                  <a:gd name="T21" fmla="*/ 188 h 426"/>
                  <a:gd name="T22" fmla="*/ 166 w 1624"/>
                  <a:gd name="T23" fmla="*/ 177 h 426"/>
                  <a:gd name="T24" fmla="*/ 124 w 1624"/>
                  <a:gd name="T25" fmla="*/ 157 h 426"/>
                  <a:gd name="T26" fmla="*/ 84 w 1624"/>
                  <a:gd name="T27" fmla="*/ 133 h 426"/>
                  <a:gd name="T28" fmla="*/ 49 w 1624"/>
                  <a:gd name="T29" fmla="*/ 100 h 426"/>
                  <a:gd name="T30" fmla="*/ 15 w 1624"/>
                  <a:gd name="T31" fmla="*/ 57 h 426"/>
                  <a:gd name="T32" fmla="*/ 11 w 1624"/>
                  <a:gd name="T33" fmla="*/ 37 h 426"/>
                  <a:gd name="T34" fmla="*/ 22 w 1624"/>
                  <a:gd name="T35" fmla="*/ 40 h 426"/>
                  <a:gd name="T36" fmla="*/ 51 w 1624"/>
                  <a:gd name="T37" fmla="*/ 46 h 426"/>
                  <a:gd name="T38" fmla="*/ 75 w 1624"/>
                  <a:gd name="T39" fmla="*/ 51 h 426"/>
                  <a:gd name="T40" fmla="*/ 153 w 1624"/>
                  <a:gd name="T41" fmla="*/ 71 h 426"/>
                  <a:gd name="T42" fmla="*/ 220 w 1624"/>
                  <a:gd name="T43" fmla="*/ 75 h 426"/>
                  <a:gd name="T44" fmla="*/ 275 w 1624"/>
                  <a:gd name="T45" fmla="*/ 71 h 426"/>
                  <a:gd name="T46" fmla="*/ 324 w 1624"/>
                  <a:gd name="T47" fmla="*/ 55 h 426"/>
                  <a:gd name="T48" fmla="*/ 388 w 1624"/>
                  <a:gd name="T49" fmla="*/ 29 h 426"/>
                  <a:gd name="T50" fmla="*/ 448 w 1624"/>
                  <a:gd name="T51" fmla="*/ 6 h 426"/>
                  <a:gd name="T52" fmla="*/ 490 w 1624"/>
                  <a:gd name="T53" fmla="*/ 0 h 426"/>
                  <a:gd name="T54" fmla="*/ 552 w 1624"/>
                  <a:gd name="T55" fmla="*/ 2 h 426"/>
                  <a:gd name="T56" fmla="*/ 615 w 1624"/>
                  <a:gd name="T57" fmla="*/ 22 h 426"/>
                  <a:gd name="T58" fmla="*/ 717 w 1624"/>
                  <a:gd name="T59" fmla="*/ 71 h 426"/>
                  <a:gd name="T60" fmla="*/ 801 w 1624"/>
                  <a:gd name="T61" fmla="*/ 95 h 426"/>
                  <a:gd name="T62" fmla="*/ 892 w 1624"/>
                  <a:gd name="T63" fmla="*/ 111 h 426"/>
                  <a:gd name="T64" fmla="*/ 1007 w 1624"/>
                  <a:gd name="T65" fmla="*/ 113 h 426"/>
                  <a:gd name="T66" fmla="*/ 1094 w 1624"/>
                  <a:gd name="T67" fmla="*/ 111 h 426"/>
                  <a:gd name="T68" fmla="*/ 1158 w 1624"/>
                  <a:gd name="T69" fmla="*/ 126 h 426"/>
                  <a:gd name="T70" fmla="*/ 1205 w 1624"/>
                  <a:gd name="T71" fmla="*/ 148 h 426"/>
                  <a:gd name="T72" fmla="*/ 1254 w 1624"/>
                  <a:gd name="T73" fmla="*/ 191 h 426"/>
                  <a:gd name="T74" fmla="*/ 1318 w 1624"/>
                  <a:gd name="T75" fmla="*/ 255 h 426"/>
                  <a:gd name="T76" fmla="*/ 1356 w 1624"/>
                  <a:gd name="T77" fmla="*/ 288 h 426"/>
                  <a:gd name="T78" fmla="*/ 1404 w 1624"/>
                  <a:gd name="T79" fmla="*/ 315 h 426"/>
                  <a:gd name="T80" fmla="*/ 1469 w 1624"/>
                  <a:gd name="T81" fmla="*/ 335 h 426"/>
                  <a:gd name="T82" fmla="*/ 1549 w 1624"/>
                  <a:gd name="T83" fmla="*/ 348 h 426"/>
                  <a:gd name="T84" fmla="*/ 1573 w 1624"/>
                  <a:gd name="T85" fmla="*/ 350 h 426"/>
                  <a:gd name="T86" fmla="*/ 1604 w 1624"/>
                  <a:gd name="T87" fmla="*/ 355 h 426"/>
                  <a:gd name="T88" fmla="*/ 1604 w 1624"/>
                  <a:gd name="T89" fmla="*/ 373 h 426"/>
                  <a:gd name="T90" fmla="*/ 1558 w 1624"/>
                  <a:gd name="T91" fmla="*/ 399 h 426"/>
                  <a:gd name="T92" fmla="*/ 1511 w 1624"/>
                  <a:gd name="T93" fmla="*/ 417 h 426"/>
                  <a:gd name="T94" fmla="*/ 1464 w 1624"/>
                  <a:gd name="T95" fmla="*/ 426 h 426"/>
                  <a:gd name="T96" fmla="*/ 1418 w 1624"/>
                  <a:gd name="T97" fmla="*/ 426 h 426"/>
                  <a:gd name="T98" fmla="*/ 1369 w 1624"/>
                  <a:gd name="T99" fmla="*/ 419 h 426"/>
                  <a:gd name="T100" fmla="*/ 1320 w 1624"/>
                  <a:gd name="T101" fmla="*/ 404 h 426"/>
                  <a:gd name="T102" fmla="*/ 1271 w 1624"/>
                  <a:gd name="T103" fmla="*/ 379 h 426"/>
                  <a:gd name="T104" fmla="*/ 1227 w 1624"/>
                  <a:gd name="T105" fmla="*/ 350 h 426"/>
                  <a:gd name="T106" fmla="*/ 1185 w 1624"/>
                  <a:gd name="T107" fmla="*/ 322 h 426"/>
                  <a:gd name="T108" fmla="*/ 1129 w 1624"/>
                  <a:gd name="T109" fmla="*/ 286 h 426"/>
                  <a:gd name="T110" fmla="*/ 1056 w 1624"/>
                  <a:gd name="T111" fmla="*/ 255 h 426"/>
                  <a:gd name="T112" fmla="*/ 1014 w 1624"/>
                  <a:gd name="T113" fmla="*/ 248 h 426"/>
                  <a:gd name="T114" fmla="*/ 970 w 1624"/>
                  <a:gd name="T115" fmla="*/ 248 h 426"/>
                  <a:gd name="T116" fmla="*/ 919 w 1624"/>
                  <a:gd name="T117" fmla="*/ 257 h 426"/>
                  <a:gd name="T118" fmla="*/ 890 w 1624"/>
                  <a:gd name="T119" fmla="*/ 259 h 426"/>
                  <a:gd name="T120" fmla="*/ 854 w 1624"/>
                  <a:gd name="T121" fmla="*/ 255 h 426"/>
                  <a:gd name="T122" fmla="*/ 823 w 1624"/>
                  <a:gd name="T123" fmla="*/ 248 h 426"/>
                  <a:gd name="T124" fmla="*/ 801 w 1624"/>
                  <a:gd name="T125" fmla="*/ 242 h 4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24" h="426">
                    <a:moveTo>
                      <a:pt x="801" y="246"/>
                    </a:moveTo>
                    <a:lnTo>
                      <a:pt x="794" y="244"/>
                    </a:lnTo>
                    <a:lnTo>
                      <a:pt x="783" y="242"/>
                    </a:lnTo>
                    <a:lnTo>
                      <a:pt x="772" y="239"/>
                    </a:lnTo>
                    <a:lnTo>
                      <a:pt x="759" y="235"/>
                    </a:lnTo>
                    <a:lnTo>
                      <a:pt x="728" y="226"/>
                    </a:lnTo>
                    <a:lnTo>
                      <a:pt x="712" y="219"/>
                    </a:lnTo>
                    <a:lnTo>
                      <a:pt x="692" y="211"/>
                    </a:lnTo>
                    <a:lnTo>
                      <a:pt x="670" y="197"/>
                    </a:lnTo>
                    <a:lnTo>
                      <a:pt x="648" y="184"/>
                    </a:lnTo>
                    <a:lnTo>
                      <a:pt x="628" y="175"/>
                    </a:lnTo>
                    <a:lnTo>
                      <a:pt x="606" y="166"/>
                    </a:lnTo>
                    <a:lnTo>
                      <a:pt x="566" y="157"/>
                    </a:lnTo>
                    <a:lnTo>
                      <a:pt x="528" y="155"/>
                    </a:lnTo>
                    <a:lnTo>
                      <a:pt x="486" y="157"/>
                    </a:lnTo>
                    <a:lnTo>
                      <a:pt x="444" y="164"/>
                    </a:lnTo>
                    <a:lnTo>
                      <a:pt x="395" y="173"/>
                    </a:lnTo>
                    <a:lnTo>
                      <a:pt x="344" y="184"/>
                    </a:lnTo>
                    <a:lnTo>
                      <a:pt x="317" y="188"/>
                    </a:lnTo>
                    <a:lnTo>
                      <a:pt x="288" y="191"/>
                    </a:lnTo>
                    <a:lnTo>
                      <a:pt x="237" y="191"/>
                    </a:lnTo>
                    <a:lnTo>
                      <a:pt x="213" y="188"/>
                    </a:lnTo>
                    <a:lnTo>
                      <a:pt x="191" y="184"/>
                    </a:lnTo>
                    <a:lnTo>
                      <a:pt x="166" y="177"/>
                    </a:lnTo>
                    <a:lnTo>
                      <a:pt x="144" y="168"/>
                    </a:lnTo>
                    <a:lnTo>
                      <a:pt x="124" y="157"/>
                    </a:lnTo>
                    <a:lnTo>
                      <a:pt x="102" y="146"/>
                    </a:lnTo>
                    <a:lnTo>
                      <a:pt x="84" y="133"/>
                    </a:lnTo>
                    <a:lnTo>
                      <a:pt x="64" y="117"/>
                    </a:lnTo>
                    <a:lnTo>
                      <a:pt x="49" y="100"/>
                    </a:lnTo>
                    <a:lnTo>
                      <a:pt x="31" y="80"/>
                    </a:lnTo>
                    <a:lnTo>
                      <a:pt x="15" y="57"/>
                    </a:lnTo>
                    <a:lnTo>
                      <a:pt x="0" y="35"/>
                    </a:lnTo>
                    <a:lnTo>
                      <a:pt x="11" y="37"/>
                    </a:lnTo>
                    <a:lnTo>
                      <a:pt x="15" y="40"/>
                    </a:lnTo>
                    <a:lnTo>
                      <a:pt x="22" y="40"/>
                    </a:lnTo>
                    <a:lnTo>
                      <a:pt x="35" y="42"/>
                    </a:lnTo>
                    <a:lnTo>
                      <a:pt x="51" y="46"/>
                    </a:lnTo>
                    <a:lnTo>
                      <a:pt x="62" y="49"/>
                    </a:lnTo>
                    <a:lnTo>
                      <a:pt x="75" y="51"/>
                    </a:lnTo>
                    <a:lnTo>
                      <a:pt x="115" y="64"/>
                    </a:lnTo>
                    <a:lnTo>
                      <a:pt x="153" y="71"/>
                    </a:lnTo>
                    <a:lnTo>
                      <a:pt x="189" y="75"/>
                    </a:lnTo>
                    <a:lnTo>
                      <a:pt x="220" y="75"/>
                    </a:lnTo>
                    <a:lnTo>
                      <a:pt x="248" y="73"/>
                    </a:lnTo>
                    <a:lnTo>
                      <a:pt x="275" y="71"/>
                    </a:lnTo>
                    <a:lnTo>
                      <a:pt x="302" y="64"/>
                    </a:lnTo>
                    <a:lnTo>
                      <a:pt x="324" y="55"/>
                    </a:lnTo>
                    <a:lnTo>
                      <a:pt x="368" y="37"/>
                    </a:lnTo>
                    <a:lnTo>
                      <a:pt x="388" y="29"/>
                    </a:lnTo>
                    <a:lnTo>
                      <a:pt x="408" y="22"/>
                    </a:lnTo>
                    <a:lnTo>
                      <a:pt x="448" y="6"/>
                    </a:lnTo>
                    <a:lnTo>
                      <a:pt x="468" y="2"/>
                    </a:lnTo>
                    <a:lnTo>
                      <a:pt x="490" y="0"/>
                    </a:lnTo>
                    <a:lnTo>
                      <a:pt x="521" y="0"/>
                    </a:lnTo>
                    <a:lnTo>
                      <a:pt x="552" y="2"/>
                    </a:lnTo>
                    <a:lnTo>
                      <a:pt x="586" y="9"/>
                    </a:lnTo>
                    <a:lnTo>
                      <a:pt x="615" y="22"/>
                    </a:lnTo>
                    <a:lnTo>
                      <a:pt x="663" y="46"/>
                    </a:lnTo>
                    <a:lnTo>
                      <a:pt x="717" y="71"/>
                    </a:lnTo>
                    <a:lnTo>
                      <a:pt x="772" y="89"/>
                    </a:lnTo>
                    <a:lnTo>
                      <a:pt x="801" y="95"/>
                    </a:lnTo>
                    <a:lnTo>
                      <a:pt x="832" y="102"/>
                    </a:lnTo>
                    <a:lnTo>
                      <a:pt x="892" y="111"/>
                    </a:lnTo>
                    <a:lnTo>
                      <a:pt x="952" y="115"/>
                    </a:lnTo>
                    <a:lnTo>
                      <a:pt x="1007" y="113"/>
                    </a:lnTo>
                    <a:lnTo>
                      <a:pt x="1063" y="108"/>
                    </a:lnTo>
                    <a:lnTo>
                      <a:pt x="1094" y="111"/>
                    </a:lnTo>
                    <a:lnTo>
                      <a:pt x="1127" y="117"/>
                    </a:lnTo>
                    <a:lnTo>
                      <a:pt x="1158" y="126"/>
                    </a:lnTo>
                    <a:lnTo>
                      <a:pt x="1185" y="140"/>
                    </a:lnTo>
                    <a:lnTo>
                      <a:pt x="1205" y="148"/>
                    </a:lnTo>
                    <a:lnTo>
                      <a:pt x="1220" y="160"/>
                    </a:lnTo>
                    <a:lnTo>
                      <a:pt x="1254" y="191"/>
                    </a:lnTo>
                    <a:lnTo>
                      <a:pt x="1285" y="222"/>
                    </a:lnTo>
                    <a:lnTo>
                      <a:pt x="1318" y="255"/>
                    </a:lnTo>
                    <a:lnTo>
                      <a:pt x="1336" y="273"/>
                    </a:lnTo>
                    <a:lnTo>
                      <a:pt x="1356" y="288"/>
                    </a:lnTo>
                    <a:lnTo>
                      <a:pt x="1380" y="302"/>
                    </a:lnTo>
                    <a:lnTo>
                      <a:pt x="1404" y="315"/>
                    </a:lnTo>
                    <a:lnTo>
                      <a:pt x="1436" y="326"/>
                    </a:lnTo>
                    <a:lnTo>
                      <a:pt x="1469" y="335"/>
                    </a:lnTo>
                    <a:lnTo>
                      <a:pt x="1507" y="341"/>
                    </a:lnTo>
                    <a:lnTo>
                      <a:pt x="1549" y="348"/>
                    </a:lnTo>
                    <a:lnTo>
                      <a:pt x="1562" y="348"/>
                    </a:lnTo>
                    <a:lnTo>
                      <a:pt x="1573" y="350"/>
                    </a:lnTo>
                    <a:lnTo>
                      <a:pt x="1589" y="355"/>
                    </a:lnTo>
                    <a:lnTo>
                      <a:pt x="1604" y="355"/>
                    </a:lnTo>
                    <a:lnTo>
                      <a:pt x="1624" y="357"/>
                    </a:lnTo>
                    <a:lnTo>
                      <a:pt x="1604" y="373"/>
                    </a:lnTo>
                    <a:lnTo>
                      <a:pt x="1580" y="388"/>
                    </a:lnTo>
                    <a:lnTo>
                      <a:pt x="1558" y="399"/>
                    </a:lnTo>
                    <a:lnTo>
                      <a:pt x="1535" y="408"/>
                    </a:lnTo>
                    <a:lnTo>
                      <a:pt x="1511" y="417"/>
                    </a:lnTo>
                    <a:lnTo>
                      <a:pt x="1487" y="421"/>
                    </a:lnTo>
                    <a:lnTo>
                      <a:pt x="1464" y="426"/>
                    </a:lnTo>
                    <a:lnTo>
                      <a:pt x="1440" y="426"/>
                    </a:lnTo>
                    <a:lnTo>
                      <a:pt x="1418" y="426"/>
                    </a:lnTo>
                    <a:lnTo>
                      <a:pt x="1393" y="424"/>
                    </a:lnTo>
                    <a:lnTo>
                      <a:pt x="1369" y="419"/>
                    </a:lnTo>
                    <a:lnTo>
                      <a:pt x="1345" y="410"/>
                    </a:lnTo>
                    <a:lnTo>
                      <a:pt x="1320" y="404"/>
                    </a:lnTo>
                    <a:lnTo>
                      <a:pt x="1296" y="393"/>
                    </a:lnTo>
                    <a:lnTo>
                      <a:pt x="1271" y="379"/>
                    </a:lnTo>
                    <a:lnTo>
                      <a:pt x="1249" y="366"/>
                    </a:lnTo>
                    <a:lnTo>
                      <a:pt x="1227" y="350"/>
                    </a:lnTo>
                    <a:lnTo>
                      <a:pt x="1205" y="335"/>
                    </a:lnTo>
                    <a:lnTo>
                      <a:pt x="1185" y="322"/>
                    </a:lnTo>
                    <a:lnTo>
                      <a:pt x="1167" y="308"/>
                    </a:lnTo>
                    <a:lnTo>
                      <a:pt x="1129" y="286"/>
                    </a:lnTo>
                    <a:lnTo>
                      <a:pt x="1094" y="268"/>
                    </a:lnTo>
                    <a:lnTo>
                      <a:pt x="1056" y="255"/>
                    </a:lnTo>
                    <a:lnTo>
                      <a:pt x="1036" y="250"/>
                    </a:lnTo>
                    <a:lnTo>
                      <a:pt x="1014" y="248"/>
                    </a:lnTo>
                    <a:lnTo>
                      <a:pt x="992" y="248"/>
                    </a:lnTo>
                    <a:lnTo>
                      <a:pt x="970" y="248"/>
                    </a:lnTo>
                    <a:lnTo>
                      <a:pt x="945" y="250"/>
                    </a:lnTo>
                    <a:lnTo>
                      <a:pt x="919" y="257"/>
                    </a:lnTo>
                    <a:lnTo>
                      <a:pt x="905" y="259"/>
                    </a:lnTo>
                    <a:lnTo>
                      <a:pt x="890" y="259"/>
                    </a:lnTo>
                    <a:lnTo>
                      <a:pt x="865" y="257"/>
                    </a:lnTo>
                    <a:lnTo>
                      <a:pt x="854" y="255"/>
                    </a:lnTo>
                    <a:lnTo>
                      <a:pt x="839" y="250"/>
                    </a:lnTo>
                    <a:lnTo>
                      <a:pt x="823" y="248"/>
                    </a:lnTo>
                    <a:lnTo>
                      <a:pt x="801" y="246"/>
                    </a:lnTo>
                    <a:lnTo>
                      <a:pt x="801" y="242"/>
                    </a:lnTo>
                    <a:lnTo>
                      <a:pt x="801" y="246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4" name="Freeform 75"/>
              <p:cNvSpPr>
                <a:spLocks/>
              </p:cNvSpPr>
              <p:nvPr/>
            </p:nvSpPr>
            <p:spPr bwMode="auto">
              <a:xfrm>
                <a:off x="795" y="1134"/>
                <a:ext cx="149" cy="151"/>
              </a:xfrm>
              <a:custGeom>
                <a:avLst/>
                <a:gdLst>
                  <a:gd name="T0" fmla="*/ 69 w 149"/>
                  <a:gd name="T1" fmla="*/ 151 h 151"/>
                  <a:gd name="T2" fmla="*/ 54 w 149"/>
                  <a:gd name="T3" fmla="*/ 149 h 151"/>
                  <a:gd name="T4" fmla="*/ 40 w 149"/>
                  <a:gd name="T5" fmla="*/ 142 h 151"/>
                  <a:gd name="T6" fmla="*/ 27 w 149"/>
                  <a:gd name="T7" fmla="*/ 135 h 151"/>
                  <a:gd name="T8" fmla="*/ 16 w 149"/>
                  <a:gd name="T9" fmla="*/ 127 h 151"/>
                  <a:gd name="T10" fmla="*/ 9 w 149"/>
                  <a:gd name="T11" fmla="*/ 113 h 151"/>
                  <a:gd name="T12" fmla="*/ 3 w 149"/>
                  <a:gd name="T13" fmla="*/ 100 h 151"/>
                  <a:gd name="T14" fmla="*/ 0 w 149"/>
                  <a:gd name="T15" fmla="*/ 84 h 151"/>
                  <a:gd name="T16" fmla="*/ 0 w 149"/>
                  <a:gd name="T17" fmla="*/ 69 h 151"/>
                  <a:gd name="T18" fmla="*/ 3 w 149"/>
                  <a:gd name="T19" fmla="*/ 56 h 151"/>
                  <a:gd name="T20" fmla="*/ 7 w 149"/>
                  <a:gd name="T21" fmla="*/ 42 h 151"/>
                  <a:gd name="T22" fmla="*/ 16 w 149"/>
                  <a:gd name="T23" fmla="*/ 31 h 151"/>
                  <a:gd name="T24" fmla="*/ 25 w 149"/>
                  <a:gd name="T25" fmla="*/ 20 h 151"/>
                  <a:gd name="T26" fmla="*/ 36 w 149"/>
                  <a:gd name="T27" fmla="*/ 11 h 151"/>
                  <a:gd name="T28" fmla="*/ 49 w 149"/>
                  <a:gd name="T29" fmla="*/ 5 h 151"/>
                  <a:gd name="T30" fmla="*/ 65 w 149"/>
                  <a:gd name="T31" fmla="*/ 0 h 151"/>
                  <a:gd name="T32" fmla="*/ 80 w 149"/>
                  <a:gd name="T33" fmla="*/ 0 h 151"/>
                  <a:gd name="T34" fmla="*/ 94 w 149"/>
                  <a:gd name="T35" fmla="*/ 2 h 151"/>
                  <a:gd name="T36" fmla="*/ 107 w 149"/>
                  <a:gd name="T37" fmla="*/ 9 h 151"/>
                  <a:gd name="T38" fmla="*/ 120 w 149"/>
                  <a:gd name="T39" fmla="*/ 18 h 151"/>
                  <a:gd name="T40" fmla="*/ 129 w 149"/>
                  <a:gd name="T41" fmla="*/ 27 h 151"/>
                  <a:gd name="T42" fmla="*/ 138 w 149"/>
                  <a:gd name="T43" fmla="*/ 40 h 151"/>
                  <a:gd name="T44" fmla="*/ 145 w 149"/>
                  <a:gd name="T45" fmla="*/ 51 h 151"/>
                  <a:gd name="T46" fmla="*/ 149 w 149"/>
                  <a:gd name="T47" fmla="*/ 67 h 151"/>
                  <a:gd name="T48" fmla="*/ 149 w 149"/>
                  <a:gd name="T49" fmla="*/ 82 h 151"/>
                  <a:gd name="T50" fmla="*/ 147 w 149"/>
                  <a:gd name="T51" fmla="*/ 96 h 151"/>
                  <a:gd name="T52" fmla="*/ 140 w 149"/>
                  <a:gd name="T53" fmla="*/ 111 h 151"/>
                  <a:gd name="T54" fmla="*/ 134 w 149"/>
                  <a:gd name="T55" fmla="*/ 124 h 151"/>
                  <a:gd name="T56" fmla="*/ 123 w 149"/>
                  <a:gd name="T57" fmla="*/ 133 h 151"/>
                  <a:gd name="T58" fmla="*/ 111 w 149"/>
                  <a:gd name="T59" fmla="*/ 142 h 151"/>
                  <a:gd name="T60" fmla="*/ 98 w 149"/>
                  <a:gd name="T61" fmla="*/ 149 h 151"/>
                  <a:gd name="T62" fmla="*/ 83 w 149"/>
                  <a:gd name="T63" fmla="*/ 151 h 151"/>
                  <a:gd name="T64" fmla="*/ 67 w 149"/>
                  <a:gd name="T65" fmla="*/ 151 h 151"/>
                  <a:gd name="T66" fmla="*/ 69 w 149"/>
                  <a:gd name="T67" fmla="*/ 151 h 1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1">
                    <a:moveTo>
                      <a:pt x="69" y="151"/>
                    </a:moveTo>
                    <a:lnTo>
                      <a:pt x="54" y="149"/>
                    </a:lnTo>
                    <a:lnTo>
                      <a:pt x="40" y="142"/>
                    </a:lnTo>
                    <a:lnTo>
                      <a:pt x="27" y="135"/>
                    </a:lnTo>
                    <a:lnTo>
                      <a:pt x="16" y="127"/>
                    </a:lnTo>
                    <a:lnTo>
                      <a:pt x="9" y="113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3" y="56"/>
                    </a:lnTo>
                    <a:lnTo>
                      <a:pt x="7" y="42"/>
                    </a:lnTo>
                    <a:lnTo>
                      <a:pt x="16" y="31"/>
                    </a:lnTo>
                    <a:lnTo>
                      <a:pt x="25" y="20"/>
                    </a:lnTo>
                    <a:lnTo>
                      <a:pt x="36" y="11"/>
                    </a:lnTo>
                    <a:lnTo>
                      <a:pt x="49" y="5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4" y="2"/>
                    </a:lnTo>
                    <a:lnTo>
                      <a:pt x="107" y="9"/>
                    </a:lnTo>
                    <a:lnTo>
                      <a:pt x="120" y="18"/>
                    </a:lnTo>
                    <a:lnTo>
                      <a:pt x="129" y="27"/>
                    </a:lnTo>
                    <a:lnTo>
                      <a:pt x="138" y="40"/>
                    </a:lnTo>
                    <a:lnTo>
                      <a:pt x="145" y="51"/>
                    </a:lnTo>
                    <a:lnTo>
                      <a:pt x="149" y="67"/>
                    </a:lnTo>
                    <a:lnTo>
                      <a:pt x="149" y="82"/>
                    </a:lnTo>
                    <a:lnTo>
                      <a:pt x="147" y="96"/>
                    </a:lnTo>
                    <a:lnTo>
                      <a:pt x="140" y="111"/>
                    </a:lnTo>
                    <a:lnTo>
                      <a:pt x="134" y="124"/>
                    </a:lnTo>
                    <a:lnTo>
                      <a:pt x="123" y="133"/>
                    </a:lnTo>
                    <a:lnTo>
                      <a:pt x="111" y="142"/>
                    </a:lnTo>
                    <a:lnTo>
                      <a:pt x="98" y="149"/>
                    </a:lnTo>
                    <a:lnTo>
                      <a:pt x="83" y="151"/>
                    </a:lnTo>
                    <a:lnTo>
                      <a:pt x="67" y="151"/>
                    </a:lnTo>
                    <a:lnTo>
                      <a:pt x="69" y="15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5" name="Freeform 76"/>
              <p:cNvSpPr>
                <a:spLocks/>
              </p:cNvSpPr>
              <p:nvPr/>
            </p:nvSpPr>
            <p:spPr bwMode="auto">
              <a:xfrm>
                <a:off x="534" y="1309"/>
                <a:ext cx="645" cy="821"/>
              </a:xfrm>
              <a:custGeom>
                <a:avLst/>
                <a:gdLst>
                  <a:gd name="T0" fmla="*/ 299 w 645"/>
                  <a:gd name="T1" fmla="*/ 11 h 821"/>
                  <a:gd name="T2" fmla="*/ 293 w 645"/>
                  <a:gd name="T3" fmla="*/ 11 h 821"/>
                  <a:gd name="T4" fmla="*/ 636 w 645"/>
                  <a:gd name="T5" fmla="*/ 819 h 821"/>
                  <a:gd name="T6" fmla="*/ 641 w 645"/>
                  <a:gd name="T7" fmla="*/ 813 h 821"/>
                  <a:gd name="T8" fmla="*/ 6 w 645"/>
                  <a:gd name="T9" fmla="*/ 813 h 821"/>
                  <a:gd name="T10" fmla="*/ 11 w 645"/>
                  <a:gd name="T11" fmla="*/ 819 h 821"/>
                  <a:gd name="T12" fmla="*/ 299 w 645"/>
                  <a:gd name="T13" fmla="*/ 11 h 821"/>
                  <a:gd name="T14" fmla="*/ 297 w 645"/>
                  <a:gd name="T15" fmla="*/ 0 h 821"/>
                  <a:gd name="T16" fmla="*/ 0 w 645"/>
                  <a:gd name="T17" fmla="*/ 821 h 821"/>
                  <a:gd name="T18" fmla="*/ 645 w 645"/>
                  <a:gd name="T19" fmla="*/ 821 h 821"/>
                  <a:gd name="T20" fmla="*/ 297 w 645"/>
                  <a:gd name="T21" fmla="*/ 0 h 821"/>
                  <a:gd name="T22" fmla="*/ 299 w 645"/>
                  <a:gd name="T23" fmla="*/ 11 h 8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5" h="821">
                    <a:moveTo>
                      <a:pt x="299" y="11"/>
                    </a:moveTo>
                    <a:lnTo>
                      <a:pt x="293" y="11"/>
                    </a:lnTo>
                    <a:lnTo>
                      <a:pt x="636" y="819"/>
                    </a:lnTo>
                    <a:lnTo>
                      <a:pt x="641" y="813"/>
                    </a:lnTo>
                    <a:lnTo>
                      <a:pt x="6" y="813"/>
                    </a:lnTo>
                    <a:lnTo>
                      <a:pt x="11" y="819"/>
                    </a:lnTo>
                    <a:lnTo>
                      <a:pt x="299" y="11"/>
                    </a:lnTo>
                    <a:lnTo>
                      <a:pt x="297" y="0"/>
                    </a:lnTo>
                    <a:lnTo>
                      <a:pt x="0" y="821"/>
                    </a:lnTo>
                    <a:lnTo>
                      <a:pt x="645" y="821"/>
                    </a:lnTo>
                    <a:lnTo>
                      <a:pt x="297" y="0"/>
                    </a:lnTo>
                    <a:lnTo>
                      <a:pt x="299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6" name="Freeform 77"/>
              <p:cNvSpPr>
                <a:spLocks/>
              </p:cNvSpPr>
              <p:nvPr/>
            </p:nvSpPr>
            <p:spPr bwMode="auto">
              <a:xfrm>
                <a:off x="827" y="1325"/>
                <a:ext cx="8" cy="801"/>
              </a:xfrm>
              <a:custGeom>
                <a:avLst/>
                <a:gdLst>
                  <a:gd name="T0" fmla="*/ 0 w 8"/>
                  <a:gd name="T1" fmla="*/ 0 h 801"/>
                  <a:gd name="T2" fmla="*/ 2 w 8"/>
                  <a:gd name="T3" fmla="*/ 801 h 801"/>
                  <a:gd name="T4" fmla="*/ 8 w 8"/>
                  <a:gd name="T5" fmla="*/ 801 h 801"/>
                  <a:gd name="T6" fmla="*/ 6 w 8"/>
                  <a:gd name="T7" fmla="*/ 0 h 801"/>
                  <a:gd name="T8" fmla="*/ 0 w 8"/>
                  <a:gd name="T9" fmla="*/ 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01">
                    <a:moveTo>
                      <a:pt x="0" y="0"/>
                    </a:moveTo>
                    <a:lnTo>
                      <a:pt x="2" y="801"/>
                    </a:lnTo>
                    <a:lnTo>
                      <a:pt x="8" y="80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7" name="Freeform 78"/>
              <p:cNvSpPr>
                <a:spLocks/>
              </p:cNvSpPr>
              <p:nvPr/>
            </p:nvSpPr>
            <p:spPr bwMode="auto">
              <a:xfrm>
                <a:off x="385" y="2122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4 h 48"/>
                  <a:gd name="T6" fmla="*/ 0 w 919"/>
                  <a:gd name="T7" fmla="*/ 48 h 48"/>
                  <a:gd name="T8" fmla="*/ 919 w 919"/>
                  <a:gd name="T9" fmla="*/ 4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4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8" name="Freeform 79"/>
              <p:cNvSpPr>
                <a:spLocks/>
              </p:cNvSpPr>
              <p:nvPr/>
            </p:nvSpPr>
            <p:spPr bwMode="auto">
              <a:xfrm>
                <a:off x="492" y="2146"/>
                <a:ext cx="712" cy="66"/>
              </a:xfrm>
              <a:custGeom>
                <a:avLst/>
                <a:gdLst>
                  <a:gd name="T0" fmla="*/ 712 w 712"/>
                  <a:gd name="T1" fmla="*/ 62 h 66"/>
                  <a:gd name="T2" fmla="*/ 710 w 712"/>
                  <a:gd name="T3" fmla="*/ 0 h 66"/>
                  <a:gd name="T4" fmla="*/ 0 w 712"/>
                  <a:gd name="T5" fmla="*/ 4 h 66"/>
                  <a:gd name="T6" fmla="*/ 0 w 712"/>
                  <a:gd name="T7" fmla="*/ 66 h 66"/>
                  <a:gd name="T8" fmla="*/ 712 w 712"/>
                  <a:gd name="T9" fmla="*/ 6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2" h="66">
                    <a:moveTo>
                      <a:pt x="712" y="62"/>
                    </a:moveTo>
                    <a:lnTo>
                      <a:pt x="710" y="0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712" y="6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39" name="Freeform 80"/>
              <p:cNvSpPr>
                <a:spLocks/>
              </p:cNvSpPr>
              <p:nvPr/>
            </p:nvSpPr>
            <p:spPr bwMode="auto">
              <a:xfrm>
                <a:off x="598" y="2190"/>
                <a:ext cx="519" cy="74"/>
              </a:xfrm>
              <a:custGeom>
                <a:avLst/>
                <a:gdLst>
                  <a:gd name="T0" fmla="*/ 519 w 519"/>
                  <a:gd name="T1" fmla="*/ 0 h 74"/>
                  <a:gd name="T2" fmla="*/ 0 w 519"/>
                  <a:gd name="T3" fmla="*/ 3 h 74"/>
                  <a:gd name="T4" fmla="*/ 2 w 519"/>
                  <a:gd name="T5" fmla="*/ 3 h 74"/>
                  <a:gd name="T6" fmla="*/ 4 w 519"/>
                  <a:gd name="T7" fmla="*/ 16 h 74"/>
                  <a:gd name="T8" fmla="*/ 9 w 519"/>
                  <a:gd name="T9" fmla="*/ 29 h 74"/>
                  <a:gd name="T10" fmla="*/ 18 w 519"/>
                  <a:gd name="T11" fmla="*/ 40 h 74"/>
                  <a:gd name="T12" fmla="*/ 27 w 519"/>
                  <a:gd name="T13" fmla="*/ 51 h 74"/>
                  <a:gd name="T14" fmla="*/ 36 w 519"/>
                  <a:gd name="T15" fmla="*/ 60 h 74"/>
                  <a:gd name="T16" fmla="*/ 49 w 519"/>
                  <a:gd name="T17" fmla="*/ 67 h 74"/>
                  <a:gd name="T18" fmla="*/ 60 w 519"/>
                  <a:gd name="T19" fmla="*/ 71 h 74"/>
                  <a:gd name="T20" fmla="*/ 73 w 519"/>
                  <a:gd name="T21" fmla="*/ 74 h 74"/>
                  <a:gd name="T22" fmla="*/ 69 w 519"/>
                  <a:gd name="T23" fmla="*/ 74 h 74"/>
                  <a:gd name="T24" fmla="*/ 448 w 519"/>
                  <a:gd name="T25" fmla="*/ 69 h 74"/>
                  <a:gd name="T26" fmla="*/ 453 w 519"/>
                  <a:gd name="T27" fmla="*/ 69 h 74"/>
                  <a:gd name="T28" fmla="*/ 462 w 519"/>
                  <a:gd name="T29" fmla="*/ 67 h 74"/>
                  <a:gd name="T30" fmla="*/ 473 w 519"/>
                  <a:gd name="T31" fmla="*/ 65 h 74"/>
                  <a:gd name="T32" fmla="*/ 484 w 519"/>
                  <a:gd name="T33" fmla="*/ 58 h 74"/>
                  <a:gd name="T34" fmla="*/ 495 w 519"/>
                  <a:gd name="T35" fmla="*/ 49 h 74"/>
                  <a:gd name="T36" fmla="*/ 506 w 519"/>
                  <a:gd name="T37" fmla="*/ 38 h 74"/>
                  <a:gd name="T38" fmla="*/ 513 w 519"/>
                  <a:gd name="T39" fmla="*/ 27 h 74"/>
                  <a:gd name="T40" fmla="*/ 519 w 519"/>
                  <a:gd name="T41" fmla="*/ 14 h 74"/>
                  <a:gd name="T42" fmla="*/ 519 w 519"/>
                  <a:gd name="T43" fmla="*/ 0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9" h="74">
                    <a:moveTo>
                      <a:pt x="519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16"/>
                    </a:lnTo>
                    <a:lnTo>
                      <a:pt x="9" y="29"/>
                    </a:lnTo>
                    <a:lnTo>
                      <a:pt x="18" y="40"/>
                    </a:lnTo>
                    <a:lnTo>
                      <a:pt x="27" y="51"/>
                    </a:lnTo>
                    <a:lnTo>
                      <a:pt x="36" y="60"/>
                    </a:lnTo>
                    <a:lnTo>
                      <a:pt x="49" y="67"/>
                    </a:lnTo>
                    <a:lnTo>
                      <a:pt x="60" y="71"/>
                    </a:lnTo>
                    <a:lnTo>
                      <a:pt x="73" y="74"/>
                    </a:lnTo>
                    <a:lnTo>
                      <a:pt x="69" y="74"/>
                    </a:lnTo>
                    <a:lnTo>
                      <a:pt x="448" y="69"/>
                    </a:lnTo>
                    <a:lnTo>
                      <a:pt x="453" y="69"/>
                    </a:lnTo>
                    <a:lnTo>
                      <a:pt x="462" y="67"/>
                    </a:lnTo>
                    <a:lnTo>
                      <a:pt x="473" y="65"/>
                    </a:lnTo>
                    <a:lnTo>
                      <a:pt x="484" y="58"/>
                    </a:lnTo>
                    <a:lnTo>
                      <a:pt x="495" y="49"/>
                    </a:lnTo>
                    <a:lnTo>
                      <a:pt x="506" y="38"/>
                    </a:lnTo>
                    <a:lnTo>
                      <a:pt x="513" y="27"/>
                    </a:lnTo>
                    <a:lnTo>
                      <a:pt x="519" y="14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40" name="Freeform 81"/>
              <p:cNvSpPr>
                <a:spLocks/>
              </p:cNvSpPr>
              <p:nvPr/>
            </p:nvSpPr>
            <p:spPr bwMode="auto">
              <a:xfrm>
                <a:off x="1557" y="981"/>
                <a:ext cx="115" cy="113"/>
              </a:xfrm>
              <a:custGeom>
                <a:avLst/>
                <a:gdLst>
                  <a:gd name="T0" fmla="*/ 57 w 115"/>
                  <a:gd name="T1" fmla="*/ 2 h 113"/>
                  <a:gd name="T2" fmla="*/ 68 w 115"/>
                  <a:gd name="T3" fmla="*/ 4 h 113"/>
                  <a:gd name="T4" fmla="*/ 79 w 115"/>
                  <a:gd name="T5" fmla="*/ 7 h 113"/>
                  <a:gd name="T6" fmla="*/ 91 w 115"/>
                  <a:gd name="T7" fmla="*/ 11 h 113"/>
                  <a:gd name="T8" fmla="*/ 97 w 115"/>
                  <a:gd name="T9" fmla="*/ 18 h 113"/>
                  <a:gd name="T10" fmla="*/ 106 w 115"/>
                  <a:gd name="T11" fmla="*/ 27 h 113"/>
                  <a:gd name="T12" fmla="*/ 111 w 115"/>
                  <a:gd name="T13" fmla="*/ 36 h 113"/>
                  <a:gd name="T14" fmla="*/ 113 w 115"/>
                  <a:gd name="T15" fmla="*/ 47 h 113"/>
                  <a:gd name="T16" fmla="*/ 115 w 115"/>
                  <a:gd name="T17" fmla="*/ 58 h 113"/>
                  <a:gd name="T18" fmla="*/ 113 w 115"/>
                  <a:gd name="T19" fmla="*/ 69 h 113"/>
                  <a:gd name="T20" fmla="*/ 111 w 115"/>
                  <a:gd name="T21" fmla="*/ 80 h 113"/>
                  <a:gd name="T22" fmla="*/ 106 w 115"/>
                  <a:gd name="T23" fmla="*/ 89 h 113"/>
                  <a:gd name="T24" fmla="*/ 91 w 115"/>
                  <a:gd name="T25" fmla="*/ 104 h 113"/>
                  <a:gd name="T26" fmla="*/ 79 w 115"/>
                  <a:gd name="T27" fmla="*/ 111 h 113"/>
                  <a:gd name="T28" fmla="*/ 68 w 115"/>
                  <a:gd name="T29" fmla="*/ 113 h 113"/>
                  <a:gd name="T30" fmla="*/ 57 w 115"/>
                  <a:gd name="T31" fmla="*/ 113 h 113"/>
                  <a:gd name="T32" fmla="*/ 46 w 115"/>
                  <a:gd name="T33" fmla="*/ 113 h 113"/>
                  <a:gd name="T34" fmla="*/ 35 w 115"/>
                  <a:gd name="T35" fmla="*/ 111 h 113"/>
                  <a:gd name="T36" fmla="*/ 24 w 115"/>
                  <a:gd name="T37" fmla="*/ 104 h 113"/>
                  <a:gd name="T38" fmla="*/ 8 w 115"/>
                  <a:gd name="T39" fmla="*/ 89 h 113"/>
                  <a:gd name="T40" fmla="*/ 4 w 115"/>
                  <a:gd name="T41" fmla="*/ 80 h 113"/>
                  <a:gd name="T42" fmla="*/ 0 w 115"/>
                  <a:gd name="T43" fmla="*/ 69 h 113"/>
                  <a:gd name="T44" fmla="*/ 0 w 115"/>
                  <a:gd name="T45" fmla="*/ 58 h 113"/>
                  <a:gd name="T46" fmla="*/ 0 w 115"/>
                  <a:gd name="T47" fmla="*/ 47 h 113"/>
                  <a:gd name="T48" fmla="*/ 4 w 115"/>
                  <a:gd name="T49" fmla="*/ 36 h 113"/>
                  <a:gd name="T50" fmla="*/ 8 w 115"/>
                  <a:gd name="T51" fmla="*/ 27 h 113"/>
                  <a:gd name="T52" fmla="*/ 17 w 115"/>
                  <a:gd name="T53" fmla="*/ 18 h 113"/>
                  <a:gd name="T54" fmla="*/ 24 w 115"/>
                  <a:gd name="T55" fmla="*/ 11 h 113"/>
                  <a:gd name="T56" fmla="*/ 35 w 115"/>
                  <a:gd name="T57" fmla="*/ 7 h 113"/>
                  <a:gd name="T58" fmla="*/ 46 w 115"/>
                  <a:gd name="T59" fmla="*/ 4 h 113"/>
                  <a:gd name="T60" fmla="*/ 57 w 115"/>
                  <a:gd name="T61" fmla="*/ 2 h 113"/>
                  <a:gd name="T62" fmla="*/ 55 w 115"/>
                  <a:gd name="T63" fmla="*/ 0 h 113"/>
                  <a:gd name="T64" fmla="*/ 57 w 115"/>
                  <a:gd name="T65" fmla="*/ 2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5" h="113">
                    <a:moveTo>
                      <a:pt x="57" y="2"/>
                    </a:moveTo>
                    <a:lnTo>
                      <a:pt x="68" y="4"/>
                    </a:lnTo>
                    <a:lnTo>
                      <a:pt x="79" y="7"/>
                    </a:lnTo>
                    <a:lnTo>
                      <a:pt x="91" y="11"/>
                    </a:lnTo>
                    <a:lnTo>
                      <a:pt x="97" y="18"/>
                    </a:lnTo>
                    <a:lnTo>
                      <a:pt x="106" y="27"/>
                    </a:lnTo>
                    <a:lnTo>
                      <a:pt x="111" y="36"/>
                    </a:lnTo>
                    <a:lnTo>
                      <a:pt x="113" y="47"/>
                    </a:lnTo>
                    <a:lnTo>
                      <a:pt x="115" y="58"/>
                    </a:lnTo>
                    <a:lnTo>
                      <a:pt x="113" y="69"/>
                    </a:lnTo>
                    <a:lnTo>
                      <a:pt x="111" y="80"/>
                    </a:lnTo>
                    <a:lnTo>
                      <a:pt x="106" y="89"/>
                    </a:lnTo>
                    <a:lnTo>
                      <a:pt x="91" y="104"/>
                    </a:lnTo>
                    <a:lnTo>
                      <a:pt x="79" y="111"/>
                    </a:lnTo>
                    <a:lnTo>
                      <a:pt x="68" y="113"/>
                    </a:lnTo>
                    <a:lnTo>
                      <a:pt x="57" y="113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4" y="104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8" y="27"/>
                    </a:lnTo>
                    <a:lnTo>
                      <a:pt x="17" y="18"/>
                    </a:lnTo>
                    <a:lnTo>
                      <a:pt x="24" y="11"/>
                    </a:lnTo>
                    <a:lnTo>
                      <a:pt x="35" y="7"/>
                    </a:lnTo>
                    <a:lnTo>
                      <a:pt x="46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41" name="Freeform 82"/>
              <p:cNvSpPr>
                <a:spLocks/>
              </p:cNvSpPr>
              <p:nvPr/>
            </p:nvSpPr>
            <p:spPr bwMode="auto">
              <a:xfrm>
                <a:off x="1463" y="1119"/>
                <a:ext cx="307" cy="488"/>
              </a:xfrm>
              <a:custGeom>
                <a:avLst/>
                <a:gdLst>
                  <a:gd name="T0" fmla="*/ 151 w 307"/>
                  <a:gd name="T1" fmla="*/ 488 h 488"/>
                  <a:gd name="T2" fmla="*/ 127 w 307"/>
                  <a:gd name="T3" fmla="*/ 486 h 488"/>
                  <a:gd name="T4" fmla="*/ 105 w 307"/>
                  <a:gd name="T5" fmla="*/ 483 h 488"/>
                  <a:gd name="T6" fmla="*/ 87 w 307"/>
                  <a:gd name="T7" fmla="*/ 479 h 488"/>
                  <a:gd name="T8" fmla="*/ 69 w 307"/>
                  <a:gd name="T9" fmla="*/ 472 h 488"/>
                  <a:gd name="T10" fmla="*/ 54 w 307"/>
                  <a:gd name="T11" fmla="*/ 463 h 488"/>
                  <a:gd name="T12" fmla="*/ 43 w 307"/>
                  <a:gd name="T13" fmla="*/ 452 h 488"/>
                  <a:gd name="T14" fmla="*/ 29 w 307"/>
                  <a:gd name="T15" fmla="*/ 439 h 488"/>
                  <a:gd name="T16" fmla="*/ 18 w 307"/>
                  <a:gd name="T17" fmla="*/ 423 h 488"/>
                  <a:gd name="T18" fmla="*/ 11 w 307"/>
                  <a:gd name="T19" fmla="*/ 408 h 488"/>
                  <a:gd name="T20" fmla="*/ 5 w 307"/>
                  <a:gd name="T21" fmla="*/ 392 h 488"/>
                  <a:gd name="T22" fmla="*/ 0 w 307"/>
                  <a:gd name="T23" fmla="*/ 375 h 488"/>
                  <a:gd name="T24" fmla="*/ 0 w 307"/>
                  <a:gd name="T25" fmla="*/ 359 h 488"/>
                  <a:gd name="T26" fmla="*/ 0 w 307"/>
                  <a:gd name="T27" fmla="*/ 324 h 488"/>
                  <a:gd name="T28" fmla="*/ 9 w 307"/>
                  <a:gd name="T29" fmla="*/ 288 h 488"/>
                  <a:gd name="T30" fmla="*/ 14 w 307"/>
                  <a:gd name="T31" fmla="*/ 268 h 488"/>
                  <a:gd name="T32" fmla="*/ 20 w 307"/>
                  <a:gd name="T33" fmla="*/ 248 h 488"/>
                  <a:gd name="T34" fmla="*/ 36 w 307"/>
                  <a:gd name="T35" fmla="*/ 201 h 488"/>
                  <a:gd name="T36" fmla="*/ 58 w 307"/>
                  <a:gd name="T37" fmla="*/ 157 h 488"/>
                  <a:gd name="T38" fmla="*/ 78 w 307"/>
                  <a:gd name="T39" fmla="*/ 117 h 488"/>
                  <a:gd name="T40" fmla="*/ 91 w 307"/>
                  <a:gd name="T41" fmla="*/ 91 h 488"/>
                  <a:gd name="T42" fmla="*/ 109 w 307"/>
                  <a:gd name="T43" fmla="*/ 64 h 488"/>
                  <a:gd name="T44" fmla="*/ 129 w 307"/>
                  <a:gd name="T45" fmla="*/ 33 h 488"/>
                  <a:gd name="T46" fmla="*/ 151 w 307"/>
                  <a:gd name="T47" fmla="*/ 0 h 488"/>
                  <a:gd name="T48" fmla="*/ 178 w 307"/>
                  <a:gd name="T49" fmla="*/ 33 h 488"/>
                  <a:gd name="T50" fmla="*/ 198 w 307"/>
                  <a:gd name="T51" fmla="*/ 64 h 488"/>
                  <a:gd name="T52" fmla="*/ 216 w 307"/>
                  <a:gd name="T53" fmla="*/ 91 h 488"/>
                  <a:gd name="T54" fmla="*/ 229 w 307"/>
                  <a:gd name="T55" fmla="*/ 117 h 488"/>
                  <a:gd name="T56" fmla="*/ 247 w 307"/>
                  <a:gd name="T57" fmla="*/ 157 h 488"/>
                  <a:gd name="T58" fmla="*/ 269 w 307"/>
                  <a:gd name="T59" fmla="*/ 201 h 488"/>
                  <a:gd name="T60" fmla="*/ 284 w 307"/>
                  <a:gd name="T61" fmla="*/ 248 h 488"/>
                  <a:gd name="T62" fmla="*/ 298 w 307"/>
                  <a:gd name="T63" fmla="*/ 288 h 488"/>
                  <a:gd name="T64" fmla="*/ 304 w 307"/>
                  <a:gd name="T65" fmla="*/ 324 h 488"/>
                  <a:gd name="T66" fmla="*/ 307 w 307"/>
                  <a:gd name="T67" fmla="*/ 359 h 488"/>
                  <a:gd name="T68" fmla="*/ 304 w 307"/>
                  <a:gd name="T69" fmla="*/ 375 h 488"/>
                  <a:gd name="T70" fmla="*/ 300 w 307"/>
                  <a:gd name="T71" fmla="*/ 392 h 488"/>
                  <a:gd name="T72" fmla="*/ 293 w 307"/>
                  <a:gd name="T73" fmla="*/ 408 h 488"/>
                  <a:gd name="T74" fmla="*/ 284 w 307"/>
                  <a:gd name="T75" fmla="*/ 423 h 488"/>
                  <a:gd name="T76" fmla="*/ 276 w 307"/>
                  <a:gd name="T77" fmla="*/ 439 h 488"/>
                  <a:gd name="T78" fmla="*/ 264 w 307"/>
                  <a:gd name="T79" fmla="*/ 452 h 488"/>
                  <a:gd name="T80" fmla="*/ 251 w 307"/>
                  <a:gd name="T81" fmla="*/ 463 h 488"/>
                  <a:gd name="T82" fmla="*/ 238 w 307"/>
                  <a:gd name="T83" fmla="*/ 472 h 488"/>
                  <a:gd name="T84" fmla="*/ 220 w 307"/>
                  <a:gd name="T85" fmla="*/ 479 h 488"/>
                  <a:gd name="T86" fmla="*/ 200 w 307"/>
                  <a:gd name="T87" fmla="*/ 483 h 488"/>
                  <a:gd name="T88" fmla="*/ 178 w 307"/>
                  <a:gd name="T89" fmla="*/ 486 h 488"/>
                  <a:gd name="T90" fmla="*/ 153 w 307"/>
                  <a:gd name="T91" fmla="*/ 488 h 488"/>
                  <a:gd name="T92" fmla="*/ 151 w 307"/>
                  <a:gd name="T93" fmla="*/ 486 h 488"/>
                  <a:gd name="T94" fmla="*/ 149 w 307"/>
                  <a:gd name="T95" fmla="*/ 486 h 488"/>
                  <a:gd name="T96" fmla="*/ 151 w 307"/>
                  <a:gd name="T97" fmla="*/ 488 h 4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488">
                    <a:moveTo>
                      <a:pt x="151" y="488"/>
                    </a:moveTo>
                    <a:lnTo>
                      <a:pt x="127" y="486"/>
                    </a:lnTo>
                    <a:lnTo>
                      <a:pt x="105" y="483"/>
                    </a:lnTo>
                    <a:lnTo>
                      <a:pt x="87" y="479"/>
                    </a:lnTo>
                    <a:lnTo>
                      <a:pt x="69" y="472"/>
                    </a:lnTo>
                    <a:lnTo>
                      <a:pt x="54" y="463"/>
                    </a:lnTo>
                    <a:lnTo>
                      <a:pt x="43" y="452"/>
                    </a:lnTo>
                    <a:lnTo>
                      <a:pt x="29" y="439"/>
                    </a:lnTo>
                    <a:lnTo>
                      <a:pt x="18" y="423"/>
                    </a:lnTo>
                    <a:lnTo>
                      <a:pt x="11" y="408"/>
                    </a:lnTo>
                    <a:lnTo>
                      <a:pt x="5" y="392"/>
                    </a:lnTo>
                    <a:lnTo>
                      <a:pt x="0" y="375"/>
                    </a:lnTo>
                    <a:lnTo>
                      <a:pt x="0" y="359"/>
                    </a:lnTo>
                    <a:lnTo>
                      <a:pt x="0" y="324"/>
                    </a:lnTo>
                    <a:lnTo>
                      <a:pt x="9" y="288"/>
                    </a:lnTo>
                    <a:lnTo>
                      <a:pt x="14" y="268"/>
                    </a:lnTo>
                    <a:lnTo>
                      <a:pt x="20" y="248"/>
                    </a:lnTo>
                    <a:lnTo>
                      <a:pt x="36" y="201"/>
                    </a:lnTo>
                    <a:lnTo>
                      <a:pt x="58" y="157"/>
                    </a:lnTo>
                    <a:lnTo>
                      <a:pt x="78" y="117"/>
                    </a:lnTo>
                    <a:lnTo>
                      <a:pt x="91" y="91"/>
                    </a:lnTo>
                    <a:lnTo>
                      <a:pt x="109" y="64"/>
                    </a:lnTo>
                    <a:lnTo>
                      <a:pt x="129" y="33"/>
                    </a:lnTo>
                    <a:lnTo>
                      <a:pt x="151" y="0"/>
                    </a:lnTo>
                    <a:lnTo>
                      <a:pt x="178" y="33"/>
                    </a:lnTo>
                    <a:lnTo>
                      <a:pt x="198" y="64"/>
                    </a:lnTo>
                    <a:lnTo>
                      <a:pt x="216" y="91"/>
                    </a:lnTo>
                    <a:lnTo>
                      <a:pt x="229" y="117"/>
                    </a:lnTo>
                    <a:lnTo>
                      <a:pt x="247" y="157"/>
                    </a:lnTo>
                    <a:lnTo>
                      <a:pt x="269" y="201"/>
                    </a:lnTo>
                    <a:lnTo>
                      <a:pt x="284" y="248"/>
                    </a:lnTo>
                    <a:lnTo>
                      <a:pt x="298" y="288"/>
                    </a:lnTo>
                    <a:lnTo>
                      <a:pt x="304" y="324"/>
                    </a:lnTo>
                    <a:lnTo>
                      <a:pt x="307" y="359"/>
                    </a:lnTo>
                    <a:lnTo>
                      <a:pt x="304" y="375"/>
                    </a:lnTo>
                    <a:lnTo>
                      <a:pt x="300" y="392"/>
                    </a:lnTo>
                    <a:lnTo>
                      <a:pt x="293" y="408"/>
                    </a:lnTo>
                    <a:lnTo>
                      <a:pt x="284" y="423"/>
                    </a:lnTo>
                    <a:lnTo>
                      <a:pt x="276" y="439"/>
                    </a:lnTo>
                    <a:lnTo>
                      <a:pt x="264" y="452"/>
                    </a:lnTo>
                    <a:lnTo>
                      <a:pt x="251" y="463"/>
                    </a:lnTo>
                    <a:lnTo>
                      <a:pt x="238" y="472"/>
                    </a:lnTo>
                    <a:lnTo>
                      <a:pt x="220" y="479"/>
                    </a:lnTo>
                    <a:lnTo>
                      <a:pt x="200" y="483"/>
                    </a:lnTo>
                    <a:lnTo>
                      <a:pt x="178" y="486"/>
                    </a:lnTo>
                    <a:lnTo>
                      <a:pt x="153" y="488"/>
                    </a:lnTo>
                    <a:lnTo>
                      <a:pt x="151" y="486"/>
                    </a:lnTo>
                    <a:lnTo>
                      <a:pt x="149" y="486"/>
                    </a:lnTo>
                    <a:lnTo>
                      <a:pt x="151" y="488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42" name="Freeform 83"/>
              <p:cNvSpPr>
                <a:spLocks/>
              </p:cNvSpPr>
              <p:nvPr/>
            </p:nvSpPr>
            <p:spPr bwMode="auto">
              <a:xfrm>
                <a:off x="1506" y="2188"/>
                <a:ext cx="208" cy="530"/>
              </a:xfrm>
              <a:custGeom>
                <a:avLst/>
                <a:gdLst>
                  <a:gd name="T0" fmla="*/ 104 w 208"/>
                  <a:gd name="T1" fmla="*/ 530 h 530"/>
                  <a:gd name="T2" fmla="*/ 115 w 208"/>
                  <a:gd name="T3" fmla="*/ 528 h 530"/>
                  <a:gd name="T4" fmla="*/ 126 w 208"/>
                  <a:gd name="T5" fmla="*/ 526 h 530"/>
                  <a:gd name="T6" fmla="*/ 135 w 208"/>
                  <a:gd name="T7" fmla="*/ 519 h 530"/>
                  <a:gd name="T8" fmla="*/ 144 w 208"/>
                  <a:gd name="T9" fmla="*/ 510 h 530"/>
                  <a:gd name="T10" fmla="*/ 153 w 208"/>
                  <a:gd name="T11" fmla="*/ 497 h 530"/>
                  <a:gd name="T12" fmla="*/ 162 w 208"/>
                  <a:gd name="T13" fmla="*/ 484 h 530"/>
                  <a:gd name="T14" fmla="*/ 170 w 208"/>
                  <a:gd name="T15" fmla="*/ 468 h 530"/>
                  <a:gd name="T16" fmla="*/ 177 w 208"/>
                  <a:gd name="T17" fmla="*/ 453 h 530"/>
                  <a:gd name="T18" fmla="*/ 190 w 208"/>
                  <a:gd name="T19" fmla="*/ 413 h 530"/>
                  <a:gd name="T20" fmla="*/ 199 w 208"/>
                  <a:gd name="T21" fmla="*/ 366 h 530"/>
                  <a:gd name="T22" fmla="*/ 204 w 208"/>
                  <a:gd name="T23" fmla="*/ 317 h 530"/>
                  <a:gd name="T24" fmla="*/ 208 w 208"/>
                  <a:gd name="T25" fmla="*/ 262 h 530"/>
                  <a:gd name="T26" fmla="*/ 204 w 208"/>
                  <a:gd name="T27" fmla="*/ 211 h 530"/>
                  <a:gd name="T28" fmla="*/ 199 w 208"/>
                  <a:gd name="T29" fmla="*/ 162 h 530"/>
                  <a:gd name="T30" fmla="*/ 190 w 208"/>
                  <a:gd name="T31" fmla="*/ 118 h 530"/>
                  <a:gd name="T32" fmla="*/ 177 w 208"/>
                  <a:gd name="T33" fmla="*/ 78 h 530"/>
                  <a:gd name="T34" fmla="*/ 170 w 208"/>
                  <a:gd name="T35" fmla="*/ 60 h 530"/>
                  <a:gd name="T36" fmla="*/ 162 w 208"/>
                  <a:gd name="T37" fmla="*/ 44 h 530"/>
                  <a:gd name="T38" fmla="*/ 153 w 208"/>
                  <a:gd name="T39" fmla="*/ 31 h 530"/>
                  <a:gd name="T40" fmla="*/ 144 w 208"/>
                  <a:gd name="T41" fmla="*/ 20 h 530"/>
                  <a:gd name="T42" fmla="*/ 135 w 208"/>
                  <a:gd name="T43" fmla="*/ 11 h 530"/>
                  <a:gd name="T44" fmla="*/ 126 w 208"/>
                  <a:gd name="T45" fmla="*/ 5 h 530"/>
                  <a:gd name="T46" fmla="*/ 115 w 208"/>
                  <a:gd name="T47" fmla="*/ 0 h 530"/>
                  <a:gd name="T48" fmla="*/ 104 w 208"/>
                  <a:gd name="T49" fmla="*/ 0 h 530"/>
                  <a:gd name="T50" fmla="*/ 93 w 208"/>
                  <a:gd name="T51" fmla="*/ 0 h 530"/>
                  <a:gd name="T52" fmla="*/ 82 w 208"/>
                  <a:gd name="T53" fmla="*/ 5 h 530"/>
                  <a:gd name="T54" fmla="*/ 73 w 208"/>
                  <a:gd name="T55" fmla="*/ 11 h 530"/>
                  <a:gd name="T56" fmla="*/ 62 w 208"/>
                  <a:gd name="T57" fmla="*/ 20 h 530"/>
                  <a:gd name="T58" fmla="*/ 53 w 208"/>
                  <a:gd name="T59" fmla="*/ 31 h 530"/>
                  <a:gd name="T60" fmla="*/ 44 w 208"/>
                  <a:gd name="T61" fmla="*/ 44 h 530"/>
                  <a:gd name="T62" fmla="*/ 37 w 208"/>
                  <a:gd name="T63" fmla="*/ 60 h 530"/>
                  <a:gd name="T64" fmla="*/ 31 w 208"/>
                  <a:gd name="T65" fmla="*/ 78 h 530"/>
                  <a:gd name="T66" fmla="*/ 17 w 208"/>
                  <a:gd name="T67" fmla="*/ 118 h 530"/>
                  <a:gd name="T68" fmla="*/ 8 w 208"/>
                  <a:gd name="T69" fmla="*/ 162 h 530"/>
                  <a:gd name="T70" fmla="*/ 2 w 208"/>
                  <a:gd name="T71" fmla="*/ 211 h 530"/>
                  <a:gd name="T72" fmla="*/ 0 w 208"/>
                  <a:gd name="T73" fmla="*/ 262 h 530"/>
                  <a:gd name="T74" fmla="*/ 2 w 208"/>
                  <a:gd name="T75" fmla="*/ 317 h 530"/>
                  <a:gd name="T76" fmla="*/ 8 w 208"/>
                  <a:gd name="T77" fmla="*/ 366 h 530"/>
                  <a:gd name="T78" fmla="*/ 17 w 208"/>
                  <a:gd name="T79" fmla="*/ 413 h 530"/>
                  <a:gd name="T80" fmla="*/ 31 w 208"/>
                  <a:gd name="T81" fmla="*/ 453 h 530"/>
                  <a:gd name="T82" fmla="*/ 37 w 208"/>
                  <a:gd name="T83" fmla="*/ 468 h 530"/>
                  <a:gd name="T84" fmla="*/ 44 w 208"/>
                  <a:gd name="T85" fmla="*/ 484 h 530"/>
                  <a:gd name="T86" fmla="*/ 53 w 208"/>
                  <a:gd name="T87" fmla="*/ 497 h 530"/>
                  <a:gd name="T88" fmla="*/ 62 w 208"/>
                  <a:gd name="T89" fmla="*/ 510 h 530"/>
                  <a:gd name="T90" fmla="*/ 73 w 208"/>
                  <a:gd name="T91" fmla="*/ 519 h 530"/>
                  <a:gd name="T92" fmla="*/ 82 w 208"/>
                  <a:gd name="T93" fmla="*/ 526 h 530"/>
                  <a:gd name="T94" fmla="*/ 93 w 208"/>
                  <a:gd name="T95" fmla="*/ 528 h 530"/>
                  <a:gd name="T96" fmla="*/ 104 w 208"/>
                  <a:gd name="T97" fmla="*/ 530 h 530"/>
                  <a:gd name="T98" fmla="*/ 102 w 208"/>
                  <a:gd name="T99" fmla="*/ 528 h 530"/>
                  <a:gd name="T100" fmla="*/ 104 w 208"/>
                  <a:gd name="T101" fmla="*/ 530 h 5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8" h="530">
                    <a:moveTo>
                      <a:pt x="104" y="530"/>
                    </a:moveTo>
                    <a:lnTo>
                      <a:pt x="115" y="528"/>
                    </a:lnTo>
                    <a:lnTo>
                      <a:pt x="126" y="526"/>
                    </a:lnTo>
                    <a:lnTo>
                      <a:pt x="135" y="519"/>
                    </a:lnTo>
                    <a:lnTo>
                      <a:pt x="144" y="510"/>
                    </a:lnTo>
                    <a:lnTo>
                      <a:pt x="153" y="497"/>
                    </a:lnTo>
                    <a:lnTo>
                      <a:pt x="162" y="484"/>
                    </a:lnTo>
                    <a:lnTo>
                      <a:pt x="170" y="468"/>
                    </a:lnTo>
                    <a:lnTo>
                      <a:pt x="177" y="453"/>
                    </a:lnTo>
                    <a:lnTo>
                      <a:pt x="190" y="413"/>
                    </a:lnTo>
                    <a:lnTo>
                      <a:pt x="199" y="366"/>
                    </a:lnTo>
                    <a:lnTo>
                      <a:pt x="204" y="317"/>
                    </a:lnTo>
                    <a:lnTo>
                      <a:pt x="208" y="262"/>
                    </a:lnTo>
                    <a:lnTo>
                      <a:pt x="204" y="211"/>
                    </a:lnTo>
                    <a:lnTo>
                      <a:pt x="199" y="162"/>
                    </a:lnTo>
                    <a:lnTo>
                      <a:pt x="190" y="118"/>
                    </a:lnTo>
                    <a:lnTo>
                      <a:pt x="177" y="78"/>
                    </a:lnTo>
                    <a:lnTo>
                      <a:pt x="170" y="60"/>
                    </a:lnTo>
                    <a:lnTo>
                      <a:pt x="162" y="44"/>
                    </a:lnTo>
                    <a:lnTo>
                      <a:pt x="153" y="31"/>
                    </a:lnTo>
                    <a:lnTo>
                      <a:pt x="144" y="20"/>
                    </a:lnTo>
                    <a:lnTo>
                      <a:pt x="135" y="11"/>
                    </a:lnTo>
                    <a:lnTo>
                      <a:pt x="126" y="5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2" y="5"/>
                    </a:lnTo>
                    <a:lnTo>
                      <a:pt x="73" y="11"/>
                    </a:lnTo>
                    <a:lnTo>
                      <a:pt x="62" y="20"/>
                    </a:lnTo>
                    <a:lnTo>
                      <a:pt x="53" y="31"/>
                    </a:lnTo>
                    <a:lnTo>
                      <a:pt x="44" y="44"/>
                    </a:lnTo>
                    <a:lnTo>
                      <a:pt x="37" y="60"/>
                    </a:lnTo>
                    <a:lnTo>
                      <a:pt x="31" y="78"/>
                    </a:lnTo>
                    <a:lnTo>
                      <a:pt x="17" y="118"/>
                    </a:lnTo>
                    <a:lnTo>
                      <a:pt x="8" y="162"/>
                    </a:lnTo>
                    <a:lnTo>
                      <a:pt x="2" y="211"/>
                    </a:lnTo>
                    <a:lnTo>
                      <a:pt x="0" y="262"/>
                    </a:lnTo>
                    <a:lnTo>
                      <a:pt x="2" y="317"/>
                    </a:lnTo>
                    <a:lnTo>
                      <a:pt x="8" y="366"/>
                    </a:lnTo>
                    <a:lnTo>
                      <a:pt x="17" y="413"/>
                    </a:lnTo>
                    <a:lnTo>
                      <a:pt x="31" y="453"/>
                    </a:lnTo>
                    <a:lnTo>
                      <a:pt x="37" y="468"/>
                    </a:lnTo>
                    <a:lnTo>
                      <a:pt x="44" y="484"/>
                    </a:lnTo>
                    <a:lnTo>
                      <a:pt x="53" y="497"/>
                    </a:lnTo>
                    <a:lnTo>
                      <a:pt x="62" y="510"/>
                    </a:lnTo>
                    <a:lnTo>
                      <a:pt x="73" y="519"/>
                    </a:lnTo>
                    <a:lnTo>
                      <a:pt x="82" y="526"/>
                    </a:lnTo>
                    <a:lnTo>
                      <a:pt x="93" y="528"/>
                    </a:lnTo>
                    <a:lnTo>
                      <a:pt x="104" y="530"/>
                    </a:lnTo>
                    <a:lnTo>
                      <a:pt x="102" y="528"/>
                    </a:lnTo>
                    <a:lnTo>
                      <a:pt x="104" y="530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43" name="Freeform 84"/>
              <p:cNvSpPr>
                <a:spLocks/>
              </p:cNvSpPr>
              <p:nvPr/>
            </p:nvSpPr>
            <p:spPr bwMode="auto">
              <a:xfrm>
                <a:off x="1537" y="2667"/>
                <a:ext cx="148" cy="151"/>
              </a:xfrm>
              <a:custGeom>
                <a:avLst/>
                <a:gdLst>
                  <a:gd name="T0" fmla="*/ 51 w 148"/>
                  <a:gd name="T1" fmla="*/ 147 h 151"/>
                  <a:gd name="T2" fmla="*/ 64 w 148"/>
                  <a:gd name="T3" fmla="*/ 151 h 151"/>
                  <a:gd name="T4" fmla="*/ 79 w 148"/>
                  <a:gd name="T5" fmla="*/ 151 h 151"/>
                  <a:gd name="T6" fmla="*/ 95 w 148"/>
                  <a:gd name="T7" fmla="*/ 149 h 151"/>
                  <a:gd name="T8" fmla="*/ 106 w 148"/>
                  <a:gd name="T9" fmla="*/ 142 h 151"/>
                  <a:gd name="T10" fmla="*/ 119 w 148"/>
                  <a:gd name="T11" fmla="*/ 136 h 151"/>
                  <a:gd name="T12" fmla="*/ 131 w 148"/>
                  <a:gd name="T13" fmla="*/ 127 h 151"/>
                  <a:gd name="T14" fmla="*/ 137 w 148"/>
                  <a:gd name="T15" fmla="*/ 116 h 151"/>
                  <a:gd name="T16" fmla="*/ 144 w 148"/>
                  <a:gd name="T17" fmla="*/ 100 h 151"/>
                  <a:gd name="T18" fmla="*/ 148 w 148"/>
                  <a:gd name="T19" fmla="*/ 85 h 151"/>
                  <a:gd name="T20" fmla="*/ 148 w 148"/>
                  <a:gd name="T21" fmla="*/ 71 h 151"/>
                  <a:gd name="T22" fmla="*/ 146 w 148"/>
                  <a:gd name="T23" fmla="*/ 58 h 151"/>
                  <a:gd name="T24" fmla="*/ 142 w 148"/>
                  <a:gd name="T25" fmla="*/ 43 h 151"/>
                  <a:gd name="T26" fmla="*/ 135 w 148"/>
                  <a:gd name="T27" fmla="*/ 31 h 151"/>
                  <a:gd name="T28" fmla="*/ 124 w 148"/>
                  <a:gd name="T29" fmla="*/ 20 h 151"/>
                  <a:gd name="T30" fmla="*/ 113 w 148"/>
                  <a:gd name="T31" fmla="*/ 11 h 151"/>
                  <a:gd name="T32" fmla="*/ 99 w 148"/>
                  <a:gd name="T33" fmla="*/ 5 h 151"/>
                  <a:gd name="T34" fmla="*/ 84 w 148"/>
                  <a:gd name="T35" fmla="*/ 0 h 151"/>
                  <a:gd name="T36" fmla="*/ 71 w 148"/>
                  <a:gd name="T37" fmla="*/ 0 h 151"/>
                  <a:gd name="T38" fmla="*/ 55 w 148"/>
                  <a:gd name="T39" fmla="*/ 5 h 151"/>
                  <a:gd name="T40" fmla="*/ 42 w 148"/>
                  <a:gd name="T41" fmla="*/ 9 h 151"/>
                  <a:gd name="T42" fmla="*/ 28 w 148"/>
                  <a:gd name="T43" fmla="*/ 18 h 151"/>
                  <a:gd name="T44" fmla="*/ 20 w 148"/>
                  <a:gd name="T45" fmla="*/ 29 h 151"/>
                  <a:gd name="T46" fmla="*/ 11 w 148"/>
                  <a:gd name="T47" fmla="*/ 40 h 151"/>
                  <a:gd name="T48" fmla="*/ 4 w 148"/>
                  <a:gd name="T49" fmla="*/ 54 h 151"/>
                  <a:gd name="T50" fmla="*/ 0 w 148"/>
                  <a:gd name="T51" fmla="*/ 67 h 151"/>
                  <a:gd name="T52" fmla="*/ 0 w 148"/>
                  <a:gd name="T53" fmla="*/ 82 h 151"/>
                  <a:gd name="T54" fmla="*/ 2 w 148"/>
                  <a:gd name="T55" fmla="*/ 96 h 151"/>
                  <a:gd name="T56" fmla="*/ 8 w 148"/>
                  <a:gd name="T57" fmla="*/ 109 h 151"/>
                  <a:gd name="T58" fmla="*/ 15 w 148"/>
                  <a:gd name="T59" fmla="*/ 122 h 151"/>
                  <a:gd name="T60" fmla="*/ 26 w 148"/>
                  <a:gd name="T61" fmla="*/ 131 h 151"/>
                  <a:gd name="T62" fmla="*/ 37 w 148"/>
                  <a:gd name="T63" fmla="*/ 140 h 151"/>
                  <a:gd name="T64" fmla="*/ 51 w 148"/>
                  <a:gd name="T65" fmla="*/ 147 h 151"/>
                  <a:gd name="T66" fmla="*/ 48 w 148"/>
                  <a:gd name="T67" fmla="*/ 147 h 151"/>
                  <a:gd name="T68" fmla="*/ 51 w 148"/>
                  <a:gd name="T69" fmla="*/ 147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51">
                    <a:moveTo>
                      <a:pt x="51" y="147"/>
                    </a:moveTo>
                    <a:lnTo>
                      <a:pt x="64" y="151"/>
                    </a:lnTo>
                    <a:lnTo>
                      <a:pt x="79" y="151"/>
                    </a:lnTo>
                    <a:lnTo>
                      <a:pt x="95" y="149"/>
                    </a:lnTo>
                    <a:lnTo>
                      <a:pt x="106" y="142"/>
                    </a:lnTo>
                    <a:lnTo>
                      <a:pt x="119" y="136"/>
                    </a:lnTo>
                    <a:lnTo>
                      <a:pt x="131" y="127"/>
                    </a:lnTo>
                    <a:lnTo>
                      <a:pt x="137" y="116"/>
                    </a:lnTo>
                    <a:lnTo>
                      <a:pt x="144" y="100"/>
                    </a:lnTo>
                    <a:lnTo>
                      <a:pt x="148" y="85"/>
                    </a:lnTo>
                    <a:lnTo>
                      <a:pt x="148" y="71"/>
                    </a:lnTo>
                    <a:lnTo>
                      <a:pt x="146" y="58"/>
                    </a:lnTo>
                    <a:lnTo>
                      <a:pt x="142" y="43"/>
                    </a:lnTo>
                    <a:lnTo>
                      <a:pt x="135" y="31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5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5"/>
                    </a:lnTo>
                    <a:lnTo>
                      <a:pt x="42" y="9"/>
                    </a:lnTo>
                    <a:lnTo>
                      <a:pt x="28" y="18"/>
                    </a:lnTo>
                    <a:lnTo>
                      <a:pt x="20" y="29"/>
                    </a:lnTo>
                    <a:lnTo>
                      <a:pt x="11" y="40"/>
                    </a:lnTo>
                    <a:lnTo>
                      <a:pt x="4" y="54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8" y="109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48" y="147"/>
                    </a:lnTo>
                    <a:lnTo>
                      <a:pt x="51" y="147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44" name="Freeform 85"/>
              <p:cNvSpPr>
                <a:spLocks/>
              </p:cNvSpPr>
              <p:nvPr/>
            </p:nvSpPr>
            <p:spPr bwMode="auto">
              <a:xfrm>
                <a:off x="1537" y="2093"/>
                <a:ext cx="148" cy="148"/>
              </a:xfrm>
              <a:custGeom>
                <a:avLst/>
                <a:gdLst>
                  <a:gd name="T0" fmla="*/ 51 w 148"/>
                  <a:gd name="T1" fmla="*/ 146 h 148"/>
                  <a:gd name="T2" fmla="*/ 64 w 148"/>
                  <a:gd name="T3" fmla="*/ 148 h 148"/>
                  <a:gd name="T4" fmla="*/ 79 w 148"/>
                  <a:gd name="T5" fmla="*/ 148 h 148"/>
                  <a:gd name="T6" fmla="*/ 95 w 148"/>
                  <a:gd name="T7" fmla="*/ 146 h 148"/>
                  <a:gd name="T8" fmla="*/ 106 w 148"/>
                  <a:gd name="T9" fmla="*/ 142 h 148"/>
                  <a:gd name="T10" fmla="*/ 119 w 148"/>
                  <a:gd name="T11" fmla="*/ 135 h 148"/>
                  <a:gd name="T12" fmla="*/ 131 w 148"/>
                  <a:gd name="T13" fmla="*/ 126 h 148"/>
                  <a:gd name="T14" fmla="*/ 137 w 148"/>
                  <a:gd name="T15" fmla="*/ 113 h 148"/>
                  <a:gd name="T16" fmla="*/ 144 w 148"/>
                  <a:gd name="T17" fmla="*/ 100 h 148"/>
                  <a:gd name="T18" fmla="*/ 148 w 148"/>
                  <a:gd name="T19" fmla="*/ 84 h 148"/>
                  <a:gd name="T20" fmla="*/ 148 w 148"/>
                  <a:gd name="T21" fmla="*/ 71 h 148"/>
                  <a:gd name="T22" fmla="*/ 146 w 148"/>
                  <a:gd name="T23" fmla="*/ 55 h 148"/>
                  <a:gd name="T24" fmla="*/ 142 w 148"/>
                  <a:gd name="T25" fmla="*/ 42 h 148"/>
                  <a:gd name="T26" fmla="*/ 135 w 148"/>
                  <a:gd name="T27" fmla="*/ 29 h 148"/>
                  <a:gd name="T28" fmla="*/ 124 w 148"/>
                  <a:gd name="T29" fmla="*/ 20 h 148"/>
                  <a:gd name="T30" fmla="*/ 113 w 148"/>
                  <a:gd name="T31" fmla="*/ 11 h 148"/>
                  <a:gd name="T32" fmla="*/ 99 w 148"/>
                  <a:gd name="T33" fmla="*/ 4 h 148"/>
                  <a:gd name="T34" fmla="*/ 84 w 148"/>
                  <a:gd name="T35" fmla="*/ 0 h 148"/>
                  <a:gd name="T36" fmla="*/ 71 w 148"/>
                  <a:gd name="T37" fmla="*/ 0 h 148"/>
                  <a:gd name="T38" fmla="*/ 55 w 148"/>
                  <a:gd name="T39" fmla="*/ 2 h 148"/>
                  <a:gd name="T40" fmla="*/ 42 w 148"/>
                  <a:gd name="T41" fmla="*/ 9 h 148"/>
                  <a:gd name="T42" fmla="*/ 28 w 148"/>
                  <a:gd name="T43" fmla="*/ 17 h 148"/>
                  <a:gd name="T44" fmla="*/ 20 w 148"/>
                  <a:gd name="T45" fmla="*/ 26 h 148"/>
                  <a:gd name="T46" fmla="*/ 11 w 148"/>
                  <a:gd name="T47" fmla="*/ 37 h 148"/>
                  <a:gd name="T48" fmla="*/ 4 w 148"/>
                  <a:gd name="T49" fmla="*/ 53 h 148"/>
                  <a:gd name="T50" fmla="*/ 0 w 148"/>
                  <a:gd name="T51" fmla="*/ 68 h 148"/>
                  <a:gd name="T52" fmla="*/ 0 w 148"/>
                  <a:gd name="T53" fmla="*/ 82 h 148"/>
                  <a:gd name="T54" fmla="*/ 2 w 148"/>
                  <a:gd name="T55" fmla="*/ 95 h 148"/>
                  <a:gd name="T56" fmla="*/ 8 w 148"/>
                  <a:gd name="T57" fmla="*/ 111 h 148"/>
                  <a:gd name="T58" fmla="*/ 15 w 148"/>
                  <a:gd name="T59" fmla="*/ 122 h 148"/>
                  <a:gd name="T60" fmla="*/ 26 w 148"/>
                  <a:gd name="T61" fmla="*/ 131 h 148"/>
                  <a:gd name="T62" fmla="*/ 37 w 148"/>
                  <a:gd name="T63" fmla="*/ 139 h 148"/>
                  <a:gd name="T64" fmla="*/ 51 w 148"/>
                  <a:gd name="T65" fmla="*/ 146 h 148"/>
                  <a:gd name="T66" fmla="*/ 48 w 148"/>
                  <a:gd name="T67" fmla="*/ 146 h 148"/>
                  <a:gd name="T68" fmla="*/ 51 w 148"/>
                  <a:gd name="T69" fmla="*/ 146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8">
                    <a:moveTo>
                      <a:pt x="51" y="146"/>
                    </a:moveTo>
                    <a:lnTo>
                      <a:pt x="64" y="148"/>
                    </a:lnTo>
                    <a:lnTo>
                      <a:pt x="79" y="148"/>
                    </a:lnTo>
                    <a:lnTo>
                      <a:pt x="95" y="146"/>
                    </a:lnTo>
                    <a:lnTo>
                      <a:pt x="106" y="142"/>
                    </a:lnTo>
                    <a:lnTo>
                      <a:pt x="119" y="135"/>
                    </a:lnTo>
                    <a:lnTo>
                      <a:pt x="131" y="126"/>
                    </a:lnTo>
                    <a:lnTo>
                      <a:pt x="137" y="113"/>
                    </a:lnTo>
                    <a:lnTo>
                      <a:pt x="144" y="100"/>
                    </a:lnTo>
                    <a:lnTo>
                      <a:pt x="148" y="84"/>
                    </a:lnTo>
                    <a:lnTo>
                      <a:pt x="148" y="71"/>
                    </a:lnTo>
                    <a:lnTo>
                      <a:pt x="146" y="55"/>
                    </a:lnTo>
                    <a:lnTo>
                      <a:pt x="142" y="42"/>
                    </a:lnTo>
                    <a:lnTo>
                      <a:pt x="135" y="29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4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2"/>
                    </a:lnTo>
                    <a:lnTo>
                      <a:pt x="42" y="9"/>
                    </a:lnTo>
                    <a:lnTo>
                      <a:pt x="28" y="17"/>
                    </a:lnTo>
                    <a:lnTo>
                      <a:pt x="20" y="26"/>
                    </a:lnTo>
                    <a:lnTo>
                      <a:pt x="11" y="37"/>
                    </a:lnTo>
                    <a:lnTo>
                      <a:pt x="4" y="53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8" y="111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39"/>
                    </a:lnTo>
                    <a:lnTo>
                      <a:pt x="51" y="146"/>
                    </a:lnTo>
                    <a:lnTo>
                      <a:pt x="48" y="146"/>
                    </a:lnTo>
                    <a:lnTo>
                      <a:pt x="51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45" name="Rectangle 86"/>
              <p:cNvSpPr>
                <a:spLocks noChangeArrowheads="1"/>
              </p:cNvSpPr>
              <p:nvPr/>
            </p:nvSpPr>
            <p:spPr bwMode="auto">
              <a:xfrm>
                <a:off x="1188" y="2745"/>
                <a:ext cx="881" cy="115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46146" name="Rectangle 87"/>
              <p:cNvSpPr>
                <a:spLocks noChangeArrowheads="1"/>
              </p:cNvSpPr>
              <p:nvPr/>
            </p:nvSpPr>
            <p:spPr bwMode="auto">
              <a:xfrm>
                <a:off x="1009" y="2829"/>
                <a:ext cx="1211" cy="107"/>
              </a:xfrm>
              <a:prstGeom prst="rect">
                <a:avLst/>
              </a:pr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srgbClr val="CBBD3B"/>
                  </a:buClr>
                  <a:buSzPct val="50000"/>
                  <a:buFont typeface="Wingdings" pitchFamily="2" charset="2"/>
                  <a:buChar char="Ø"/>
                </a:pPr>
                <a:endParaRPr lang="hu-HU" altLang="hu-HU" sz="2400">
                  <a:solidFill>
                    <a:srgbClr val="CBBD3B"/>
                  </a:solidFill>
                  <a:latin typeface="Palatino" pitchFamily="18" charset="0"/>
                </a:endParaRPr>
              </a:p>
            </p:txBody>
          </p:sp>
          <p:sp>
            <p:nvSpPr>
              <p:cNvPr id="46147" name="Freeform 88"/>
              <p:cNvSpPr>
                <a:spLocks/>
              </p:cNvSpPr>
              <p:nvPr/>
            </p:nvSpPr>
            <p:spPr bwMode="auto">
              <a:xfrm>
                <a:off x="831" y="2905"/>
                <a:ext cx="1558" cy="73"/>
              </a:xfrm>
              <a:custGeom>
                <a:avLst/>
                <a:gdLst>
                  <a:gd name="T0" fmla="*/ 0 w 1558"/>
                  <a:gd name="T1" fmla="*/ 73 h 73"/>
                  <a:gd name="T2" fmla="*/ 1558 w 1558"/>
                  <a:gd name="T3" fmla="*/ 73 h 73"/>
                  <a:gd name="T4" fmla="*/ 1555 w 1558"/>
                  <a:gd name="T5" fmla="*/ 62 h 73"/>
                  <a:gd name="T6" fmla="*/ 1551 w 1558"/>
                  <a:gd name="T7" fmla="*/ 49 h 73"/>
                  <a:gd name="T8" fmla="*/ 1544 w 1558"/>
                  <a:gd name="T9" fmla="*/ 37 h 73"/>
                  <a:gd name="T10" fmla="*/ 1535 w 1558"/>
                  <a:gd name="T11" fmla="*/ 26 h 73"/>
                  <a:gd name="T12" fmla="*/ 1524 w 1558"/>
                  <a:gd name="T13" fmla="*/ 15 h 73"/>
                  <a:gd name="T14" fmla="*/ 1513 w 1558"/>
                  <a:gd name="T15" fmla="*/ 9 h 73"/>
                  <a:gd name="T16" fmla="*/ 1500 w 1558"/>
                  <a:gd name="T17" fmla="*/ 2 h 73"/>
                  <a:gd name="T18" fmla="*/ 1487 w 1558"/>
                  <a:gd name="T19" fmla="*/ 0 h 73"/>
                  <a:gd name="T20" fmla="*/ 73 w 1558"/>
                  <a:gd name="T21" fmla="*/ 0 h 73"/>
                  <a:gd name="T22" fmla="*/ 60 w 1558"/>
                  <a:gd name="T23" fmla="*/ 2 h 73"/>
                  <a:gd name="T24" fmla="*/ 47 w 1558"/>
                  <a:gd name="T25" fmla="*/ 4 h 73"/>
                  <a:gd name="T26" fmla="*/ 35 w 1558"/>
                  <a:gd name="T27" fmla="*/ 11 h 73"/>
                  <a:gd name="T28" fmla="*/ 24 w 1558"/>
                  <a:gd name="T29" fmla="*/ 18 h 73"/>
                  <a:gd name="T30" fmla="*/ 16 w 1558"/>
                  <a:gd name="T31" fmla="*/ 29 h 73"/>
                  <a:gd name="T32" fmla="*/ 9 w 1558"/>
                  <a:gd name="T33" fmla="*/ 40 h 73"/>
                  <a:gd name="T34" fmla="*/ 2 w 1558"/>
                  <a:gd name="T35" fmla="*/ 55 h 73"/>
                  <a:gd name="T36" fmla="*/ 0 w 1558"/>
                  <a:gd name="T37" fmla="*/ 73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58" h="73">
                    <a:moveTo>
                      <a:pt x="0" y="73"/>
                    </a:moveTo>
                    <a:lnTo>
                      <a:pt x="1558" y="73"/>
                    </a:lnTo>
                    <a:lnTo>
                      <a:pt x="1555" y="62"/>
                    </a:lnTo>
                    <a:lnTo>
                      <a:pt x="1551" y="49"/>
                    </a:lnTo>
                    <a:lnTo>
                      <a:pt x="1544" y="37"/>
                    </a:lnTo>
                    <a:lnTo>
                      <a:pt x="1535" y="26"/>
                    </a:lnTo>
                    <a:lnTo>
                      <a:pt x="1524" y="15"/>
                    </a:lnTo>
                    <a:lnTo>
                      <a:pt x="1513" y="9"/>
                    </a:lnTo>
                    <a:lnTo>
                      <a:pt x="1500" y="2"/>
                    </a:lnTo>
                    <a:lnTo>
                      <a:pt x="1487" y="0"/>
                    </a:lnTo>
                    <a:lnTo>
                      <a:pt x="73" y="0"/>
                    </a:lnTo>
                    <a:lnTo>
                      <a:pt x="60" y="2"/>
                    </a:lnTo>
                    <a:lnTo>
                      <a:pt x="47" y="4"/>
                    </a:lnTo>
                    <a:lnTo>
                      <a:pt x="35" y="11"/>
                    </a:lnTo>
                    <a:lnTo>
                      <a:pt x="24" y="18"/>
                    </a:lnTo>
                    <a:lnTo>
                      <a:pt x="16" y="29"/>
                    </a:lnTo>
                    <a:lnTo>
                      <a:pt x="9" y="40"/>
                    </a:lnTo>
                    <a:lnTo>
                      <a:pt x="2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6123" name="Text Box 89"/>
            <p:cNvSpPr txBox="1">
              <a:spLocks noChangeArrowheads="1"/>
            </p:cNvSpPr>
            <p:nvPr/>
          </p:nvSpPr>
          <p:spPr bwMode="auto">
            <a:xfrm>
              <a:off x="363" y="1499"/>
              <a:ext cx="2130" cy="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900" b="1">
                  <a:solidFill>
                    <a:srgbClr val="FF3300"/>
                  </a:solidFill>
                </a:rPr>
                <a:t>PÉNZBEVÉTELEK</a:t>
              </a:r>
              <a:r>
                <a:rPr lang="hu-HU" altLang="hu-HU" sz="2400" b="1">
                  <a:solidFill>
                    <a:srgbClr val="FF3300"/>
                  </a:solidFill>
                </a:rPr>
                <a:t>120</a:t>
              </a:r>
            </a:p>
          </p:txBody>
        </p:sp>
        <p:sp>
          <p:nvSpPr>
            <p:cNvPr id="46124" name="Text Box 90"/>
            <p:cNvSpPr txBox="1">
              <a:spLocks noChangeArrowheads="1"/>
            </p:cNvSpPr>
            <p:nvPr/>
          </p:nvSpPr>
          <p:spPr bwMode="auto">
            <a:xfrm>
              <a:off x="3348" y="1090"/>
              <a:ext cx="2344" cy="1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900" b="1">
                  <a:solidFill>
                    <a:srgbClr val="FF3300"/>
                  </a:solidFill>
                </a:rPr>
                <a:t>PÉNZKIADÁSOK</a:t>
              </a:r>
              <a:br>
                <a:rPr lang="hu-HU" altLang="hu-HU" sz="900" b="1">
                  <a:solidFill>
                    <a:srgbClr val="FF3300"/>
                  </a:solidFill>
                </a:rPr>
              </a:br>
              <a:r>
                <a:rPr lang="hu-HU" altLang="hu-HU" sz="2800" b="1">
                  <a:solidFill>
                    <a:srgbClr val="FF3300"/>
                  </a:solidFill>
                </a:rPr>
                <a:t>50</a:t>
              </a:r>
            </a:p>
          </p:txBody>
        </p:sp>
      </p:grpSp>
      <p:sp>
        <p:nvSpPr>
          <p:cNvPr id="635996" name="Rectangle 92"/>
          <p:cNvSpPr>
            <a:spLocks noChangeArrowheads="1"/>
          </p:cNvSpPr>
          <p:nvPr/>
        </p:nvSpPr>
        <p:spPr bwMode="auto">
          <a:xfrm>
            <a:off x="323850" y="6464300"/>
            <a:ext cx="2879725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NY </a:t>
            </a:r>
            <a:r>
              <a:rPr lang="hu-HU" altLang="hu-HU" sz="1800" b="1">
                <a:solidFill>
                  <a:srgbClr val="FF0000"/>
                </a:solidFill>
                <a:sym typeface="Symbol" pitchFamily="18" charset="2"/>
              </a:rPr>
              <a:t> CF = </a:t>
            </a:r>
            <a:r>
              <a:rPr lang="hu-HU" altLang="hu-HU" sz="1800" b="1">
                <a:solidFill>
                  <a:srgbClr val="FF0000"/>
                </a:solidFill>
              </a:rPr>
              <a:t>100 +70 = 170</a:t>
            </a:r>
          </a:p>
        </p:txBody>
      </p:sp>
      <p:grpSp>
        <p:nvGrpSpPr>
          <p:cNvPr id="636023" name="Group 119"/>
          <p:cNvGrpSpPr>
            <a:grpSpLocks/>
          </p:cNvGrpSpPr>
          <p:nvPr/>
        </p:nvGrpSpPr>
        <p:grpSpPr bwMode="auto">
          <a:xfrm>
            <a:off x="4211638" y="5518150"/>
            <a:ext cx="3455987" cy="1295400"/>
            <a:chOff x="703" y="300"/>
            <a:chExt cx="4792" cy="2177"/>
          </a:xfrm>
        </p:grpSpPr>
        <p:grpSp>
          <p:nvGrpSpPr>
            <p:cNvPr id="46096" name="Group 93"/>
            <p:cNvGrpSpPr>
              <a:grpSpLocks noChangeAspect="1"/>
            </p:cNvGrpSpPr>
            <p:nvPr/>
          </p:nvGrpSpPr>
          <p:grpSpPr bwMode="auto">
            <a:xfrm>
              <a:off x="1111" y="300"/>
              <a:ext cx="3807" cy="2177"/>
              <a:chOff x="385" y="981"/>
              <a:chExt cx="2494" cy="1997"/>
            </a:xfrm>
          </p:grpSpPr>
          <p:sp>
            <p:nvSpPr>
              <p:cNvPr id="46099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981"/>
                <a:ext cx="2494" cy="1997"/>
              </a:xfrm>
              <a:prstGeom prst="rect">
                <a:avLst/>
              </a:prstGeom>
              <a:solidFill>
                <a:srgbClr val="E6E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0" name="Rectangle 95"/>
              <p:cNvSpPr>
                <a:spLocks noChangeArrowheads="1"/>
              </p:cNvSpPr>
              <p:nvPr/>
            </p:nvSpPr>
            <p:spPr bwMode="auto">
              <a:xfrm>
                <a:off x="1574" y="1076"/>
                <a:ext cx="76" cy="1767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46101" name="Freeform 96"/>
              <p:cNvSpPr>
                <a:spLocks/>
              </p:cNvSpPr>
              <p:nvPr/>
            </p:nvSpPr>
            <p:spPr bwMode="auto">
              <a:xfrm>
                <a:off x="2111" y="1591"/>
                <a:ext cx="646" cy="823"/>
              </a:xfrm>
              <a:custGeom>
                <a:avLst/>
                <a:gdLst>
                  <a:gd name="T0" fmla="*/ 300 w 646"/>
                  <a:gd name="T1" fmla="*/ 11 h 823"/>
                  <a:gd name="T2" fmla="*/ 291 w 646"/>
                  <a:gd name="T3" fmla="*/ 11 h 823"/>
                  <a:gd name="T4" fmla="*/ 637 w 646"/>
                  <a:gd name="T5" fmla="*/ 821 h 823"/>
                  <a:gd name="T6" fmla="*/ 642 w 646"/>
                  <a:gd name="T7" fmla="*/ 817 h 823"/>
                  <a:gd name="T8" fmla="*/ 5 w 646"/>
                  <a:gd name="T9" fmla="*/ 817 h 823"/>
                  <a:gd name="T10" fmla="*/ 9 w 646"/>
                  <a:gd name="T11" fmla="*/ 821 h 823"/>
                  <a:gd name="T12" fmla="*/ 300 w 646"/>
                  <a:gd name="T13" fmla="*/ 11 h 823"/>
                  <a:gd name="T14" fmla="*/ 295 w 646"/>
                  <a:gd name="T15" fmla="*/ 0 h 823"/>
                  <a:gd name="T16" fmla="*/ 0 w 646"/>
                  <a:gd name="T17" fmla="*/ 823 h 823"/>
                  <a:gd name="T18" fmla="*/ 646 w 646"/>
                  <a:gd name="T19" fmla="*/ 823 h 823"/>
                  <a:gd name="T20" fmla="*/ 295 w 646"/>
                  <a:gd name="T21" fmla="*/ 0 h 823"/>
                  <a:gd name="T22" fmla="*/ 300 w 646"/>
                  <a:gd name="T23" fmla="*/ 11 h 8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6" h="823">
                    <a:moveTo>
                      <a:pt x="300" y="11"/>
                    </a:moveTo>
                    <a:lnTo>
                      <a:pt x="291" y="11"/>
                    </a:lnTo>
                    <a:lnTo>
                      <a:pt x="637" y="821"/>
                    </a:lnTo>
                    <a:lnTo>
                      <a:pt x="642" y="817"/>
                    </a:lnTo>
                    <a:lnTo>
                      <a:pt x="5" y="817"/>
                    </a:lnTo>
                    <a:lnTo>
                      <a:pt x="9" y="821"/>
                    </a:lnTo>
                    <a:lnTo>
                      <a:pt x="300" y="11"/>
                    </a:lnTo>
                    <a:lnTo>
                      <a:pt x="295" y="0"/>
                    </a:lnTo>
                    <a:lnTo>
                      <a:pt x="0" y="823"/>
                    </a:lnTo>
                    <a:lnTo>
                      <a:pt x="646" y="823"/>
                    </a:lnTo>
                    <a:lnTo>
                      <a:pt x="295" y="0"/>
                    </a:lnTo>
                    <a:lnTo>
                      <a:pt x="300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2" name="Freeform 97"/>
              <p:cNvSpPr>
                <a:spLocks/>
              </p:cNvSpPr>
              <p:nvPr/>
            </p:nvSpPr>
            <p:spPr bwMode="auto">
              <a:xfrm>
                <a:off x="2402" y="1607"/>
                <a:ext cx="11" cy="805"/>
              </a:xfrm>
              <a:custGeom>
                <a:avLst/>
                <a:gdLst>
                  <a:gd name="T0" fmla="*/ 0 w 11"/>
                  <a:gd name="T1" fmla="*/ 0 h 805"/>
                  <a:gd name="T2" fmla="*/ 2 w 11"/>
                  <a:gd name="T3" fmla="*/ 805 h 805"/>
                  <a:gd name="T4" fmla="*/ 11 w 11"/>
                  <a:gd name="T5" fmla="*/ 805 h 805"/>
                  <a:gd name="T6" fmla="*/ 9 w 11"/>
                  <a:gd name="T7" fmla="*/ 0 h 805"/>
                  <a:gd name="T8" fmla="*/ 0 w 11"/>
                  <a:gd name="T9" fmla="*/ 0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05">
                    <a:moveTo>
                      <a:pt x="0" y="0"/>
                    </a:moveTo>
                    <a:lnTo>
                      <a:pt x="2" y="805"/>
                    </a:lnTo>
                    <a:lnTo>
                      <a:pt x="11" y="80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3" name="Freeform 98"/>
              <p:cNvSpPr>
                <a:spLocks/>
              </p:cNvSpPr>
              <p:nvPr/>
            </p:nvSpPr>
            <p:spPr bwMode="auto">
              <a:xfrm>
                <a:off x="1960" y="2406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2 h 48"/>
                  <a:gd name="T6" fmla="*/ 0 w 919"/>
                  <a:gd name="T7" fmla="*/ 48 h 48"/>
                  <a:gd name="T8" fmla="*/ 919 w 919"/>
                  <a:gd name="T9" fmla="*/ 4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4" name="Freeform 99"/>
              <p:cNvSpPr>
                <a:spLocks/>
              </p:cNvSpPr>
              <p:nvPr/>
            </p:nvSpPr>
            <p:spPr bwMode="auto">
              <a:xfrm>
                <a:off x="2067" y="2430"/>
                <a:ext cx="712" cy="67"/>
              </a:xfrm>
              <a:custGeom>
                <a:avLst/>
                <a:gdLst>
                  <a:gd name="T0" fmla="*/ 712 w 712"/>
                  <a:gd name="T1" fmla="*/ 64 h 67"/>
                  <a:gd name="T2" fmla="*/ 712 w 712"/>
                  <a:gd name="T3" fmla="*/ 0 h 67"/>
                  <a:gd name="T4" fmla="*/ 0 w 712"/>
                  <a:gd name="T5" fmla="*/ 2 h 67"/>
                  <a:gd name="T6" fmla="*/ 0 w 712"/>
                  <a:gd name="T7" fmla="*/ 67 h 67"/>
                  <a:gd name="T8" fmla="*/ 712 w 712"/>
                  <a:gd name="T9" fmla="*/ 64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2" h="67">
                    <a:moveTo>
                      <a:pt x="712" y="64"/>
                    </a:moveTo>
                    <a:lnTo>
                      <a:pt x="712" y="0"/>
                    </a:lnTo>
                    <a:lnTo>
                      <a:pt x="0" y="2"/>
                    </a:lnTo>
                    <a:lnTo>
                      <a:pt x="0" y="67"/>
                    </a:lnTo>
                    <a:lnTo>
                      <a:pt x="712" y="64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5" name="Freeform 100"/>
              <p:cNvSpPr>
                <a:spLocks/>
              </p:cNvSpPr>
              <p:nvPr/>
            </p:nvSpPr>
            <p:spPr bwMode="auto">
              <a:xfrm>
                <a:off x="2176" y="2474"/>
                <a:ext cx="517" cy="74"/>
              </a:xfrm>
              <a:custGeom>
                <a:avLst/>
                <a:gdLst>
                  <a:gd name="T0" fmla="*/ 514 w 517"/>
                  <a:gd name="T1" fmla="*/ 0 h 74"/>
                  <a:gd name="T2" fmla="*/ 0 w 517"/>
                  <a:gd name="T3" fmla="*/ 5 h 74"/>
                  <a:gd name="T4" fmla="*/ 2 w 517"/>
                  <a:gd name="T5" fmla="*/ 16 h 74"/>
                  <a:gd name="T6" fmla="*/ 8 w 517"/>
                  <a:gd name="T7" fmla="*/ 29 h 74"/>
                  <a:gd name="T8" fmla="*/ 15 w 517"/>
                  <a:gd name="T9" fmla="*/ 40 h 74"/>
                  <a:gd name="T10" fmla="*/ 24 w 517"/>
                  <a:gd name="T11" fmla="*/ 51 h 74"/>
                  <a:gd name="T12" fmla="*/ 35 w 517"/>
                  <a:gd name="T13" fmla="*/ 60 h 74"/>
                  <a:gd name="T14" fmla="*/ 44 w 517"/>
                  <a:gd name="T15" fmla="*/ 67 h 74"/>
                  <a:gd name="T16" fmla="*/ 55 w 517"/>
                  <a:gd name="T17" fmla="*/ 71 h 74"/>
                  <a:gd name="T18" fmla="*/ 68 w 517"/>
                  <a:gd name="T19" fmla="*/ 74 h 74"/>
                  <a:gd name="T20" fmla="*/ 68 w 517"/>
                  <a:gd name="T21" fmla="*/ 69 h 74"/>
                  <a:gd name="T22" fmla="*/ 448 w 517"/>
                  <a:gd name="T23" fmla="*/ 69 h 74"/>
                  <a:gd name="T24" fmla="*/ 459 w 517"/>
                  <a:gd name="T25" fmla="*/ 69 h 74"/>
                  <a:gd name="T26" fmla="*/ 470 w 517"/>
                  <a:gd name="T27" fmla="*/ 65 h 74"/>
                  <a:gd name="T28" fmla="*/ 481 w 517"/>
                  <a:gd name="T29" fmla="*/ 58 h 74"/>
                  <a:gd name="T30" fmla="*/ 492 w 517"/>
                  <a:gd name="T31" fmla="*/ 49 h 74"/>
                  <a:gd name="T32" fmla="*/ 503 w 517"/>
                  <a:gd name="T33" fmla="*/ 38 h 74"/>
                  <a:gd name="T34" fmla="*/ 512 w 517"/>
                  <a:gd name="T35" fmla="*/ 27 h 74"/>
                  <a:gd name="T36" fmla="*/ 517 w 517"/>
                  <a:gd name="T37" fmla="*/ 14 h 74"/>
                  <a:gd name="T38" fmla="*/ 517 w 517"/>
                  <a:gd name="T39" fmla="*/ 0 h 74"/>
                  <a:gd name="T40" fmla="*/ 514 w 517"/>
                  <a:gd name="T41" fmla="*/ 0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7" h="74">
                    <a:moveTo>
                      <a:pt x="514" y="0"/>
                    </a:moveTo>
                    <a:lnTo>
                      <a:pt x="0" y="5"/>
                    </a:lnTo>
                    <a:lnTo>
                      <a:pt x="2" y="16"/>
                    </a:lnTo>
                    <a:lnTo>
                      <a:pt x="8" y="29"/>
                    </a:lnTo>
                    <a:lnTo>
                      <a:pt x="15" y="40"/>
                    </a:lnTo>
                    <a:lnTo>
                      <a:pt x="24" y="51"/>
                    </a:lnTo>
                    <a:lnTo>
                      <a:pt x="35" y="60"/>
                    </a:lnTo>
                    <a:lnTo>
                      <a:pt x="44" y="67"/>
                    </a:lnTo>
                    <a:lnTo>
                      <a:pt x="55" y="71"/>
                    </a:lnTo>
                    <a:lnTo>
                      <a:pt x="68" y="74"/>
                    </a:lnTo>
                    <a:lnTo>
                      <a:pt x="68" y="69"/>
                    </a:lnTo>
                    <a:lnTo>
                      <a:pt x="448" y="69"/>
                    </a:lnTo>
                    <a:lnTo>
                      <a:pt x="459" y="69"/>
                    </a:lnTo>
                    <a:lnTo>
                      <a:pt x="470" y="65"/>
                    </a:lnTo>
                    <a:lnTo>
                      <a:pt x="481" y="58"/>
                    </a:lnTo>
                    <a:lnTo>
                      <a:pt x="492" y="49"/>
                    </a:lnTo>
                    <a:lnTo>
                      <a:pt x="503" y="38"/>
                    </a:lnTo>
                    <a:lnTo>
                      <a:pt x="512" y="27"/>
                    </a:lnTo>
                    <a:lnTo>
                      <a:pt x="517" y="14"/>
                    </a:lnTo>
                    <a:lnTo>
                      <a:pt x="51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6" name="Freeform 101"/>
              <p:cNvSpPr>
                <a:spLocks/>
              </p:cNvSpPr>
              <p:nvPr/>
            </p:nvSpPr>
            <p:spPr bwMode="auto">
              <a:xfrm>
                <a:off x="2302" y="1436"/>
                <a:ext cx="147" cy="151"/>
              </a:xfrm>
              <a:custGeom>
                <a:avLst/>
                <a:gdLst>
                  <a:gd name="T0" fmla="*/ 47 w 147"/>
                  <a:gd name="T1" fmla="*/ 146 h 151"/>
                  <a:gd name="T2" fmla="*/ 62 w 147"/>
                  <a:gd name="T3" fmla="*/ 151 h 151"/>
                  <a:gd name="T4" fmla="*/ 78 w 147"/>
                  <a:gd name="T5" fmla="*/ 151 h 151"/>
                  <a:gd name="T6" fmla="*/ 93 w 147"/>
                  <a:gd name="T7" fmla="*/ 149 h 151"/>
                  <a:gd name="T8" fmla="*/ 104 w 147"/>
                  <a:gd name="T9" fmla="*/ 142 h 151"/>
                  <a:gd name="T10" fmla="*/ 118 w 147"/>
                  <a:gd name="T11" fmla="*/ 135 h 151"/>
                  <a:gd name="T12" fmla="*/ 129 w 147"/>
                  <a:gd name="T13" fmla="*/ 124 h 151"/>
                  <a:gd name="T14" fmla="*/ 138 w 147"/>
                  <a:gd name="T15" fmla="*/ 113 h 151"/>
                  <a:gd name="T16" fmla="*/ 144 w 147"/>
                  <a:gd name="T17" fmla="*/ 100 h 151"/>
                  <a:gd name="T18" fmla="*/ 147 w 147"/>
                  <a:gd name="T19" fmla="*/ 84 h 151"/>
                  <a:gd name="T20" fmla="*/ 147 w 147"/>
                  <a:gd name="T21" fmla="*/ 69 h 151"/>
                  <a:gd name="T22" fmla="*/ 144 w 147"/>
                  <a:gd name="T23" fmla="*/ 55 h 151"/>
                  <a:gd name="T24" fmla="*/ 140 w 147"/>
                  <a:gd name="T25" fmla="*/ 42 h 151"/>
                  <a:gd name="T26" fmla="*/ 131 w 147"/>
                  <a:gd name="T27" fmla="*/ 29 h 151"/>
                  <a:gd name="T28" fmla="*/ 122 w 147"/>
                  <a:gd name="T29" fmla="*/ 18 h 151"/>
                  <a:gd name="T30" fmla="*/ 111 w 147"/>
                  <a:gd name="T31" fmla="*/ 9 h 151"/>
                  <a:gd name="T32" fmla="*/ 96 w 147"/>
                  <a:gd name="T33" fmla="*/ 2 h 151"/>
                  <a:gd name="T34" fmla="*/ 82 w 147"/>
                  <a:gd name="T35" fmla="*/ 0 h 151"/>
                  <a:gd name="T36" fmla="*/ 69 w 147"/>
                  <a:gd name="T37" fmla="*/ 0 h 151"/>
                  <a:gd name="T38" fmla="*/ 53 w 147"/>
                  <a:gd name="T39" fmla="*/ 2 h 151"/>
                  <a:gd name="T40" fmla="*/ 40 w 147"/>
                  <a:gd name="T41" fmla="*/ 7 h 151"/>
                  <a:gd name="T42" fmla="*/ 29 w 147"/>
                  <a:gd name="T43" fmla="*/ 15 h 151"/>
                  <a:gd name="T44" fmla="*/ 18 w 147"/>
                  <a:gd name="T45" fmla="*/ 24 h 151"/>
                  <a:gd name="T46" fmla="*/ 9 w 147"/>
                  <a:gd name="T47" fmla="*/ 35 h 151"/>
                  <a:gd name="T48" fmla="*/ 2 w 147"/>
                  <a:gd name="T49" fmla="*/ 51 h 151"/>
                  <a:gd name="T50" fmla="*/ 0 w 147"/>
                  <a:gd name="T51" fmla="*/ 66 h 151"/>
                  <a:gd name="T52" fmla="*/ 0 w 147"/>
                  <a:gd name="T53" fmla="*/ 82 h 151"/>
                  <a:gd name="T54" fmla="*/ 2 w 147"/>
                  <a:gd name="T55" fmla="*/ 95 h 151"/>
                  <a:gd name="T56" fmla="*/ 7 w 147"/>
                  <a:gd name="T57" fmla="*/ 109 h 151"/>
                  <a:gd name="T58" fmla="*/ 13 w 147"/>
                  <a:gd name="T59" fmla="*/ 120 h 151"/>
                  <a:gd name="T60" fmla="*/ 22 w 147"/>
                  <a:gd name="T61" fmla="*/ 133 h 151"/>
                  <a:gd name="T62" fmla="*/ 36 w 147"/>
                  <a:gd name="T63" fmla="*/ 140 h 151"/>
                  <a:gd name="T64" fmla="*/ 47 w 147"/>
                  <a:gd name="T65" fmla="*/ 146 h 151"/>
                  <a:gd name="T66" fmla="*/ 47 w 147"/>
                  <a:gd name="T67" fmla="*/ 144 h 151"/>
                  <a:gd name="T68" fmla="*/ 47 w 147"/>
                  <a:gd name="T69" fmla="*/ 146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" h="151">
                    <a:moveTo>
                      <a:pt x="47" y="146"/>
                    </a:moveTo>
                    <a:lnTo>
                      <a:pt x="62" y="151"/>
                    </a:lnTo>
                    <a:lnTo>
                      <a:pt x="78" y="151"/>
                    </a:lnTo>
                    <a:lnTo>
                      <a:pt x="93" y="149"/>
                    </a:lnTo>
                    <a:lnTo>
                      <a:pt x="104" y="142"/>
                    </a:lnTo>
                    <a:lnTo>
                      <a:pt x="118" y="135"/>
                    </a:lnTo>
                    <a:lnTo>
                      <a:pt x="129" y="124"/>
                    </a:lnTo>
                    <a:lnTo>
                      <a:pt x="138" y="113"/>
                    </a:lnTo>
                    <a:lnTo>
                      <a:pt x="144" y="100"/>
                    </a:lnTo>
                    <a:lnTo>
                      <a:pt x="147" y="84"/>
                    </a:lnTo>
                    <a:lnTo>
                      <a:pt x="147" y="69"/>
                    </a:lnTo>
                    <a:lnTo>
                      <a:pt x="144" y="55"/>
                    </a:lnTo>
                    <a:lnTo>
                      <a:pt x="140" y="42"/>
                    </a:lnTo>
                    <a:lnTo>
                      <a:pt x="131" y="29"/>
                    </a:lnTo>
                    <a:lnTo>
                      <a:pt x="122" y="18"/>
                    </a:lnTo>
                    <a:lnTo>
                      <a:pt x="111" y="9"/>
                    </a:lnTo>
                    <a:lnTo>
                      <a:pt x="96" y="2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53" y="2"/>
                    </a:lnTo>
                    <a:lnTo>
                      <a:pt x="40" y="7"/>
                    </a:lnTo>
                    <a:lnTo>
                      <a:pt x="29" y="15"/>
                    </a:lnTo>
                    <a:lnTo>
                      <a:pt x="18" y="24"/>
                    </a:lnTo>
                    <a:lnTo>
                      <a:pt x="9" y="35"/>
                    </a:lnTo>
                    <a:lnTo>
                      <a:pt x="2" y="51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7" y="109"/>
                    </a:lnTo>
                    <a:lnTo>
                      <a:pt x="13" y="120"/>
                    </a:lnTo>
                    <a:lnTo>
                      <a:pt x="22" y="133"/>
                    </a:lnTo>
                    <a:lnTo>
                      <a:pt x="36" y="140"/>
                    </a:lnTo>
                    <a:lnTo>
                      <a:pt x="47" y="146"/>
                    </a:lnTo>
                    <a:lnTo>
                      <a:pt x="47" y="144"/>
                    </a:lnTo>
                    <a:lnTo>
                      <a:pt x="47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7" name="Freeform 102"/>
              <p:cNvSpPr>
                <a:spLocks/>
              </p:cNvSpPr>
              <p:nvPr/>
            </p:nvSpPr>
            <p:spPr bwMode="auto">
              <a:xfrm>
                <a:off x="800" y="1212"/>
                <a:ext cx="1624" cy="426"/>
              </a:xfrm>
              <a:custGeom>
                <a:avLst/>
                <a:gdLst>
                  <a:gd name="T0" fmla="*/ 794 w 1624"/>
                  <a:gd name="T1" fmla="*/ 244 h 426"/>
                  <a:gd name="T2" fmla="*/ 772 w 1624"/>
                  <a:gd name="T3" fmla="*/ 239 h 426"/>
                  <a:gd name="T4" fmla="*/ 728 w 1624"/>
                  <a:gd name="T5" fmla="*/ 226 h 426"/>
                  <a:gd name="T6" fmla="*/ 692 w 1624"/>
                  <a:gd name="T7" fmla="*/ 211 h 426"/>
                  <a:gd name="T8" fmla="*/ 648 w 1624"/>
                  <a:gd name="T9" fmla="*/ 184 h 426"/>
                  <a:gd name="T10" fmla="*/ 606 w 1624"/>
                  <a:gd name="T11" fmla="*/ 166 h 426"/>
                  <a:gd name="T12" fmla="*/ 528 w 1624"/>
                  <a:gd name="T13" fmla="*/ 155 h 426"/>
                  <a:gd name="T14" fmla="*/ 444 w 1624"/>
                  <a:gd name="T15" fmla="*/ 164 h 426"/>
                  <a:gd name="T16" fmla="*/ 344 w 1624"/>
                  <a:gd name="T17" fmla="*/ 184 h 426"/>
                  <a:gd name="T18" fmla="*/ 288 w 1624"/>
                  <a:gd name="T19" fmla="*/ 191 h 426"/>
                  <a:gd name="T20" fmla="*/ 213 w 1624"/>
                  <a:gd name="T21" fmla="*/ 188 h 426"/>
                  <a:gd name="T22" fmla="*/ 166 w 1624"/>
                  <a:gd name="T23" fmla="*/ 177 h 426"/>
                  <a:gd name="T24" fmla="*/ 124 w 1624"/>
                  <a:gd name="T25" fmla="*/ 157 h 426"/>
                  <a:gd name="T26" fmla="*/ 84 w 1624"/>
                  <a:gd name="T27" fmla="*/ 133 h 426"/>
                  <a:gd name="T28" fmla="*/ 49 w 1624"/>
                  <a:gd name="T29" fmla="*/ 100 h 426"/>
                  <a:gd name="T30" fmla="*/ 15 w 1624"/>
                  <a:gd name="T31" fmla="*/ 57 h 426"/>
                  <a:gd name="T32" fmla="*/ 11 w 1624"/>
                  <a:gd name="T33" fmla="*/ 37 h 426"/>
                  <a:gd name="T34" fmla="*/ 22 w 1624"/>
                  <a:gd name="T35" fmla="*/ 40 h 426"/>
                  <a:gd name="T36" fmla="*/ 51 w 1624"/>
                  <a:gd name="T37" fmla="*/ 46 h 426"/>
                  <a:gd name="T38" fmla="*/ 75 w 1624"/>
                  <a:gd name="T39" fmla="*/ 51 h 426"/>
                  <a:gd name="T40" fmla="*/ 153 w 1624"/>
                  <a:gd name="T41" fmla="*/ 71 h 426"/>
                  <a:gd name="T42" fmla="*/ 220 w 1624"/>
                  <a:gd name="T43" fmla="*/ 75 h 426"/>
                  <a:gd name="T44" fmla="*/ 275 w 1624"/>
                  <a:gd name="T45" fmla="*/ 71 h 426"/>
                  <a:gd name="T46" fmla="*/ 324 w 1624"/>
                  <a:gd name="T47" fmla="*/ 55 h 426"/>
                  <a:gd name="T48" fmla="*/ 388 w 1624"/>
                  <a:gd name="T49" fmla="*/ 29 h 426"/>
                  <a:gd name="T50" fmla="*/ 448 w 1624"/>
                  <a:gd name="T51" fmla="*/ 6 h 426"/>
                  <a:gd name="T52" fmla="*/ 490 w 1624"/>
                  <a:gd name="T53" fmla="*/ 0 h 426"/>
                  <a:gd name="T54" fmla="*/ 552 w 1624"/>
                  <a:gd name="T55" fmla="*/ 2 h 426"/>
                  <a:gd name="T56" fmla="*/ 615 w 1624"/>
                  <a:gd name="T57" fmla="*/ 22 h 426"/>
                  <a:gd name="T58" fmla="*/ 717 w 1624"/>
                  <a:gd name="T59" fmla="*/ 71 h 426"/>
                  <a:gd name="T60" fmla="*/ 801 w 1624"/>
                  <a:gd name="T61" fmla="*/ 95 h 426"/>
                  <a:gd name="T62" fmla="*/ 892 w 1624"/>
                  <a:gd name="T63" fmla="*/ 111 h 426"/>
                  <a:gd name="T64" fmla="*/ 1007 w 1624"/>
                  <a:gd name="T65" fmla="*/ 113 h 426"/>
                  <a:gd name="T66" fmla="*/ 1094 w 1624"/>
                  <a:gd name="T67" fmla="*/ 111 h 426"/>
                  <a:gd name="T68" fmla="*/ 1158 w 1624"/>
                  <a:gd name="T69" fmla="*/ 126 h 426"/>
                  <a:gd name="T70" fmla="*/ 1205 w 1624"/>
                  <a:gd name="T71" fmla="*/ 148 h 426"/>
                  <a:gd name="T72" fmla="*/ 1254 w 1624"/>
                  <a:gd name="T73" fmla="*/ 191 h 426"/>
                  <a:gd name="T74" fmla="*/ 1318 w 1624"/>
                  <a:gd name="T75" fmla="*/ 255 h 426"/>
                  <a:gd name="T76" fmla="*/ 1356 w 1624"/>
                  <a:gd name="T77" fmla="*/ 288 h 426"/>
                  <a:gd name="T78" fmla="*/ 1404 w 1624"/>
                  <a:gd name="T79" fmla="*/ 315 h 426"/>
                  <a:gd name="T80" fmla="*/ 1469 w 1624"/>
                  <a:gd name="T81" fmla="*/ 335 h 426"/>
                  <a:gd name="T82" fmla="*/ 1549 w 1624"/>
                  <a:gd name="T83" fmla="*/ 348 h 426"/>
                  <a:gd name="T84" fmla="*/ 1573 w 1624"/>
                  <a:gd name="T85" fmla="*/ 350 h 426"/>
                  <a:gd name="T86" fmla="*/ 1604 w 1624"/>
                  <a:gd name="T87" fmla="*/ 355 h 426"/>
                  <a:gd name="T88" fmla="*/ 1604 w 1624"/>
                  <a:gd name="T89" fmla="*/ 373 h 426"/>
                  <a:gd name="T90" fmla="*/ 1558 w 1624"/>
                  <a:gd name="T91" fmla="*/ 399 h 426"/>
                  <a:gd name="T92" fmla="*/ 1511 w 1624"/>
                  <a:gd name="T93" fmla="*/ 417 h 426"/>
                  <a:gd name="T94" fmla="*/ 1464 w 1624"/>
                  <a:gd name="T95" fmla="*/ 426 h 426"/>
                  <a:gd name="T96" fmla="*/ 1418 w 1624"/>
                  <a:gd name="T97" fmla="*/ 426 h 426"/>
                  <a:gd name="T98" fmla="*/ 1369 w 1624"/>
                  <a:gd name="T99" fmla="*/ 419 h 426"/>
                  <a:gd name="T100" fmla="*/ 1320 w 1624"/>
                  <a:gd name="T101" fmla="*/ 404 h 426"/>
                  <a:gd name="T102" fmla="*/ 1271 w 1624"/>
                  <a:gd name="T103" fmla="*/ 379 h 426"/>
                  <a:gd name="T104" fmla="*/ 1227 w 1624"/>
                  <a:gd name="T105" fmla="*/ 350 h 426"/>
                  <a:gd name="T106" fmla="*/ 1185 w 1624"/>
                  <a:gd name="T107" fmla="*/ 322 h 426"/>
                  <a:gd name="T108" fmla="*/ 1129 w 1624"/>
                  <a:gd name="T109" fmla="*/ 286 h 426"/>
                  <a:gd name="T110" fmla="*/ 1056 w 1624"/>
                  <a:gd name="T111" fmla="*/ 255 h 426"/>
                  <a:gd name="T112" fmla="*/ 1014 w 1624"/>
                  <a:gd name="T113" fmla="*/ 248 h 426"/>
                  <a:gd name="T114" fmla="*/ 970 w 1624"/>
                  <a:gd name="T115" fmla="*/ 248 h 426"/>
                  <a:gd name="T116" fmla="*/ 919 w 1624"/>
                  <a:gd name="T117" fmla="*/ 257 h 426"/>
                  <a:gd name="T118" fmla="*/ 890 w 1624"/>
                  <a:gd name="T119" fmla="*/ 259 h 426"/>
                  <a:gd name="T120" fmla="*/ 854 w 1624"/>
                  <a:gd name="T121" fmla="*/ 255 h 426"/>
                  <a:gd name="T122" fmla="*/ 823 w 1624"/>
                  <a:gd name="T123" fmla="*/ 248 h 426"/>
                  <a:gd name="T124" fmla="*/ 801 w 1624"/>
                  <a:gd name="T125" fmla="*/ 242 h 4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24" h="426">
                    <a:moveTo>
                      <a:pt x="801" y="246"/>
                    </a:moveTo>
                    <a:lnTo>
                      <a:pt x="794" y="244"/>
                    </a:lnTo>
                    <a:lnTo>
                      <a:pt x="783" y="242"/>
                    </a:lnTo>
                    <a:lnTo>
                      <a:pt x="772" y="239"/>
                    </a:lnTo>
                    <a:lnTo>
                      <a:pt x="759" y="235"/>
                    </a:lnTo>
                    <a:lnTo>
                      <a:pt x="728" y="226"/>
                    </a:lnTo>
                    <a:lnTo>
                      <a:pt x="712" y="219"/>
                    </a:lnTo>
                    <a:lnTo>
                      <a:pt x="692" y="211"/>
                    </a:lnTo>
                    <a:lnTo>
                      <a:pt x="670" y="197"/>
                    </a:lnTo>
                    <a:lnTo>
                      <a:pt x="648" y="184"/>
                    </a:lnTo>
                    <a:lnTo>
                      <a:pt x="628" y="175"/>
                    </a:lnTo>
                    <a:lnTo>
                      <a:pt x="606" y="166"/>
                    </a:lnTo>
                    <a:lnTo>
                      <a:pt x="566" y="157"/>
                    </a:lnTo>
                    <a:lnTo>
                      <a:pt x="528" y="155"/>
                    </a:lnTo>
                    <a:lnTo>
                      <a:pt x="486" y="157"/>
                    </a:lnTo>
                    <a:lnTo>
                      <a:pt x="444" y="164"/>
                    </a:lnTo>
                    <a:lnTo>
                      <a:pt x="395" y="173"/>
                    </a:lnTo>
                    <a:lnTo>
                      <a:pt x="344" y="184"/>
                    </a:lnTo>
                    <a:lnTo>
                      <a:pt x="317" y="188"/>
                    </a:lnTo>
                    <a:lnTo>
                      <a:pt x="288" y="191"/>
                    </a:lnTo>
                    <a:lnTo>
                      <a:pt x="237" y="191"/>
                    </a:lnTo>
                    <a:lnTo>
                      <a:pt x="213" y="188"/>
                    </a:lnTo>
                    <a:lnTo>
                      <a:pt x="191" y="184"/>
                    </a:lnTo>
                    <a:lnTo>
                      <a:pt x="166" y="177"/>
                    </a:lnTo>
                    <a:lnTo>
                      <a:pt x="144" y="168"/>
                    </a:lnTo>
                    <a:lnTo>
                      <a:pt x="124" y="157"/>
                    </a:lnTo>
                    <a:lnTo>
                      <a:pt x="102" y="146"/>
                    </a:lnTo>
                    <a:lnTo>
                      <a:pt x="84" y="133"/>
                    </a:lnTo>
                    <a:lnTo>
                      <a:pt x="64" y="117"/>
                    </a:lnTo>
                    <a:lnTo>
                      <a:pt x="49" y="100"/>
                    </a:lnTo>
                    <a:lnTo>
                      <a:pt x="31" y="80"/>
                    </a:lnTo>
                    <a:lnTo>
                      <a:pt x="15" y="57"/>
                    </a:lnTo>
                    <a:lnTo>
                      <a:pt x="0" y="35"/>
                    </a:lnTo>
                    <a:lnTo>
                      <a:pt x="11" y="37"/>
                    </a:lnTo>
                    <a:lnTo>
                      <a:pt x="15" y="40"/>
                    </a:lnTo>
                    <a:lnTo>
                      <a:pt x="22" y="40"/>
                    </a:lnTo>
                    <a:lnTo>
                      <a:pt x="35" y="42"/>
                    </a:lnTo>
                    <a:lnTo>
                      <a:pt x="51" y="46"/>
                    </a:lnTo>
                    <a:lnTo>
                      <a:pt x="62" y="49"/>
                    </a:lnTo>
                    <a:lnTo>
                      <a:pt x="75" y="51"/>
                    </a:lnTo>
                    <a:lnTo>
                      <a:pt x="115" y="64"/>
                    </a:lnTo>
                    <a:lnTo>
                      <a:pt x="153" y="71"/>
                    </a:lnTo>
                    <a:lnTo>
                      <a:pt x="189" y="75"/>
                    </a:lnTo>
                    <a:lnTo>
                      <a:pt x="220" y="75"/>
                    </a:lnTo>
                    <a:lnTo>
                      <a:pt x="248" y="73"/>
                    </a:lnTo>
                    <a:lnTo>
                      <a:pt x="275" y="71"/>
                    </a:lnTo>
                    <a:lnTo>
                      <a:pt x="302" y="64"/>
                    </a:lnTo>
                    <a:lnTo>
                      <a:pt x="324" y="55"/>
                    </a:lnTo>
                    <a:lnTo>
                      <a:pt x="368" y="37"/>
                    </a:lnTo>
                    <a:lnTo>
                      <a:pt x="388" y="29"/>
                    </a:lnTo>
                    <a:lnTo>
                      <a:pt x="408" y="22"/>
                    </a:lnTo>
                    <a:lnTo>
                      <a:pt x="448" y="6"/>
                    </a:lnTo>
                    <a:lnTo>
                      <a:pt x="468" y="2"/>
                    </a:lnTo>
                    <a:lnTo>
                      <a:pt x="490" y="0"/>
                    </a:lnTo>
                    <a:lnTo>
                      <a:pt x="521" y="0"/>
                    </a:lnTo>
                    <a:lnTo>
                      <a:pt x="552" y="2"/>
                    </a:lnTo>
                    <a:lnTo>
                      <a:pt x="586" y="9"/>
                    </a:lnTo>
                    <a:lnTo>
                      <a:pt x="615" y="22"/>
                    </a:lnTo>
                    <a:lnTo>
                      <a:pt x="663" y="46"/>
                    </a:lnTo>
                    <a:lnTo>
                      <a:pt x="717" y="71"/>
                    </a:lnTo>
                    <a:lnTo>
                      <a:pt x="772" y="89"/>
                    </a:lnTo>
                    <a:lnTo>
                      <a:pt x="801" y="95"/>
                    </a:lnTo>
                    <a:lnTo>
                      <a:pt x="832" y="102"/>
                    </a:lnTo>
                    <a:lnTo>
                      <a:pt x="892" y="111"/>
                    </a:lnTo>
                    <a:lnTo>
                      <a:pt x="952" y="115"/>
                    </a:lnTo>
                    <a:lnTo>
                      <a:pt x="1007" y="113"/>
                    </a:lnTo>
                    <a:lnTo>
                      <a:pt x="1063" y="108"/>
                    </a:lnTo>
                    <a:lnTo>
                      <a:pt x="1094" y="111"/>
                    </a:lnTo>
                    <a:lnTo>
                      <a:pt x="1127" y="117"/>
                    </a:lnTo>
                    <a:lnTo>
                      <a:pt x="1158" y="126"/>
                    </a:lnTo>
                    <a:lnTo>
                      <a:pt x="1185" y="140"/>
                    </a:lnTo>
                    <a:lnTo>
                      <a:pt x="1205" y="148"/>
                    </a:lnTo>
                    <a:lnTo>
                      <a:pt x="1220" y="160"/>
                    </a:lnTo>
                    <a:lnTo>
                      <a:pt x="1254" y="191"/>
                    </a:lnTo>
                    <a:lnTo>
                      <a:pt x="1285" y="222"/>
                    </a:lnTo>
                    <a:lnTo>
                      <a:pt x="1318" y="255"/>
                    </a:lnTo>
                    <a:lnTo>
                      <a:pt x="1336" y="273"/>
                    </a:lnTo>
                    <a:lnTo>
                      <a:pt x="1356" y="288"/>
                    </a:lnTo>
                    <a:lnTo>
                      <a:pt x="1380" y="302"/>
                    </a:lnTo>
                    <a:lnTo>
                      <a:pt x="1404" y="315"/>
                    </a:lnTo>
                    <a:lnTo>
                      <a:pt x="1436" y="326"/>
                    </a:lnTo>
                    <a:lnTo>
                      <a:pt x="1469" y="335"/>
                    </a:lnTo>
                    <a:lnTo>
                      <a:pt x="1507" y="341"/>
                    </a:lnTo>
                    <a:lnTo>
                      <a:pt x="1549" y="348"/>
                    </a:lnTo>
                    <a:lnTo>
                      <a:pt x="1562" y="348"/>
                    </a:lnTo>
                    <a:lnTo>
                      <a:pt x="1573" y="350"/>
                    </a:lnTo>
                    <a:lnTo>
                      <a:pt x="1589" y="355"/>
                    </a:lnTo>
                    <a:lnTo>
                      <a:pt x="1604" y="355"/>
                    </a:lnTo>
                    <a:lnTo>
                      <a:pt x="1624" y="357"/>
                    </a:lnTo>
                    <a:lnTo>
                      <a:pt x="1604" y="373"/>
                    </a:lnTo>
                    <a:lnTo>
                      <a:pt x="1580" y="388"/>
                    </a:lnTo>
                    <a:lnTo>
                      <a:pt x="1558" y="399"/>
                    </a:lnTo>
                    <a:lnTo>
                      <a:pt x="1535" y="408"/>
                    </a:lnTo>
                    <a:lnTo>
                      <a:pt x="1511" y="417"/>
                    </a:lnTo>
                    <a:lnTo>
                      <a:pt x="1487" y="421"/>
                    </a:lnTo>
                    <a:lnTo>
                      <a:pt x="1464" y="426"/>
                    </a:lnTo>
                    <a:lnTo>
                      <a:pt x="1440" y="426"/>
                    </a:lnTo>
                    <a:lnTo>
                      <a:pt x="1418" y="426"/>
                    </a:lnTo>
                    <a:lnTo>
                      <a:pt x="1393" y="424"/>
                    </a:lnTo>
                    <a:lnTo>
                      <a:pt x="1369" y="419"/>
                    </a:lnTo>
                    <a:lnTo>
                      <a:pt x="1345" y="410"/>
                    </a:lnTo>
                    <a:lnTo>
                      <a:pt x="1320" y="404"/>
                    </a:lnTo>
                    <a:lnTo>
                      <a:pt x="1296" y="393"/>
                    </a:lnTo>
                    <a:lnTo>
                      <a:pt x="1271" y="379"/>
                    </a:lnTo>
                    <a:lnTo>
                      <a:pt x="1249" y="366"/>
                    </a:lnTo>
                    <a:lnTo>
                      <a:pt x="1227" y="350"/>
                    </a:lnTo>
                    <a:lnTo>
                      <a:pt x="1205" y="335"/>
                    </a:lnTo>
                    <a:lnTo>
                      <a:pt x="1185" y="322"/>
                    </a:lnTo>
                    <a:lnTo>
                      <a:pt x="1167" y="308"/>
                    </a:lnTo>
                    <a:lnTo>
                      <a:pt x="1129" y="286"/>
                    </a:lnTo>
                    <a:lnTo>
                      <a:pt x="1094" y="268"/>
                    </a:lnTo>
                    <a:lnTo>
                      <a:pt x="1056" y="255"/>
                    </a:lnTo>
                    <a:lnTo>
                      <a:pt x="1036" y="250"/>
                    </a:lnTo>
                    <a:lnTo>
                      <a:pt x="1014" y="248"/>
                    </a:lnTo>
                    <a:lnTo>
                      <a:pt x="992" y="248"/>
                    </a:lnTo>
                    <a:lnTo>
                      <a:pt x="970" y="248"/>
                    </a:lnTo>
                    <a:lnTo>
                      <a:pt x="945" y="250"/>
                    </a:lnTo>
                    <a:lnTo>
                      <a:pt x="919" y="257"/>
                    </a:lnTo>
                    <a:lnTo>
                      <a:pt x="905" y="259"/>
                    </a:lnTo>
                    <a:lnTo>
                      <a:pt x="890" y="259"/>
                    </a:lnTo>
                    <a:lnTo>
                      <a:pt x="865" y="257"/>
                    </a:lnTo>
                    <a:lnTo>
                      <a:pt x="854" y="255"/>
                    </a:lnTo>
                    <a:lnTo>
                      <a:pt x="839" y="250"/>
                    </a:lnTo>
                    <a:lnTo>
                      <a:pt x="823" y="248"/>
                    </a:lnTo>
                    <a:lnTo>
                      <a:pt x="801" y="246"/>
                    </a:lnTo>
                    <a:lnTo>
                      <a:pt x="801" y="242"/>
                    </a:lnTo>
                    <a:lnTo>
                      <a:pt x="801" y="246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8" name="Freeform 103"/>
              <p:cNvSpPr>
                <a:spLocks/>
              </p:cNvSpPr>
              <p:nvPr/>
            </p:nvSpPr>
            <p:spPr bwMode="auto">
              <a:xfrm>
                <a:off x="795" y="1134"/>
                <a:ext cx="149" cy="151"/>
              </a:xfrm>
              <a:custGeom>
                <a:avLst/>
                <a:gdLst>
                  <a:gd name="T0" fmla="*/ 69 w 149"/>
                  <a:gd name="T1" fmla="*/ 151 h 151"/>
                  <a:gd name="T2" fmla="*/ 54 w 149"/>
                  <a:gd name="T3" fmla="*/ 149 h 151"/>
                  <a:gd name="T4" fmla="*/ 40 w 149"/>
                  <a:gd name="T5" fmla="*/ 142 h 151"/>
                  <a:gd name="T6" fmla="*/ 27 w 149"/>
                  <a:gd name="T7" fmla="*/ 135 h 151"/>
                  <a:gd name="T8" fmla="*/ 16 w 149"/>
                  <a:gd name="T9" fmla="*/ 127 h 151"/>
                  <a:gd name="T10" fmla="*/ 9 w 149"/>
                  <a:gd name="T11" fmla="*/ 113 h 151"/>
                  <a:gd name="T12" fmla="*/ 3 w 149"/>
                  <a:gd name="T13" fmla="*/ 100 h 151"/>
                  <a:gd name="T14" fmla="*/ 0 w 149"/>
                  <a:gd name="T15" fmla="*/ 84 h 151"/>
                  <a:gd name="T16" fmla="*/ 0 w 149"/>
                  <a:gd name="T17" fmla="*/ 69 h 151"/>
                  <a:gd name="T18" fmla="*/ 3 w 149"/>
                  <a:gd name="T19" fmla="*/ 56 h 151"/>
                  <a:gd name="T20" fmla="*/ 7 w 149"/>
                  <a:gd name="T21" fmla="*/ 42 h 151"/>
                  <a:gd name="T22" fmla="*/ 16 w 149"/>
                  <a:gd name="T23" fmla="*/ 31 h 151"/>
                  <a:gd name="T24" fmla="*/ 25 w 149"/>
                  <a:gd name="T25" fmla="*/ 20 h 151"/>
                  <a:gd name="T26" fmla="*/ 36 w 149"/>
                  <a:gd name="T27" fmla="*/ 11 h 151"/>
                  <a:gd name="T28" fmla="*/ 49 w 149"/>
                  <a:gd name="T29" fmla="*/ 5 h 151"/>
                  <a:gd name="T30" fmla="*/ 65 w 149"/>
                  <a:gd name="T31" fmla="*/ 0 h 151"/>
                  <a:gd name="T32" fmla="*/ 80 w 149"/>
                  <a:gd name="T33" fmla="*/ 0 h 151"/>
                  <a:gd name="T34" fmla="*/ 94 w 149"/>
                  <a:gd name="T35" fmla="*/ 2 h 151"/>
                  <a:gd name="T36" fmla="*/ 107 w 149"/>
                  <a:gd name="T37" fmla="*/ 9 h 151"/>
                  <a:gd name="T38" fmla="*/ 120 w 149"/>
                  <a:gd name="T39" fmla="*/ 18 h 151"/>
                  <a:gd name="T40" fmla="*/ 129 w 149"/>
                  <a:gd name="T41" fmla="*/ 27 h 151"/>
                  <a:gd name="T42" fmla="*/ 138 w 149"/>
                  <a:gd name="T43" fmla="*/ 40 h 151"/>
                  <a:gd name="T44" fmla="*/ 145 w 149"/>
                  <a:gd name="T45" fmla="*/ 51 h 151"/>
                  <a:gd name="T46" fmla="*/ 149 w 149"/>
                  <a:gd name="T47" fmla="*/ 67 h 151"/>
                  <a:gd name="T48" fmla="*/ 149 w 149"/>
                  <a:gd name="T49" fmla="*/ 82 h 151"/>
                  <a:gd name="T50" fmla="*/ 147 w 149"/>
                  <a:gd name="T51" fmla="*/ 96 h 151"/>
                  <a:gd name="T52" fmla="*/ 140 w 149"/>
                  <a:gd name="T53" fmla="*/ 111 h 151"/>
                  <a:gd name="T54" fmla="*/ 134 w 149"/>
                  <a:gd name="T55" fmla="*/ 124 h 151"/>
                  <a:gd name="T56" fmla="*/ 123 w 149"/>
                  <a:gd name="T57" fmla="*/ 133 h 151"/>
                  <a:gd name="T58" fmla="*/ 111 w 149"/>
                  <a:gd name="T59" fmla="*/ 142 h 151"/>
                  <a:gd name="T60" fmla="*/ 98 w 149"/>
                  <a:gd name="T61" fmla="*/ 149 h 151"/>
                  <a:gd name="T62" fmla="*/ 83 w 149"/>
                  <a:gd name="T63" fmla="*/ 151 h 151"/>
                  <a:gd name="T64" fmla="*/ 67 w 149"/>
                  <a:gd name="T65" fmla="*/ 151 h 151"/>
                  <a:gd name="T66" fmla="*/ 69 w 149"/>
                  <a:gd name="T67" fmla="*/ 151 h 1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1">
                    <a:moveTo>
                      <a:pt x="69" y="151"/>
                    </a:moveTo>
                    <a:lnTo>
                      <a:pt x="54" y="149"/>
                    </a:lnTo>
                    <a:lnTo>
                      <a:pt x="40" y="142"/>
                    </a:lnTo>
                    <a:lnTo>
                      <a:pt x="27" y="135"/>
                    </a:lnTo>
                    <a:lnTo>
                      <a:pt x="16" y="127"/>
                    </a:lnTo>
                    <a:lnTo>
                      <a:pt x="9" y="113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3" y="56"/>
                    </a:lnTo>
                    <a:lnTo>
                      <a:pt x="7" y="42"/>
                    </a:lnTo>
                    <a:lnTo>
                      <a:pt x="16" y="31"/>
                    </a:lnTo>
                    <a:lnTo>
                      <a:pt x="25" y="20"/>
                    </a:lnTo>
                    <a:lnTo>
                      <a:pt x="36" y="11"/>
                    </a:lnTo>
                    <a:lnTo>
                      <a:pt x="49" y="5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4" y="2"/>
                    </a:lnTo>
                    <a:lnTo>
                      <a:pt x="107" y="9"/>
                    </a:lnTo>
                    <a:lnTo>
                      <a:pt x="120" y="18"/>
                    </a:lnTo>
                    <a:lnTo>
                      <a:pt x="129" y="27"/>
                    </a:lnTo>
                    <a:lnTo>
                      <a:pt x="138" y="40"/>
                    </a:lnTo>
                    <a:lnTo>
                      <a:pt x="145" y="51"/>
                    </a:lnTo>
                    <a:lnTo>
                      <a:pt x="149" y="67"/>
                    </a:lnTo>
                    <a:lnTo>
                      <a:pt x="149" y="82"/>
                    </a:lnTo>
                    <a:lnTo>
                      <a:pt x="147" y="96"/>
                    </a:lnTo>
                    <a:lnTo>
                      <a:pt x="140" y="111"/>
                    </a:lnTo>
                    <a:lnTo>
                      <a:pt x="134" y="124"/>
                    </a:lnTo>
                    <a:lnTo>
                      <a:pt x="123" y="133"/>
                    </a:lnTo>
                    <a:lnTo>
                      <a:pt x="111" y="142"/>
                    </a:lnTo>
                    <a:lnTo>
                      <a:pt x="98" y="149"/>
                    </a:lnTo>
                    <a:lnTo>
                      <a:pt x="83" y="151"/>
                    </a:lnTo>
                    <a:lnTo>
                      <a:pt x="67" y="151"/>
                    </a:lnTo>
                    <a:lnTo>
                      <a:pt x="69" y="15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09" name="Freeform 104"/>
              <p:cNvSpPr>
                <a:spLocks/>
              </p:cNvSpPr>
              <p:nvPr/>
            </p:nvSpPr>
            <p:spPr bwMode="auto">
              <a:xfrm>
                <a:off x="534" y="1309"/>
                <a:ext cx="645" cy="821"/>
              </a:xfrm>
              <a:custGeom>
                <a:avLst/>
                <a:gdLst>
                  <a:gd name="T0" fmla="*/ 299 w 645"/>
                  <a:gd name="T1" fmla="*/ 11 h 821"/>
                  <a:gd name="T2" fmla="*/ 293 w 645"/>
                  <a:gd name="T3" fmla="*/ 11 h 821"/>
                  <a:gd name="T4" fmla="*/ 636 w 645"/>
                  <a:gd name="T5" fmla="*/ 819 h 821"/>
                  <a:gd name="T6" fmla="*/ 641 w 645"/>
                  <a:gd name="T7" fmla="*/ 813 h 821"/>
                  <a:gd name="T8" fmla="*/ 6 w 645"/>
                  <a:gd name="T9" fmla="*/ 813 h 821"/>
                  <a:gd name="T10" fmla="*/ 11 w 645"/>
                  <a:gd name="T11" fmla="*/ 819 h 821"/>
                  <a:gd name="T12" fmla="*/ 299 w 645"/>
                  <a:gd name="T13" fmla="*/ 11 h 821"/>
                  <a:gd name="T14" fmla="*/ 297 w 645"/>
                  <a:gd name="T15" fmla="*/ 0 h 821"/>
                  <a:gd name="T16" fmla="*/ 0 w 645"/>
                  <a:gd name="T17" fmla="*/ 821 h 821"/>
                  <a:gd name="T18" fmla="*/ 645 w 645"/>
                  <a:gd name="T19" fmla="*/ 821 h 821"/>
                  <a:gd name="T20" fmla="*/ 297 w 645"/>
                  <a:gd name="T21" fmla="*/ 0 h 821"/>
                  <a:gd name="T22" fmla="*/ 299 w 645"/>
                  <a:gd name="T23" fmla="*/ 11 h 8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5" h="821">
                    <a:moveTo>
                      <a:pt x="299" y="11"/>
                    </a:moveTo>
                    <a:lnTo>
                      <a:pt x="293" y="11"/>
                    </a:lnTo>
                    <a:lnTo>
                      <a:pt x="636" y="819"/>
                    </a:lnTo>
                    <a:lnTo>
                      <a:pt x="641" y="813"/>
                    </a:lnTo>
                    <a:lnTo>
                      <a:pt x="6" y="813"/>
                    </a:lnTo>
                    <a:lnTo>
                      <a:pt x="11" y="819"/>
                    </a:lnTo>
                    <a:lnTo>
                      <a:pt x="299" y="11"/>
                    </a:lnTo>
                    <a:lnTo>
                      <a:pt x="297" y="0"/>
                    </a:lnTo>
                    <a:lnTo>
                      <a:pt x="0" y="821"/>
                    </a:lnTo>
                    <a:lnTo>
                      <a:pt x="645" y="821"/>
                    </a:lnTo>
                    <a:lnTo>
                      <a:pt x="297" y="0"/>
                    </a:lnTo>
                    <a:lnTo>
                      <a:pt x="299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0" name="Freeform 105"/>
              <p:cNvSpPr>
                <a:spLocks/>
              </p:cNvSpPr>
              <p:nvPr/>
            </p:nvSpPr>
            <p:spPr bwMode="auto">
              <a:xfrm>
                <a:off x="827" y="1325"/>
                <a:ext cx="8" cy="801"/>
              </a:xfrm>
              <a:custGeom>
                <a:avLst/>
                <a:gdLst>
                  <a:gd name="T0" fmla="*/ 0 w 8"/>
                  <a:gd name="T1" fmla="*/ 0 h 801"/>
                  <a:gd name="T2" fmla="*/ 2 w 8"/>
                  <a:gd name="T3" fmla="*/ 801 h 801"/>
                  <a:gd name="T4" fmla="*/ 8 w 8"/>
                  <a:gd name="T5" fmla="*/ 801 h 801"/>
                  <a:gd name="T6" fmla="*/ 6 w 8"/>
                  <a:gd name="T7" fmla="*/ 0 h 801"/>
                  <a:gd name="T8" fmla="*/ 0 w 8"/>
                  <a:gd name="T9" fmla="*/ 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01">
                    <a:moveTo>
                      <a:pt x="0" y="0"/>
                    </a:moveTo>
                    <a:lnTo>
                      <a:pt x="2" y="801"/>
                    </a:lnTo>
                    <a:lnTo>
                      <a:pt x="8" y="80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1" name="Freeform 106"/>
              <p:cNvSpPr>
                <a:spLocks/>
              </p:cNvSpPr>
              <p:nvPr/>
            </p:nvSpPr>
            <p:spPr bwMode="auto">
              <a:xfrm>
                <a:off x="385" y="2122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4 h 48"/>
                  <a:gd name="T6" fmla="*/ 0 w 919"/>
                  <a:gd name="T7" fmla="*/ 48 h 48"/>
                  <a:gd name="T8" fmla="*/ 919 w 919"/>
                  <a:gd name="T9" fmla="*/ 4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4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2" name="Freeform 107"/>
              <p:cNvSpPr>
                <a:spLocks/>
              </p:cNvSpPr>
              <p:nvPr/>
            </p:nvSpPr>
            <p:spPr bwMode="auto">
              <a:xfrm>
                <a:off x="492" y="2146"/>
                <a:ext cx="712" cy="66"/>
              </a:xfrm>
              <a:custGeom>
                <a:avLst/>
                <a:gdLst>
                  <a:gd name="T0" fmla="*/ 712 w 712"/>
                  <a:gd name="T1" fmla="*/ 62 h 66"/>
                  <a:gd name="T2" fmla="*/ 710 w 712"/>
                  <a:gd name="T3" fmla="*/ 0 h 66"/>
                  <a:gd name="T4" fmla="*/ 0 w 712"/>
                  <a:gd name="T5" fmla="*/ 4 h 66"/>
                  <a:gd name="T6" fmla="*/ 0 w 712"/>
                  <a:gd name="T7" fmla="*/ 66 h 66"/>
                  <a:gd name="T8" fmla="*/ 712 w 712"/>
                  <a:gd name="T9" fmla="*/ 6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2" h="66">
                    <a:moveTo>
                      <a:pt x="712" y="62"/>
                    </a:moveTo>
                    <a:lnTo>
                      <a:pt x="710" y="0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712" y="6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3" name="Freeform 108"/>
              <p:cNvSpPr>
                <a:spLocks/>
              </p:cNvSpPr>
              <p:nvPr/>
            </p:nvSpPr>
            <p:spPr bwMode="auto">
              <a:xfrm>
                <a:off x="598" y="2190"/>
                <a:ext cx="519" cy="74"/>
              </a:xfrm>
              <a:custGeom>
                <a:avLst/>
                <a:gdLst>
                  <a:gd name="T0" fmla="*/ 519 w 519"/>
                  <a:gd name="T1" fmla="*/ 0 h 74"/>
                  <a:gd name="T2" fmla="*/ 0 w 519"/>
                  <a:gd name="T3" fmla="*/ 3 h 74"/>
                  <a:gd name="T4" fmla="*/ 2 w 519"/>
                  <a:gd name="T5" fmla="*/ 3 h 74"/>
                  <a:gd name="T6" fmla="*/ 4 w 519"/>
                  <a:gd name="T7" fmla="*/ 16 h 74"/>
                  <a:gd name="T8" fmla="*/ 9 w 519"/>
                  <a:gd name="T9" fmla="*/ 29 h 74"/>
                  <a:gd name="T10" fmla="*/ 18 w 519"/>
                  <a:gd name="T11" fmla="*/ 40 h 74"/>
                  <a:gd name="T12" fmla="*/ 27 w 519"/>
                  <a:gd name="T13" fmla="*/ 51 h 74"/>
                  <a:gd name="T14" fmla="*/ 36 w 519"/>
                  <a:gd name="T15" fmla="*/ 60 h 74"/>
                  <a:gd name="T16" fmla="*/ 49 w 519"/>
                  <a:gd name="T17" fmla="*/ 67 h 74"/>
                  <a:gd name="T18" fmla="*/ 60 w 519"/>
                  <a:gd name="T19" fmla="*/ 71 h 74"/>
                  <a:gd name="T20" fmla="*/ 73 w 519"/>
                  <a:gd name="T21" fmla="*/ 74 h 74"/>
                  <a:gd name="T22" fmla="*/ 69 w 519"/>
                  <a:gd name="T23" fmla="*/ 74 h 74"/>
                  <a:gd name="T24" fmla="*/ 448 w 519"/>
                  <a:gd name="T25" fmla="*/ 69 h 74"/>
                  <a:gd name="T26" fmla="*/ 453 w 519"/>
                  <a:gd name="T27" fmla="*/ 69 h 74"/>
                  <a:gd name="T28" fmla="*/ 462 w 519"/>
                  <a:gd name="T29" fmla="*/ 67 h 74"/>
                  <a:gd name="T30" fmla="*/ 473 w 519"/>
                  <a:gd name="T31" fmla="*/ 65 h 74"/>
                  <a:gd name="T32" fmla="*/ 484 w 519"/>
                  <a:gd name="T33" fmla="*/ 58 h 74"/>
                  <a:gd name="T34" fmla="*/ 495 w 519"/>
                  <a:gd name="T35" fmla="*/ 49 h 74"/>
                  <a:gd name="T36" fmla="*/ 506 w 519"/>
                  <a:gd name="T37" fmla="*/ 38 h 74"/>
                  <a:gd name="T38" fmla="*/ 513 w 519"/>
                  <a:gd name="T39" fmla="*/ 27 h 74"/>
                  <a:gd name="T40" fmla="*/ 519 w 519"/>
                  <a:gd name="T41" fmla="*/ 14 h 74"/>
                  <a:gd name="T42" fmla="*/ 519 w 519"/>
                  <a:gd name="T43" fmla="*/ 0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9" h="74">
                    <a:moveTo>
                      <a:pt x="519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16"/>
                    </a:lnTo>
                    <a:lnTo>
                      <a:pt x="9" y="29"/>
                    </a:lnTo>
                    <a:lnTo>
                      <a:pt x="18" y="40"/>
                    </a:lnTo>
                    <a:lnTo>
                      <a:pt x="27" y="51"/>
                    </a:lnTo>
                    <a:lnTo>
                      <a:pt x="36" y="60"/>
                    </a:lnTo>
                    <a:lnTo>
                      <a:pt x="49" y="67"/>
                    </a:lnTo>
                    <a:lnTo>
                      <a:pt x="60" y="71"/>
                    </a:lnTo>
                    <a:lnTo>
                      <a:pt x="73" y="74"/>
                    </a:lnTo>
                    <a:lnTo>
                      <a:pt x="69" y="74"/>
                    </a:lnTo>
                    <a:lnTo>
                      <a:pt x="448" y="69"/>
                    </a:lnTo>
                    <a:lnTo>
                      <a:pt x="453" y="69"/>
                    </a:lnTo>
                    <a:lnTo>
                      <a:pt x="462" y="67"/>
                    </a:lnTo>
                    <a:lnTo>
                      <a:pt x="473" y="65"/>
                    </a:lnTo>
                    <a:lnTo>
                      <a:pt x="484" y="58"/>
                    </a:lnTo>
                    <a:lnTo>
                      <a:pt x="495" y="49"/>
                    </a:lnTo>
                    <a:lnTo>
                      <a:pt x="506" y="38"/>
                    </a:lnTo>
                    <a:lnTo>
                      <a:pt x="513" y="27"/>
                    </a:lnTo>
                    <a:lnTo>
                      <a:pt x="519" y="14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4" name="Freeform 109"/>
              <p:cNvSpPr>
                <a:spLocks/>
              </p:cNvSpPr>
              <p:nvPr/>
            </p:nvSpPr>
            <p:spPr bwMode="auto">
              <a:xfrm>
                <a:off x="1557" y="981"/>
                <a:ext cx="115" cy="113"/>
              </a:xfrm>
              <a:custGeom>
                <a:avLst/>
                <a:gdLst>
                  <a:gd name="T0" fmla="*/ 57 w 115"/>
                  <a:gd name="T1" fmla="*/ 2 h 113"/>
                  <a:gd name="T2" fmla="*/ 68 w 115"/>
                  <a:gd name="T3" fmla="*/ 4 h 113"/>
                  <a:gd name="T4" fmla="*/ 79 w 115"/>
                  <a:gd name="T5" fmla="*/ 7 h 113"/>
                  <a:gd name="T6" fmla="*/ 91 w 115"/>
                  <a:gd name="T7" fmla="*/ 11 h 113"/>
                  <a:gd name="T8" fmla="*/ 97 w 115"/>
                  <a:gd name="T9" fmla="*/ 18 h 113"/>
                  <a:gd name="T10" fmla="*/ 106 w 115"/>
                  <a:gd name="T11" fmla="*/ 27 h 113"/>
                  <a:gd name="T12" fmla="*/ 111 w 115"/>
                  <a:gd name="T13" fmla="*/ 36 h 113"/>
                  <a:gd name="T14" fmla="*/ 113 w 115"/>
                  <a:gd name="T15" fmla="*/ 47 h 113"/>
                  <a:gd name="T16" fmla="*/ 115 w 115"/>
                  <a:gd name="T17" fmla="*/ 58 h 113"/>
                  <a:gd name="T18" fmla="*/ 113 w 115"/>
                  <a:gd name="T19" fmla="*/ 69 h 113"/>
                  <a:gd name="T20" fmla="*/ 111 w 115"/>
                  <a:gd name="T21" fmla="*/ 80 h 113"/>
                  <a:gd name="T22" fmla="*/ 106 w 115"/>
                  <a:gd name="T23" fmla="*/ 89 h 113"/>
                  <a:gd name="T24" fmla="*/ 91 w 115"/>
                  <a:gd name="T25" fmla="*/ 104 h 113"/>
                  <a:gd name="T26" fmla="*/ 79 w 115"/>
                  <a:gd name="T27" fmla="*/ 111 h 113"/>
                  <a:gd name="T28" fmla="*/ 68 w 115"/>
                  <a:gd name="T29" fmla="*/ 113 h 113"/>
                  <a:gd name="T30" fmla="*/ 57 w 115"/>
                  <a:gd name="T31" fmla="*/ 113 h 113"/>
                  <a:gd name="T32" fmla="*/ 46 w 115"/>
                  <a:gd name="T33" fmla="*/ 113 h 113"/>
                  <a:gd name="T34" fmla="*/ 35 w 115"/>
                  <a:gd name="T35" fmla="*/ 111 h 113"/>
                  <a:gd name="T36" fmla="*/ 24 w 115"/>
                  <a:gd name="T37" fmla="*/ 104 h 113"/>
                  <a:gd name="T38" fmla="*/ 8 w 115"/>
                  <a:gd name="T39" fmla="*/ 89 h 113"/>
                  <a:gd name="T40" fmla="*/ 4 w 115"/>
                  <a:gd name="T41" fmla="*/ 80 h 113"/>
                  <a:gd name="T42" fmla="*/ 0 w 115"/>
                  <a:gd name="T43" fmla="*/ 69 h 113"/>
                  <a:gd name="T44" fmla="*/ 0 w 115"/>
                  <a:gd name="T45" fmla="*/ 58 h 113"/>
                  <a:gd name="T46" fmla="*/ 0 w 115"/>
                  <a:gd name="T47" fmla="*/ 47 h 113"/>
                  <a:gd name="T48" fmla="*/ 4 w 115"/>
                  <a:gd name="T49" fmla="*/ 36 h 113"/>
                  <a:gd name="T50" fmla="*/ 8 w 115"/>
                  <a:gd name="T51" fmla="*/ 27 h 113"/>
                  <a:gd name="T52" fmla="*/ 17 w 115"/>
                  <a:gd name="T53" fmla="*/ 18 h 113"/>
                  <a:gd name="T54" fmla="*/ 24 w 115"/>
                  <a:gd name="T55" fmla="*/ 11 h 113"/>
                  <a:gd name="T56" fmla="*/ 35 w 115"/>
                  <a:gd name="T57" fmla="*/ 7 h 113"/>
                  <a:gd name="T58" fmla="*/ 46 w 115"/>
                  <a:gd name="T59" fmla="*/ 4 h 113"/>
                  <a:gd name="T60" fmla="*/ 57 w 115"/>
                  <a:gd name="T61" fmla="*/ 2 h 113"/>
                  <a:gd name="T62" fmla="*/ 55 w 115"/>
                  <a:gd name="T63" fmla="*/ 0 h 113"/>
                  <a:gd name="T64" fmla="*/ 57 w 115"/>
                  <a:gd name="T65" fmla="*/ 2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5" h="113">
                    <a:moveTo>
                      <a:pt x="57" y="2"/>
                    </a:moveTo>
                    <a:lnTo>
                      <a:pt x="68" y="4"/>
                    </a:lnTo>
                    <a:lnTo>
                      <a:pt x="79" y="7"/>
                    </a:lnTo>
                    <a:lnTo>
                      <a:pt x="91" y="11"/>
                    </a:lnTo>
                    <a:lnTo>
                      <a:pt x="97" y="18"/>
                    </a:lnTo>
                    <a:lnTo>
                      <a:pt x="106" y="27"/>
                    </a:lnTo>
                    <a:lnTo>
                      <a:pt x="111" y="36"/>
                    </a:lnTo>
                    <a:lnTo>
                      <a:pt x="113" y="47"/>
                    </a:lnTo>
                    <a:lnTo>
                      <a:pt x="115" y="58"/>
                    </a:lnTo>
                    <a:lnTo>
                      <a:pt x="113" y="69"/>
                    </a:lnTo>
                    <a:lnTo>
                      <a:pt x="111" y="80"/>
                    </a:lnTo>
                    <a:lnTo>
                      <a:pt x="106" y="89"/>
                    </a:lnTo>
                    <a:lnTo>
                      <a:pt x="91" y="104"/>
                    </a:lnTo>
                    <a:lnTo>
                      <a:pt x="79" y="111"/>
                    </a:lnTo>
                    <a:lnTo>
                      <a:pt x="68" y="113"/>
                    </a:lnTo>
                    <a:lnTo>
                      <a:pt x="57" y="113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4" y="104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8" y="27"/>
                    </a:lnTo>
                    <a:lnTo>
                      <a:pt x="17" y="18"/>
                    </a:lnTo>
                    <a:lnTo>
                      <a:pt x="24" y="11"/>
                    </a:lnTo>
                    <a:lnTo>
                      <a:pt x="35" y="7"/>
                    </a:lnTo>
                    <a:lnTo>
                      <a:pt x="46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5" name="Freeform 110"/>
              <p:cNvSpPr>
                <a:spLocks/>
              </p:cNvSpPr>
              <p:nvPr/>
            </p:nvSpPr>
            <p:spPr bwMode="auto">
              <a:xfrm>
                <a:off x="1463" y="1119"/>
                <a:ext cx="307" cy="488"/>
              </a:xfrm>
              <a:custGeom>
                <a:avLst/>
                <a:gdLst>
                  <a:gd name="T0" fmla="*/ 151 w 307"/>
                  <a:gd name="T1" fmla="*/ 488 h 488"/>
                  <a:gd name="T2" fmla="*/ 127 w 307"/>
                  <a:gd name="T3" fmla="*/ 486 h 488"/>
                  <a:gd name="T4" fmla="*/ 105 w 307"/>
                  <a:gd name="T5" fmla="*/ 483 h 488"/>
                  <a:gd name="T6" fmla="*/ 87 w 307"/>
                  <a:gd name="T7" fmla="*/ 479 h 488"/>
                  <a:gd name="T8" fmla="*/ 69 w 307"/>
                  <a:gd name="T9" fmla="*/ 472 h 488"/>
                  <a:gd name="T10" fmla="*/ 54 w 307"/>
                  <a:gd name="T11" fmla="*/ 463 h 488"/>
                  <a:gd name="T12" fmla="*/ 43 w 307"/>
                  <a:gd name="T13" fmla="*/ 452 h 488"/>
                  <a:gd name="T14" fmla="*/ 29 w 307"/>
                  <a:gd name="T15" fmla="*/ 439 h 488"/>
                  <a:gd name="T16" fmla="*/ 18 w 307"/>
                  <a:gd name="T17" fmla="*/ 423 h 488"/>
                  <a:gd name="T18" fmla="*/ 11 w 307"/>
                  <a:gd name="T19" fmla="*/ 408 h 488"/>
                  <a:gd name="T20" fmla="*/ 5 w 307"/>
                  <a:gd name="T21" fmla="*/ 392 h 488"/>
                  <a:gd name="T22" fmla="*/ 0 w 307"/>
                  <a:gd name="T23" fmla="*/ 375 h 488"/>
                  <a:gd name="T24" fmla="*/ 0 w 307"/>
                  <a:gd name="T25" fmla="*/ 359 h 488"/>
                  <a:gd name="T26" fmla="*/ 0 w 307"/>
                  <a:gd name="T27" fmla="*/ 324 h 488"/>
                  <a:gd name="T28" fmla="*/ 9 w 307"/>
                  <a:gd name="T29" fmla="*/ 288 h 488"/>
                  <a:gd name="T30" fmla="*/ 14 w 307"/>
                  <a:gd name="T31" fmla="*/ 268 h 488"/>
                  <a:gd name="T32" fmla="*/ 20 w 307"/>
                  <a:gd name="T33" fmla="*/ 248 h 488"/>
                  <a:gd name="T34" fmla="*/ 36 w 307"/>
                  <a:gd name="T35" fmla="*/ 201 h 488"/>
                  <a:gd name="T36" fmla="*/ 58 w 307"/>
                  <a:gd name="T37" fmla="*/ 157 h 488"/>
                  <a:gd name="T38" fmla="*/ 78 w 307"/>
                  <a:gd name="T39" fmla="*/ 117 h 488"/>
                  <a:gd name="T40" fmla="*/ 91 w 307"/>
                  <a:gd name="T41" fmla="*/ 91 h 488"/>
                  <a:gd name="T42" fmla="*/ 109 w 307"/>
                  <a:gd name="T43" fmla="*/ 64 h 488"/>
                  <a:gd name="T44" fmla="*/ 129 w 307"/>
                  <a:gd name="T45" fmla="*/ 33 h 488"/>
                  <a:gd name="T46" fmla="*/ 151 w 307"/>
                  <a:gd name="T47" fmla="*/ 0 h 488"/>
                  <a:gd name="T48" fmla="*/ 178 w 307"/>
                  <a:gd name="T49" fmla="*/ 33 h 488"/>
                  <a:gd name="T50" fmla="*/ 198 w 307"/>
                  <a:gd name="T51" fmla="*/ 64 h 488"/>
                  <a:gd name="T52" fmla="*/ 216 w 307"/>
                  <a:gd name="T53" fmla="*/ 91 h 488"/>
                  <a:gd name="T54" fmla="*/ 229 w 307"/>
                  <a:gd name="T55" fmla="*/ 117 h 488"/>
                  <a:gd name="T56" fmla="*/ 247 w 307"/>
                  <a:gd name="T57" fmla="*/ 157 h 488"/>
                  <a:gd name="T58" fmla="*/ 269 w 307"/>
                  <a:gd name="T59" fmla="*/ 201 h 488"/>
                  <a:gd name="T60" fmla="*/ 284 w 307"/>
                  <a:gd name="T61" fmla="*/ 248 h 488"/>
                  <a:gd name="T62" fmla="*/ 298 w 307"/>
                  <a:gd name="T63" fmla="*/ 288 h 488"/>
                  <a:gd name="T64" fmla="*/ 304 w 307"/>
                  <a:gd name="T65" fmla="*/ 324 h 488"/>
                  <a:gd name="T66" fmla="*/ 307 w 307"/>
                  <a:gd name="T67" fmla="*/ 359 h 488"/>
                  <a:gd name="T68" fmla="*/ 304 w 307"/>
                  <a:gd name="T69" fmla="*/ 375 h 488"/>
                  <a:gd name="T70" fmla="*/ 300 w 307"/>
                  <a:gd name="T71" fmla="*/ 392 h 488"/>
                  <a:gd name="T72" fmla="*/ 293 w 307"/>
                  <a:gd name="T73" fmla="*/ 408 h 488"/>
                  <a:gd name="T74" fmla="*/ 284 w 307"/>
                  <a:gd name="T75" fmla="*/ 423 h 488"/>
                  <a:gd name="T76" fmla="*/ 276 w 307"/>
                  <a:gd name="T77" fmla="*/ 439 h 488"/>
                  <a:gd name="T78" fmla="*/ 264 w 307"/>
                  <a:gd name="T79" fmla="*/ 452 h 488"/>
                  <a:gd name="T80" fmla="*/ 251 w 307"/>
                  <a:gd name="T81" fmla="*/ 463 h 488"/>
                  <a:gd name="T82" fmla="*/ 238 w 307"/>
                  <a:gd name="T83" fmla="*/ 472 h 488"/>
                  <a:gd name="T84" fmla="*/ 220 w 307"/>
                  <a:gd name="T85" fmla="*/ 479 h 488"/>
                  <a:gd name="T86" fmla="*/ 200 w 307"/>
                  <a:gd name="T87" fmla="*/ 483 h 488"/>
                  <a:gd name="T88" fmla="*/ 178 w 307"/>
                  <a:gd name="T89" fmla="*/ 486 h 488"/>
                  <a:gd name="T90" fmla="*/ 153 w 307"/>
                  <a:gd name="T91" fmla="*/ 488 h 488"/>
                  <a:gd name="T92" fmla="*/ 151 w 307"/>
                  <a:gd name="T93" fmla="*/ 486 h 488"/>
                  <a:gd name="T94" fmla="*/ 149 w 307"/>
                  <a:gd name="T95" fmla="*/ 486 h 488"/>
                  <a:gd name="T96" fmla="*/ 151 w 307"/>
                  <a:gd name="T97" fmla="*/ 488 h 4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488">
                    <a:moveTo>
                      <a:pt x="151" y="488"/>
                    </a:moveTo>
                    <a:lnTo>
                      <a:pt x="127" y="486"/>
                    </a:lnTo>
                    <a:lnTo>
                      <a:pt x="105" y="483"/>
                    </a:lnTo>
                    <a:lnTo>
                      <a:pt x="87" y="479"/>
                    </a:lnTo>
                    <a:lnTo>
                      <a:pt x="69" y="472"/>
                    </a:lnTo>
                    <a:lnTo>
                      <a:pt x="54" y="463"/>
                    </a:lnTo>
                    <a:lnTo>
                      <a:pt x="43" y="452"/>
                    </a:lnTo>
                    <a:lnTo>
                      <a:pt x="29" y="439"/>
                    </a:lnTo>
                    <a:lnTo>
                      <a:pt x="18" y="423"/>
                    </a:lnTo>
                    <a:lnTo>
                      <a:pt x="11" y="408"/>
                    </a:lnTo>
                    <a:lnTo>
                      <a:pt x="5" y="392"/>
                    </a:lnTo>
                    <a:lnTo>
                      <a:pt x="0" y="375"/>
                    </a:lnTo>
                    <a:lnTo>
                      <a:pt x="0" y="359"/>
                    </a:lnTo>
                    <a:lnTo>
                      <a:pt x="0" y="324"/>
                    </a:lnTo>
                    <a:lnTo>
                      <a:pt x="9" y="288"/>
                    </a:lnTo>
                    <a:lnTo>
                      <a:pt x="14" y="268"/>
                    </a:lnTo>
                    <a:lnTo>
                      <a:pt x="20" y="248"/>
                    </a:lnTo>
                    <a:lnTo>
                      <a:pt x="36" y="201"/>
                    </a:lnTo>
                    <a:lnTo>
                      <a:pt x="58" y="157"/>
                    </a:lnTo>
                    <a:lnTo>
                      <a:pt x="78" y="117"/>
                    </a:lnTo>
                    <a:lnTo>
                      <a:pt x="91" y="91"/>
                    </a:lnTo>
                    <a:lnTo>
                      <a:pt x="109" y="64"/>
                    </a:lnTo>
                    <a:lnTo>
                      <a:pt x="129" y="33"/>
                    </a:lnTo>
                    <a:lnTo>
                      <a:pt x="151" y="0"/>
                    </a:lnTo>
                    <a:lnTo>
                      <a:pt x="178" y="33"/>
                    </a:lnTo>
                    <a:lnTo>
                      <a:pt x="198" y="64"/>
                    </a:lnTo>
                    <a:lnTo>
                      <a:pt x="216" y="91"/>
                    </a:lnTo>
                    <a:lnTo>
                      <a:pt x="229" y="117"/>
                    </a:lnTo>
                    <a:lnTo>
                      <a:pt x="247" y="157"/>
                    </a:lnTo>
                    <a:lnTo>
                      <a:pt x="269" y="201"/>
                    </a:lnTo>
                    <a:lnTo>
                      <a:pt x="284" y="248"/>
                    </a:lnTo>
                    <a:lnTo>
                      <a:pt x="298" y="288"/>
                    </a:lnTo>
                    <a:lnTo>
                      <a:pt x="304" y="324"/>
                    </a:lnTo>
                    <a:lnTo>
                      <a:pt x="307" y="359"/>
                    </a:lnTo>
                    <a:lnTo>
                      <a:pt x="304" y="375"/>
                    </a:lnTo>
                    <a:lnTo>
                      <a:pt x="300" y="392"/>
                    </a:lnTo>
                    <a:lnTo>
                      <a:pt x="293" y="408"/>
                    </a:lnTo>
                    <a:lnTo>
                      <a:pt x="284" y="423"/>
                    </a:lnTo>
                    <a:lnTo>
                      <a:pt x="276" y="439"/>
                    </a:lnTo>
                    <a:lnTo>
                      <a:pt x="264" y="452"/>
                    </a:lnTo>
                    <a:lnTo>
                      <a:pt x="251" y="463"/>
                    </a:lnTo>
                    <a:lnTo>
                      <a:pt x="238" y="472"/>
                    </a:lnTo>
                    <a:lnTo>
                      <a:pt x="220" y="479"/>
                    </a:lnTo>
                    <a:lnTo>
                      <a:pt x="200" y="483"/>
                    </a:lnTo>
                    <a:lnTo>
                      <a:pt x="178" y="486"/>
                    </a:lnTo>
                    <a:lnTo>
                      <a:pt x="153" y="488"/>
                    </a:lnTo>
                    <a:lnTo>
                      <a:pt x="151" y="486"/>
                    </a:lnTo>
                    <a:lnTo>
                      <a:pt x="149" y="486"/>
                    </a:lnTo>
                    <a:lnTo>
                      <a:pt x="151" y="488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6" name="Freeform 111"/>
              <p:cNvSpPr>
                <a:spLocks/>
              </p:cNvSpPr>
              <p:nvPr/>
            </p:nvSpPr>
            <p:spPr bwMode="auto">
              <a:xfrm>
                <a:off x="1506" y="2188"/>
                <a:ext cx="208" cy="530"/>
              </a:xfrm>
              <a:custGeom>
                <a:avLst/>
                <a:gdLst>
                  <a:gd name="T0" fmla="*/ 104 w 208"/>
                  <a:gd name="T1" fmla="*/ 530 h 530"/>
                  <a:gd name="T2" fmla="*/ 115 w 208"/>
                  <a:gd name="T3" fmla="*/ 528 h 530"/>
                  <a:gd name="T4" fmla="*/ 126 w 208"/>
                  <a:gd name="T5" fmla="*/ 526 h 530"/>
                  <a:gd name="T6" fmla="*/ 135 w 208"/>
                  <a:gd name="T7" fmla="*/ 519 h 530"/>
                  <a:gd name="T8" fmla="*/ 144 w 208"/>
                  <a:gd name="T9" fmla="*/ 510 h 530"/>
                  <a:gd name="T10" fmla="*/ 153 w 208"/>
                  <a:gd name="T11" fmla="*/ 497 h 530"/>
                  <a:gd name="T12" fmla="*/ 162 w 208"/>
                  <a:gd name="T13" fmla="*/ 484 h 530"/>
                  <a:gd name="T14" fmla="*/ 170 w 208"/>
                  <a:gd name="T15" fmla="*/ 468 h 530"/>
                  <a:gd name="T16" fmla="*/ 177 w 208"/>
                  <a:gd name="T17" fmla="*/ 453 h 530"/>
                  <a:gd name="T18" fmla="*/ 190 w 208"/>
                  <a:gd name="T19" fmla="*/ 413 h 530"/>
                  <a:gd name="T20" fmla="*/ 199 w 208"/>
                  <a:gd name="T21" fmla="*/ 366 h 530"/>
                  <a:gd name="T22" fmla="*/ 204 w 208"/>
                  <a:gd name="T23" fmla="*/ 317 h 530"/>
                  <a:gd name="T24" fmla="*/ 208 w 208"/>
                  <a:gd name="T25" fmla="*/ 262 h 530"/>
                  <a:gd name="T26" fmla="*/ 204 w 208"/>
                  <a:gd name="T27" fmla="*/ 211 h 530"/>
                  <a:gd name="T28" fmla="*/ 199 w 208"/>
                  <a:gd name="T29" fmla="*/ 162 h 530"/>
                  <a:gd name="T30" fmla="*/ 190 w 208"/>
                  <a:gd name="T31" fmla="*/ 118 h 530"/>
                  <a:gd name="T32" fmla="*/ 177 w 208"/>
                  <a:gd name="T33" fmla="*/ 78 h 530"/>
                  <a:gd name="T34" fmla="*/ 170 w 208"/>
                  <a:gd name="T35" fmla="*/ 60 h 530"/>
                  <a:gd name="T36" fmla="*/ 162 w 208"/>
                  <a:gd name="T37" fmla="*/ 44 h 530"/>
                  <a:gd name="T38" fmla="*/ 153 w 208"/>
                  <a:gd name="T39" fmla="*/ 31 h 530"/>
                  <a:gd name="T40" fmla="*/ 144 w 208"/>
                  <a:gd name="T41" fmla="*/ 20 h 530"/>
                  <a:gd name="T42" fmla="*/ 135 w 208"/>
                  <a:gd name="T43" fmla="*/ 11 h 530"/>
                  <a:gd name="T44" fmla="*/ 126 w 208"/>
                  <a:gd name="T45" fmla="*/ 5 h 530"/>
                  <a:gd name="T46" fmla="*/ 115 w 208"/>
                  <a:gd name="T47" fmla="*/ 0 h 530"/>
                  <a:gd name="T48" fmla="*/ 104 w 208"/>
                  <a:gd name="T49" fmla="*/ 0 h 530"/>
                  <a:gd name="T50" fmla="*/ 93 w 208"/>
                  <a:gd name="T51" fmla="*/ 0 h 530"/>
                  <a:gd name="T52" fmla="*/ 82 w 208"/>
                  <a:gd name="T53" fmla="*/ 5 h 530"/>
                  <a:gd name="T54" fmla="*/ 73 w 208"/>
                  <a:gd name="T55" fmla="*/ 11 h 530"/>
                  <a:gd name="T56" fmla="*/ 62 w 208"/>
                  <a:gd name="T57" fmla="*/ 20 h 530"/>
                  <a:gd name="T58" fmla="*/ 53 w 208"/>
                  <a:gd name="T59" fmla="*/ 31 h 530"/>
                  <a:gd name="T60" fmla="*/ 44 w 208"/>
                  <a:gd name="T61" fmla="*/ 44 h 530"/>
                  <a:gd name="T62" fmla="*/ 37 w 208"/>
                  <a:gd name="T63" fmla="*/ 60 h 530"/>
                  <a:gd name="T64" fmla="*/ 31 w 208"/>
                  <a:gd name="T65" fmla="*/ 78 h 530"/>
                  <a:gd name="T66" fmla="*/ 17 w 208"/>
                  <a:gd name="T67" fmla="*/ 118 h 530"/>
                  <a:gd name="T68" fmla="*/ 8 w 208"/>
                  <a:gd name="T69" fmla="*/ 162 h 530"/>
                  <a:gd name="T70" fmla="*/ 2 w 208"/>
                  <a:gd name="T71" fmla="*/ 211 h 530"/>
                  <a:gd name="T72" fmla="*/ 0 w 208"/>
                  <a:gd name="T73" fmla="*/ 262 h 530"/>
                  <a:gd name="T74" fmla="*/ 2 w 208"/>
                  <a:gd name="T75" fmla="*/ 317 h 530"/>
                  <a:gd name="T76" fmla="*/ 8 w 208"/>
                  <a:gd name="T77" fmla="*/ 366 h 530"/>
                  <a:gd name="T78" fmla="*/ 17 w 208"/>
                  <a:gd name="T79" fmla="*/ 413 h 530"/>
                  <a:gd name="T80" fmla="*/ 31 w 208"/>
                  <a:gd name="T81" fmla="*/ 453 h 530"/>
                  <a:gd name="T82" fmla="*/ 37 w 208"/>
                  <a:gd name="T83" fmla="*/ 468 h 530"/>
                  <a:gd name="T84" fmla="*/ 44 w 208"/>
                  <a:gd name="T85" fmla="*/ 484 h 530"/>
                  <a:gd name="T86" fmla="*/ 53 w 208"/>
                  <a:gd name="T87" fmla="*/ 497 h 530"/>
                  <a:gd name="T88" fmla="*/ 62 w 208"/>
                  <a:gd name="T89" fmla="*/ 510 h 530"/>
                  <a:gd name="T90" fmla="*/ 73 w 208"/>
                  <a:gd name="T91" fmla="*/ 519 h 530"/>
                  <a:gd name="T92" fmla="*/ 82 w 208"/>
                  <a:gd name="T93" fmla="*/ 526 h 530"/>
                  <a:gd name="T94" fmla="*/ 93 w 208"/>
                  <a:gd name="T95" fmla="*/ 528 h 530"/>
                  <a:gd name="T96" fmla="*/ 104 w 208"/>
                  <a:gd name="T97" fmla="*/ 530 h 530"/>
                  <a:gd name="T98" fmla="*/ 102 w 208"/>
                  <a:gd name="T99" fmla="*/ 528 h 530"/>
                  <a:gd name="T100" fmla="*/ 104 w 208"/>
                  <a:gd name="T101" fmla="*/ 530 h 5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8" h="530">
                    <a:moveTo>
                      <a:pt x="104" y="530"/>
                    </a:moveTo>
                    <a:lnTo>
                      <a:pt x="115" y="528"/>
                    </a:lnTo>
                    <a:lnTo>
                      <a:pt x="126" y="526"/>
                    </a:lnTo>
                    <a:lnTo>
                      <a:pt x="135" y="519"/>
                    </a:lnTo>
                    <a:lnTo>
                      <a:pt x="144" y="510"/>
                    </a:lnTo>
                    <a:lnTo>
                      <a:pt x="153" y="497"/>
                    </a:lnTo>
                    <a:lnTo>
                      <a:pt x="162" y="484"/>
                    </a:lnTo>
                    <a:lnTo>
                      <a:pt x="170" y="468"/>
                    </a:lnTo>
                    <a:lnTo>
                      <a:pt x="177" y="453"/>
                    </a:lnTo>
                    <a:lnTo>
                      <a:pt x="190" y="413"/>
                    </a:lnTo>
                    <a:lnTo>
                      <a:pt x="199" y="366"/>
                    </a:lnTo>
                    <a:lnTo>
                      <a:pt x="204" y="317"/>
                    </a:lnTo>
                    <a:lnTo>
                      <a:pt x="208" y="262"/>
                    </a:lnTo>
                    <a:lnTo>
                      <a:pt x="204" y="211"/>
                    </a:lnTo>
                    <a:lnTo>
                      <a:pt x="199" y="162"/>
                    </a:lnTo>
                    <a:lnTo>
                      <a:pt x="190" y="118"/>
                    </a:lnTo>
                    <a:lnTo>
                      <a:pt x="177" y="78"/>
                    </a:lnTo>
                    <a:lnTo>
                      <a:pt x="170" y="60"/>
                    </a:lnTo>
                    <a:lnTo>
                      <a:pt x="162" y="44"/>
                    </a:lnTo>
                    <a:lnTo>
                      <a:pt x="153" y="31"/>
                    </a:lnTo>
                    <a:lnTo>
                      <a:pt x="144" y="20"/>
                    </a:lnTo>
                    <a:lnTo>
                      <a:pt x="135" y="11"/>
                    </a:lnTo>
                    <a:lnTo>
                      <a:pt x="126" y="5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2" y="5"/>
                    </a:lnTo>
                    <a:lnTo>
                      <a:pt x="73" y="11"/>
                    </a:lnTo>
                    <a:lnTo>
                      <a:pt x="62" y="20"/>
                    </a:lnTo>
                    <a:lnTo>
                      <a:pt x="53" y="31"/>
                    </a:lnTo>
                    <a:lnTo>
                      <a:pt x="44" y="44"/>
                    </a:lnTo>
                    <a:lnTo>
                      <a:pt x="37" y="60"/>
                    </a:lnTo>
                    <a:lnTo>
                      <a:pt x="31" y="78"/>
                    </a:lnTo>
                    <a:lnTo>
                      <a:pt x="17" y="118"/>
                    </a:lnTo>
                    <a:lnTo>
                      <a:pt x="8" y="162"/>
                    </a:lnTo>
                    <a:lnTo>
                      <a:pt x="2" y="211"/>
                    </a:lnTo>
                    <a:lnTo>
                      <a:pt x="0" y="262"/>
                    </a:lnTo>
                    <a:lnTo>
                      <a:pt x="2" y="317"/>
                    </a:lnTo>
                    <a:lnTo>
                      <a:pt x="8" y="366"/>
                    </a:lnTo>
                    <a:lnTo>
                      <a:pt x="17" y="413"/>
                    </a:lnTo>
                    <a:lnTo>
                      <a:pt x="31" y="453"/>
                    </a:lnTo>
                    <a:lnTo>
                      <a:pt x="37" y="468"/>
                    </a:lnTo>
                    <a:lnTo>
                      <a:pt x="44" y="484"/>
                    </a:lnTo>
                    <a:lnTo>
                      <a:pt x="53" y="497"/>
                    </a:lnTo>
                    <a:lnTo>
                      <a:pt x="62" y="510"/>
                    </a:lnTo>
                    <a:lnTo>
                      <a:pt x="73" y="519"/>
                    </a:lnTo>
                    <a:lnTo>
                      <a:pt x="82" y="526"/>
                    </a:lnTo>
                    <a:lnTo>
                      <a:pt x="93" y="528"/>
                    </a:lnTo>
                    <a:lnTo>
                      <a:pt x="104" y="530"/>
                    </a:lnTo>
                    <a:lnTo>
                      <a:pt x="102" y="528"/>
                    </a:lnTo>
                    <a:lnTo>
                      <a:pt x="104" y="530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7" name="Freeform 112"/>
              <p:cNvSpPr>
                <a:spLocks/>
              </p:cNvSpPr>
              <p:nvPr/>
            </p:nvSpPr>
            <p:spPr bwMode="auto">
              <a:xfrm>
                <a:off x="1537" y="2667"/>
                <a:ext cx="148" cy="151"/>
              </a:xfrm>
              <a:custGeom>
                <a:avLst/>
                <a:gdLst>
                  <a:gd name="T0" fmla="*/ 51 w 148"/>
                  <a:gd name="T1" fmla="*/ 147 h 151"/>
                  <a:gd name="T2" fmla="*/ 64 w 148"/>
                  <a:gd name="T3" fmla="*/ 151 h 151"/>
                  <a:gd name="T4" fmla="*/ 79 w 148"/>
                  <a:gd name="T5" fmla="*/ 151 h 151"/>
                  <a:gd name="T6" fmla="*/ 95 w 148"/>
                  <a:gd name="T7" fmla="*/ 149 h 151"/>
                  <a:gd name="T8" fmla="*/ 106 w 148"/>
                  <a:gd name="T9" fmla="*/ 142 h 151"/>
                  <a:gd name="T10" fmla="*/ 119 w 148"/>
                  <a:gd name="T11" fmla="*/ 136 h 151"/>
                  <a:gd name="T12" fmla="*/ 131 w 148"/>
                  <a:gd name="T13" fmla="*/ 127 h 151"/>
                  <a:gd name="T14" fmla="*/ 137 w 148"/>
                  <a:gd name="T15" fmla="*/ 116 h 151"/>
                  <a:gd name="T16" fmla="*/ 144 w 148"/>
                  <a:gd name="T17" fmla="*/ 100 h 151"/>
                  <a:gd name="T18" fmla="*/ 148 w 148"/>
                  <a:gd name="T19" fmla="*/ 85 h 151"/>
                  <a:gd name="T20" fmla="*/ 148 w 148"/>
                  <a:gd name="T21" fmla="*/ 71 h 151"/>
                  <a:gd name="T22" fmla="*/ 146 w 148"/>
                  <a:gd name="T23" fmla="*/ 58 h 151"/>
                  <a:gd name="T24" fmla="*/ 142 w 148"/>
                  <a:gd name="T25" fmla="*/ 43 h 151"/>
                  <a:gd name="T26" fmla="*/ 135 w 148"/>
                  <a:gd name="T27" fmla="*/ 31 h 151"/>
                  <a:gd name="T28" fmla="*/ 124 w 148"/>
                  <a:gd name="T29" fmla="*/ 20 h 151"/>
                  <a:gd name="T30" fmla="*/ 113 w 148"/>
                  <a:gd name="T31" fmla="*/ 11 h 151"/>
                  <a:gd name="T32" fmla="*/ 99 w 148"/>
                  <a:gd name="T33" fmla="*/ 5 h 151"/>
                  <a:gd name="T34" fmla="*/ 84 w 148"/>
                  <a:gd name="T35" fmla="*/ 0 h 151"/>
                  <a:gd name="T36" fmla="*/ 71 w 148"/>
                  <a:gd name="T37" fmla="*/ 0 h 151"/>
                  <a:gd name="T38" fmla="*/ 55 w 148"/>
                  <a:gd name="T39" fmla="*/ 5 h 151"/>
                  <a:gd name="T40" fmla="*/ 42 w 148"/>
                  <a:gd name="T41" fmla="*/ 9 h 151"/>
                  <a:gd name="T42" fmla="*/ 28 w 148"/>
                  <a:gd name="T43" fmla="*/ 18 h 151"/>
                  <a:gd name="T44" fmla="*/ 20 w 148"/>
                  <a:gd name="T45" fmla="*/ 29 h 151"/>
                  <a:gd name="T46" fmla="*/ 11 w 148"/>
                  <a:gd name="T47" fmla="*/ 40 h 151"/>
                  <a:gd name="T48" fmla="*/ 4 w 148"/>
                  <a:gd name="T49" fmla="*/ 54 h 151"/>
                  <a:gd name="T50" fmla="*/ 0 w 148"/>
                  <a:gd name="T51" fmla="*/ 67 h 151"/>
                  <a:gd name="T52" fmla="*/ 0 w 148"/>
                  <a:gd name="T53" fmla="*/ 82 h 151"/>
                  <a:gd name="T54" fmla="*/ 2 w 148"/>
                  <a:gd name="T55" fmla="*/ 96 h 151"/>
                  <a:gd name="T56" fmla="*/ 8 w 148"/>
                  <a:gd name="T57" fmla="*/ 109 h 151"/>
                  <a:gd name="T58" fmla="*/ 15 w 148"/>
                  <a:gd name="T59" fmla="*/ 122 h 151"/>
                  <a:gd name="T60" fmla="*/ 26 w 148"/>
                  <a:gd name="T61" fmla="*/ 131 h 151"/>
                  <a:gd name="T62" fmla="*/ 37 w 148"/>
                  <a:gd name="T63" fmla="*/ 140 h 151"/>
                  <a:gd name="T64" fmla="*/ 51 w 148"/>
                  <a:gd name="T65" fmla="*/ 147 h 151"/>
                  <a:gd name="T66" fmla="*/ 48 w 148"/>
                  <a:gd name="T67" fmla="*/ 147 h 151"/>
                  <a:gd name="T68" fmla="*/ 51 w 148"/>
                  <a:gd name="T69" fmla="*/ 147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51">
                    <a:moveTo>
                      <a:pt x="51" y="147"/>
                    </a:moveTo>
                    <a:lnTo>
                      <a:pt x="64" y="151"/>
                    </a:lnTo>
                    <a:lnTo>
                      <a:pt x="79" y="151"/>
                    </a:lnTo>
                    <a:lnTo>
                      <a:pt x="95" y="149"/>
                    </a:lnTo>
                    <a:lnTo>
                      <a:pt x="106" y="142"/>
                    </a:lnTo>
                    <a:lnTo>
                      <a:pt x="119" y="136"/>
                    </a:lnTo>
                    <a:lnTo>
                      <a:pt x="131" y="127"/>
                    </a:lnTo>
                    <a:lnTo>
                      <a:pt x="137" y="116"/>
                    </a:lnTo>
                    <a:lnTo>
                      <a:pt x="144" y="100"/>
                    </a:lnTo>
                    <a:lnTo>
                      <a:pt x="148" y="85"/>
                    </a:lnTo>
                    <a:lnTo>
                      <a:pt x="148" y="71"/>
                    </a:lnTo>
                    <a:lnTo>
                      <a:pt x="146" y="58"/>
                    </a:lnTo>
                    <a:lnTo>
                      <a:pt x="142" y="43"/>
                    </a:lnTo>
                    <a:lnTo>
                      <a:pt x="135" y="31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5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5"/>
                    </a:lnTo>
                    <a:lnTo>
                      <a:pt x="42" y="9"/>
                    </a:lnTo>
                    <a:lnTo>
                      <a:pt x="28" y="18"/>
                    </a:lnTo>
                    <a:lnTo>
                      <a:pt x="20" y="29"/>
                    </a:lnTo>
                    <a:lnTo>
                      <a:pt x="11" y="40"/>
                    </a:lnTo>
                    <a:lnTo>
                      <a:pt x="4" y="54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8" y="109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48" y="147"/>
                    </a:lnTo>
                    <a:lnTo>
                      <a:pt x="51" y="147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8" name="Freeform 113"/>
              <p:cNvSpPr>
                <a:spLocks/>
              </p:cNvSpPr>
              <p:nvPr/>
            </p:nvSpPr>
            <p:spPr bwMode="auto">
              <a:xfrm>
                <a:off x="1537" y="2093"/>
                <a:ext cx="148" cy="148"/>
              </a:xfrm>
              <a:custGeom>
                <a:avLst/>
                <a:gdLst>
                  <a:gd name="T0" fmla="*/ 51 w 148"/>
                  <a:gd name="T1" fmla="*/ 146 h 148"/>
                  <a:gd name="T2" fmla="*/ 64 w 148"/>
                  <a:gd name="T3" fmla="*/ 148 h 148"/>
                  <a:gd name="T4" fmla="*/ 79 w 148"/>
                  <a:gd name="T5" fmla="*/ 148 h 148"/>
                  <a:gd name="T6" fmla="*/ 95 w 148"/>
                  <a:gd name="T7" fmla="*/ 146 h 148"/>
                  <a:gd name="T8" fmla="*/ 106 w 148"/>
                  <a:gd name="T9" fmla="*/ 142 h 148"/>
                  <a:gd name="T10" fmla="*/ 119 w 148"/>
                  <a:gd name="T11" fmla="*/ 135 h 148"/>
                  <a:gd name="T12" fmla="*/ 131 w 148"/>
                  <a:gd name="T13" fmla="*/ 126 h 148"/>
                  <a:gd name="T14" fmla="*/ 137 w 148"/>
                  <a:gd name="T15" fmla="*/ 113 h 148"/>
                  <a:gd name="T16" fmla="*/ 144 w 148"/>
                  <a:gd name="T17" fmla="*/ 100 h 148"/>
                  <a:gd name="T18" fmla="*/ 148 w 148"/>
                  <a:gd name="T19" fmla="*/ 84 h 148"/>
                  <a:gd name="T20" fmla="*/ 148 w 148"/>
                  <a:gd name="T21" fmla="*/ 71 h 148"/>
                  <a:gd name="T22" fmla="*/ 146 w 148"/>
                  <a:gd name="T23" fmla="*/ 55 h 148"/>
                  <a:gd name="T24" fmla="*/ 142 w 148"/>
                  <a:gd name="T25" fmla="*/ 42 h 148"/>
                  <a:gd name="T26" fmla="*/ 135 w 148"/>
                  <a:gd name="T27" fmla="*/ 29 h 148"/>
                  <a:gd name="T28" fmla="*/ 124 w 148"/>
                  <a:gd name="T29" fmla="*/ 20 h 148"/>
                  <a:gd name="T30" fmla="*/ 113 w 148"/>
                  <a:gd name="T31" fmla="*/ 11 h 148"/>
                  <a:gd name="T32" fmla="*/ 99 w 148"/>
                  <a:gd name="T33" fmla="*/ 4 h 148"/>
                  <a:gd name="T34" fmla="*/ 84 w 148"/>
                  <a:gd name="T35" fmla="*/ 0 h 148"/>
                  <a:gd name="T36" fmla="*/ 71 w 148"/>
                  <a:gd name="T37" fmla="*/ 0 h 148"/>
                  <a:gd name="T38" fmla="*/ 55 w 148"/>
                  <a:gd name="T39" fmla="*/ 2 h 148"/>
                  <a:gd name="T40" fmla="*/ 42 w 148"/>
                  <a:gd name="T41" fmla="*/ 9 h 148"/>
                  <a:gd name="T42" fmla="*/ 28 w 148"/>
                  <a:gd name="T43" fmla="*/ 17 h 148"/>
                  <a:gd name="T44" fmla="*/ 20 w 148"/>
                  <a:gd name="T45" fmla="*/ 26 h 148"/>
                  <a:gd name="T46" fmla="*/ 11 w 148"/>
                  <a:gd name="T47" fmla="*/ 37 h 148"/>
                  <a:gd name="T48" fmla="*/ 4 w 148"/>
                  <a:gd name="T49" fmla="*/ 53 h 148"/>
                  <a:gd name="T50" fmla="*/ 0 w 148"/>
                  <a:gd name="T51" fmla="*/ 68 h 148"/>
                  <a:gd name="T52" fmla="*/ 0 w 148"/>
                  <a:gd name="T53" fmla="*/ 82 h 148"/>
                  <a:gd name="T54" fmla="*/ 2 w 148"/>
                  <a:gd name="T55" fmla="*/ 95 h 148"/>
                  <a:gd name="T56" fmla="*/ 8 w 148"/>
                  <a:gd name="T57" fmla="*/ 111 h 148"/>
                  <a:gd name="T58" fmla="*/ 15 w 148"/>
                  <a:gd name="T59" fmla="*/ 122 h 148"/>
                  <a:gd name="T60" fmla="*/ 26 w 148"/>
                  <a:gd name="T61" fmla="*/ 131 h 148"/>
                  <a:gd name="T62" fmla="*/ 37 w 148"/>
                  <a:gd name="T63" fmla="*/ 139 h 148"/>
                  <a:gd name="T64" fmla="*/ 51 w 148"/>
                  <a:gd name="T65" fmla="*/ 146 h 148"/>
                  <a:gd name="T66" fmla="*/ 48 w 148"/>
                  <a:gd name="T67" fmla="*/ 146 h 148"/>
                  <a:gd name="T68" fmla="*/ 51 w 148"/>
                  <a:gd name="T69" fmla="*/ 146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8">
                    <a:moveTo>
                      <a:pt x="51" y="146"/>
                    </a:moveTo>
                    <a:lnTo>
                      <a:pt x="64" y="148"/>
                    </a:lnTo>
                    <a:lnTo>
                      <a:pt x="79" y="148"/>
                    </a:lnTo>
                    <a:lnTo>
                      <a:pt x="95" y="146"/>
                    </a:lnTo>
                    <a:lnTo>
                      <a:pt x="106" y="142"/>
                    </a:lnTo>
                    <a:lnTo>
                      <a:pt x="119" y="135"/>
                    </a:lnTo>
                    <a:lnTo>
                      <a:pt x="131" y="126"/>
                    </a:lnTo>
                    <a:lnTo>
                      <a:pt x="137" y="113"/>
                    </a:lnTo>
                    <a:lnTo>
                      <a:pt x="144" y="100"/>
                    </a:lnTo>
                    <a:lnTo>
                      <a:pt x="148" y="84"/>
                    </a:lnTo>
                    <a:lnTo>
                      <a:pt x="148" y="71"/>
                    </a:lnTo>
                    <a:lnTo>
                      <a:pt x="146" y="55"/>
                    </a:lnTo>
                    <a:lnTo>
                      <a:pt x="142" y="42"/>
                    </a:lnTo>
                    <a:lnTo>
                      <a:pt x="135" y="29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4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2"/>
                    </a:lnTo>
                    <a:lnTo>
                      <a:pt x="42" y="9"/>
                    </a:lnTo>
                    <a:lnTo>
                      <a:pt x="28" y="17"/>
                    </a:lnTo>
                    <a:lnTo>
                      <a:pt x="20" y="26"/>
                    </a:lnTo>
                    <a:lnTo>
                      <a:pt x="11" y="37"/>
                    </a:lnTo>
                    <a:lnTo>
                      <a:pt x="4" y="53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8" y="111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39"/>
                    </a:lnTo>
                    <a:lnTo>
                      <a:pt x="51" y="146"/>
                    </a:lnTo>
                    <a:lnTo>
                      <a:pt x="48" y="146"/>
                    </a:lnTo>
                    <a:lnTo>
                      <a:pt x="51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119" name="Rectangle 114"/>
              <p:cNvSpPr>
                <a:spLocks noChangeArrowheads="1"/>
              </p:cNvSpPr>
              <p:nvPr/>
            </p:nvSpPr>
            <p:spPr bwMode="auto">
              <a:xfrm>
                <a:off x="1188" y="2745"/>
                <a:ext cx="881" cy="115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46120" name="Rectangle 115"/>
              <p:cNvSpPr>
                <a:spLocks noChangeArrowheads="1"/>
              </p:cNvSpPr>
              <p:nvPr/>
            </p:nvSpPr>
            <p:spPr bwMode="auto">
              <a:xfrm>
                <a:off x="1009" y="2829"/>
                <a:ext cx="1211" cy="107"/>
              </a:xfrm>
              <a:prstGeom prst="rect">
                <a:avLst/>
              </a:pr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srgbClr val="CBBD3B"/>
                  </a:buClr>
                  <a:buSzPct val="50000"/>
                  <a:buFont typeface="Wingdings" pitchFamily="2" charset="2"/>
                  <a:buChar char="Ø"/>
                </a:pPr>
                <a:endParaRPr lang="hu-HU" altLang="hu-HU" sz="2400">
                  <a:solidFill>
                    <a:srgbClr val="CBBD3B"/>
                  </a:solidFill>
                  <a:latin typeface="Palatino" pitchFamily="18" charset="0"/>
                </a:endParaRPr>
              </a:p>
            </p:txBody>
          </p:sp>
          <p:sp>
            <p:nvSpPr>
              <p:cNvPr id="46121" name="Freeform 116"/>
              <p:cNvSpPr>
                <a:spLocks/>
              </p:cNvSpPr>
              <p:nvPr/>
            </p:nvSpPr>
            <p:spPr bwMode="auto">
              <a:xfrm>
                <a:off x="831" y="2905"/>
                <a:ext cx="1558" cy="73"/>
              </a:xfrm>
              <a:custGeom>
                <a:avLst/>
                <a:gdLst>
                  <a:gd name="T0" fmla="*/ 0 w 1558"/>
                  <a:gd name="T1" fmla="*/ 73 h 73"/>
                  <a:gd name="T2" fmla="*/ 1558 w 1558"/>
                  <a:gd name="T3" fmla="*/ 73 h 73"/>
                  <a:gd name="T4" fmla="*/ 1555 w 1558"/>
                  <a:gd name="T5" fmla="*/ 62 h 73"/>
                  <a:gd name="T6" fmla="*/ 1551 w 1558"/>
                  <a:gd name="T7" fmla="*/ 49 h 73"/>
                  <a:gd name="T8" fmla="*/ 1544 w 1558"/>
                  <a:gd name="T9" fmla="*/ 37 h 73"/>
                  <a:gd name="T10" fmla="*/ 1535 w 1558"/>
                  <a:gd name="T11" fmla="*/ 26 h 73"/>
                  <a:gd name="T12" fmla="*/ 1524 w 1558"/>
                  <a:gd name="T13" fmla="*/ 15 h 73"/>
                  <a:gd name="T14" fmla="*/ 1513 w 1558"/>
                  <a:gd name="T15" fmla="*/ 9 h 73"/>
                  <a:gd name="T16" fmla="*/ 1500 w 1558"/>
                  <a:gd name="T17" fmla="*/ 2 h 73"/>
                  <a:gd name="T18" fmla="*/ 1487 w 1558"/>
                  <a:gd name="T19" fmla="*/ 0 h 73"/>
                  <a:gd name="T20" fmla="*/ 73 w 1558"/>
                  <a:gd name="T21" fmla="*/ 0 h 73"/>
                  <a:gd name="T22" fmla="*/ 60 w 1558"/>
                  <a:gd name="T23" fmla="*/ 2 h 73"/>
                  <a:gd name="T24" fmla="*/ 47 w 1558"/>
                  <a:gd name="T25" fmla="*/ 4 h 73"/>
                  <a:gd name="T26" fmla="*/ 35 w 1558"/>
                  <a:gd name="T27" fmla="*/ 11 h 73"/>
                  <a:gd name="T28" fmla="*/ 24 w 1558"/>
                  <a:gd name="T29" fmla="*/ 18 h 73"/>
                  <a:gd name="T30" fmla="*/ 16 w 1558"/>
                  <a:gd name="T31" fmla="*/ 29 h 73"/>
                  <a:gd name="T32" fmla="*/ 9 w 1558"/>
                  <a:gd name="T33" fmla="*/ 40 h 73"/>
                  <a:gd name="T34" fmla="*/ 2 w 1558"/>
                  <a:gd name="T35" fmla="*/ 55 h 73"/>
                  <a:gd name="T36" fmla="*/ 0 w 1558"/>
                  <a:gd name="T37" fmla="*/ 73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58" h="73">
                    <a:moveTo>
                      <a:pt x="0" y="73"/>
                    </a:moveTo>
                    <a:lnTo>
                      <a:pt x="1558" y="73"/>
                    </a:lnTo>
                    <a:lnTo>
                      <a:pt x="1555" y="62"/>
                    </a:lnTo>
                    <a:lnTo>
                      <a:pt x="1551" y="49"/>
                    </a:lnTo>
                    <a:lnTo>
                      <a:pt x="1544" y="37"/>
                    </a:lnTo>
                    <a:lnTo>
                      <a:pt x="1535" y="26"/>
                    </a:lnTo>
                    <a:lnTo>
                      <a:pt x="1524" y="15"/>
                    </a:lnTo>
                    <a:lnTo>
                      <a:pt x="1513" y="9"/>
                    </a:lnTo>
                    <a:lnTo>
                      <a:pt x="1500" y="2"/>
                    </a:lnTo>
                    <a:lnTo>
                      <a:pt x="1487" y="0"/>
                    </a:lnTo>
                    <a:lnTo>
                      <a:pt x="73" y="0"/>
                    </a:lnTo>
                    <a:lnTo>
                      <a:pt x="60" y="2"/>
                    </a:lnTo>
                    <a:lnTo>
                      <a:pt x="47" y="4"/>
                    </a:lnTo>
                    <a:lnTo>
                      <a:pt x="35" y="11"/>
                    </a:lnTo>
                    <a:lnTo>
                      <a:pt x="24" y="18"/>
                    </a:lnTo>
                    <a:lnTo>
                      <a:pt x="16" y="29"/>
                    </a:lnTo>
                    <a:lnTo>
                      <a:pt x="9" y="40"/>
                    </a:lnTo>
                    <a:lnTo>
                      <a:pt x="2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6097" name="Text Box 117"/>
            <p:cNvSpPr txBox="1">
              <a:spLocks noChangeArrowheads="1"/>
            </p:cNvSpPr>
            <p:nvPr/>
          </p:nvSpPr>
          <p:spPr bwMode="auto">
            <a:xfrm>
              <a:off x="703" y="662"/>
              <a:ext cx="2133" cy="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1000" b="1">
                  <a:solidFill>
                    <a:srgbClr val="FF3300"/>
                  </a:solidFill>
                </a:rPr>
                <a:t>RÁFORDÍTÁSOK</a:t>
              </a:r>
              <a:br>
                <a:rPr lang="hu-HU" altLang="hu-HU" sz="1000" b="1">
                  <a:solidFill>
                    <a:srgbClr val="FF3300"/>
                  </a:solidFill>
                </a:rPr>
              </a:br>
              <a:r>
                <a:rPr lang="hu-HU" altLang="hu-HU" sz="2800" b="1">
                  <a:solidFill>
                    <a:srgbClr val="FF3300"/>
                  </a:solidFill>
                </a:rPr>
                <a:t>60</a:t>
              </a:r>
            </a:p>
          </p:txBody>
        </p:sp>
        <p:sp>
          <p:nvSpPr>
            <p:cNvPr id="46098" name="Text Box 118"/>
            <p:cNvSpPr txBox="1">
              <a:spLocks noChangeArrowheads="1"/>
            </p:cNvSpPr>
            <p:nvPr/>
          </p:nvSpPr>
          <p:spPr bwMode="auto">
            <a:xfrm>
              <a:off x="3153" y="904"/>
              <a:ext cx="2342" cy="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1100" b="1">
                  <a:solidFill>
                    <a:srgbClr val="FF3300"/>
                  </a:solidFill>
                </a:rPr>
                <a:t>HOZAMOK</a:t>
              </a:r>
              <a:br>
                <a:rPr lang="hu-HU" altLang="hu-HU" sz="1100" b="1">
                  <a:solidFill>
                    <a:srgbClr val="FF3300"/>
                  </a:solidFill>
                </a:rPr>
              </a:br>
              <a:r>
                <a:rPr lang="hu-HU" altLang="hu-HU" sz="2400" b="1">
                  <a:solidFill>
                    <a:srgbClr val="FF3300"/>
                  </a:solidFill>
                </a:rPr>
                <a:t>100</a:t>
              </a:r>
            </a:p>
          </p:txBody>
        </p:sp>
      </p:grp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4427538" y="6524625"/>
            <a:ext cx="4224337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3300"/>
                </a:solidFill>
              </a:rPr>
              <a:t>IDŐSZAK EREDMÉNYE = 100 - 60 = + 40</a:t>
            </a:r>
          </a:p>
        </p:txBody>
      </p:sp>
      <p:cxnSp>
        <p:nvCxnSpPr>
          <p:cNvPr id="46093" name="Egyenes összekötő nyíllal 2"/>
          <p:cNvCxnSpPr>
            <a:cxnSpLocks noChangeShapeType="1"/>
          </p:cNvCxnSpPr>
          <p:nvPr/>
        </p:nvCxnSpPr>
        <p:spPr bwMode="auto">
          <a:xfrm flipV="1">
            <a:off x="3095625" y="4221163"/>
            <a:ext cx="612775" cy="23574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4" name="Egyenes összekötő nyíllal 71"/>
          <p:cNvCxnSpPr>
            <a:cxnSpLocks noChangeShapeType="1"/>
          </p:cNvCxnSpPr>
          <p:nvPr/>
        </p:nvCxnSpPr>
        <p:spPr bwMode="auto">
          <a:xfrm flipH="1" flipV="1">
            <a:off x="8135938" y="3438525"/>
            <a:ext cx="209550" cy="315277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5" name="Téglalap 4"/>
          <p:cNvSpPr>
            <a:spLocks noChangeArrowheads="1"/>
          </p:cNvSpPr>
          <p:nvPr/>
        </p:nvSpPr>
        <p:spPr bwMode="auto">
          <a:xfrm>
            <a:off x="4718050" y="5467350"/>
            <a:ext cx="251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rgbClr val="FF0000"/>
                </a:solidFill>
              </a:rPr>
              <a:t>EREDMÉNYKIMUTATÁS</a:t>
            </a:r>
          </a:p>
        </p:txBody>
      </p:sp>
    </p:spTree>
    <p:extLst>
      <p:ext uri="{BB962C8B-B14F-4D97-AF65-F5344CB8AC3E}">
        <p14:creationId xmlns:p14="http://schemas.microsoft.com/office/powerpoint/2010/main" val="8383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65" grpId="0"/>
      <p:bldP spid="635966" grpId="0"/>
      <p:bldP spid="635996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188640"/>
            <a:ext cx="28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 KÖNYVELÉS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0" y="556140"/>
            <a:ext cx="8121048" cy="61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88640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 KÖNYVELÉS: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39752" y="3789040"/>
            <a:ext cx="48245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5928" y="3635732"/>
            <a:ext cx="243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FORGALMI KIMUTATÁS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02568"/>
            <a:ext cx="830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9060"/>
            <a:ext cx="8247659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" y="116632"/>
            <a:ext cx="9069598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12" y="188640"/>
            <a:ext cx="88569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 VEVŐI KÖVETELÉS AZ ESZKÖZOLDALON CSAK POTENCIÁLIS PÉNZ, FIZETÉSI ÍGÉRET.</a:t>
            </a:r>
          </a:p>
          <a:p>
            <a:pPr algn="ctr"/>
            <a:r>
              <a:rPr lang="hu-HU" sz="2000" dirty="0" smtClean="0"/>
              <a:t>A VÁLLALKOZÁSOKNAK A PÉNZÜGYI BIZTONSÁGUK ÉRDEKÉBEN EVIDENS ÉRDEKÜK, HOGY EZT A PÉNZÜGYI KINTLÉVŐSÉGET NE HAGYJÁK FELDUZZADNI, ILLETVE NAGYJÁBÓL AZONOS SZINTEN TARTSÁK A SZÁLLÍTÓI TARTOZÁSAIKKAL, MERT EZ ESETBEN A SZÁLLÍTÓÁLLOMÁNY, AZAZ EGY KÜLSŐ FORRÁS LESZ A VEVŐÁLLOMÁNY FORRÁSA.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400" dirty="0" smtClean="0"/>
              <a:t>ITT AZ „A” ESETTEL EGYEZŐEN A VAGYON 1,5 MILLIÓ FORINTTAL  </a:t>
            </a:r>
            <a:r>
              <a:rPr lang="hu-HU" sz="2400" dirty="0"/>
              <a:t>N</a:t>
            </a:r>
            <a:r>
              <a:rPr lang="hu-HU" sz="2400" dirty="0" smtClean="0"/>
              <a:t>ŐTT, AMI MOST IS A VÁSÁROLT ÉS ELADOTT ÁRU ÁRRÉSKÜLÖNBÖZETÉBŐL SZÁRMAZÓ TISZTA JÖVEDELEM, DE VEGYÜK ÉSZRE, HOGY EZZEL SZEMBEN AZ ESZKÖZOLDALON MOST CSAK </a:t>
            </a:r>
          </a:p>
          <a:p>
            <a:pPr algn="ctr"/>
            <a:r>
              <a:rPr lang="hu-HU" sz="2400" dirty="0" smtClean="0"/>
              <a:t>1 MILLIÓ FORINT PÉNZESZKÖZ ÉS 2,5 MILLIÓ FORINT VEVŐKÖVETELÉS VAN AZ „A” ESET 3,5 MILLIÓ FORINT ZÁRÓ PÉNZKÉSZLETE HELYETT.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AZ IDŐBEN ELSZAKADÓ PÉNZÜGYI TELJESÍTÉS SEBEZHETŐVÉ TESZI A VÁLLALKOZÁST, HISZEN HA A VEVŐ IDŐKÖZBEN CSŐDBE MEGY, AKKOR AZ ADÓSSÁG KIFIZETÉSE MEGHIÚSUL.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187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„D” ESET: ALI BABA ÖRÜL, A TÖBBIEK IZGULHATNAK: VÉTEL ÉS ELADÁS IS HALASZTOTT FIZETÉSSEL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3" y="836712"/>
            <a:ext cx="812985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188640"/>
            <a:ext cx="28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 KÖNYVELÉS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9864"/>
            <a:ext cx="8156915" cy="61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88640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 KÖNYVELÉS: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39752" y="3789040"/>
            <a:ext cx="48245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5928" y="3635732"/>
            <a:ext cx="243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FORGALMI KIMUTATÁS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" y="548679"/>
            <a:ext cx="8194433" cy="24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6840"/>
            <a:ext cx="8240534" cy="2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9" y="188640"/>
            <a:ext cx="9191541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920909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VAGYON MOST IS 3,5 MILLIÓ FORINTTAL NŐTT, MINT A „B”</a:t>
            </a:r>
          </a:p>
          <a:p>
            <a:pPr algn="ctr"/>
            <a:r>
              <a:rPr lang="hu-HU" sz="2400" dirty="0" smtClean="0"/>
              <a:t>ESETBEN. 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EBBŐL 1,5 MILLIÓ MOST IS A TISZTA JÖVEDELEM, AMI A VÁSÁROLT ÉS ELADOTT ÁRU ÁRRÉSKÜLÖNBÖZETÉBŐL SZÁRMAZOTT, </a:t>
            </a:r>
          </a:p>
          <a:p>
            <a:pPr algn="ctr"/>
            <a:r>
              <a:rPr lang="hu-HU" sz="2400" dirty="0" smtClean="0"/>
              <a:t>ÉS 2 MILLIÓ FORINT A MÉG KI NEM FIZETETT SZÁLLÍTÓI TARTOZÁS. 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UGYANAKKOR A 1,5 MILLIÓ TISZTA JÖVEDELEM PÉNZÜGYILEG</a:t>
            </a:r>
          </a:p>
          <a:p>
            <a:pPr algn="ctr"/>
            <a:r>
              <a:rPr lang="hu-HU" sz="2400" dirty="0" smtClean="0"/>
              <a:t>MÉG NEM REALIZÁLÓDOTT, MIVEL A TELJES VÉTELÁR 2,5 MILLIÓ FORINT, JELENLEG MÉG NINCS KIFIZETVE, ÍGY A TISZTA JÖVEDELEM E PILLANATBAN MÉG CSAK </a:t>
            </a:r>
            <a:r>
              <a:rPr lang="hu-HU" sz="2400" b="1" dirty="0" smtClean="0">
                <a:solidFill>
                  <a:srgbClr val="FF0000"/>
                </a:solidFill>
              </a:rPr>
              <a:t>POTENCIÁLIS NYERESÉG</a:t>
            </a:r>
            <a:r>
              <a:rPr lang="hu-HU" sz="2400" dirty="0" smtClean="0">
                <a:solidFill>
                  <a:srgbClr val="FF0000"/>
                </a:solidFill>
              </a:rPr>
              <a:t>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63C23B-C1ED-4B8D-B176-3409DF62DCD2}" type="slidenum">
              <a:rPr lang="hu-HU" altLang="hu-HU" sz="14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400" b="0" smtClean="0">
              <a:solidFill>
                <a:schemeClr val="bg1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3121496" y="1844824"/>
            <a:ext cx="598700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VAGYONKÖNYVVITEL </a:t>
            </a:r>
            <a:b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GAZDÁLKODÓ MINDENKORI ANYAGI HELYZETÉT </a:t>
            </a:r>
            <a:b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RÖGZÍTI ÉS TÜKRÖZI: </a:t>
            </a:r>
            <a:b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alt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81064" y="4365104"/>
            <a:ext cx="64274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BEMUTATVA A SAJÁT VAGYONT, </a:t>
            </a:r>
            <a:b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ADÓSSÁGOT</a:t>
            </a:r>
            <a:b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ILLETVE EZEK VÁLTOZÁSAIT. </a:t>
            </a:r>
          </a:p>
        </p:txBody>
      </p:sp>
      <p:pic>
        <p:nvPicPr>
          <p:cNvPr id="7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099"/>
            <a:ext cx="285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28D837-8F58-47CE-B190-29A0841A9664}" type="slidenum">
              <a:rPr lang="hu-HU" altLang="hu-HU" sz="1400" b="1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 b="1" smtClean="0"/>
          </a:p>
        </p:txBody>
      </p:sp>
      <p:sp>
        <p:nvSpPr>
          <p:cNvPr id="1373186" name="Text Box 2"/>
          <p:cNvSpPr txBox="1">
            <a:spLocks noChangeArrowheads="1"/>
          </p:cNvSpPr>
          <p:nvPr/>
        </p:nvSpPr>
        <p:spPr bwMode="auto">
          <a:xfrm>
            <a:off x="1022350" y="1995488"/>
            <a:ext cx="3473450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PÉNZÜGY: PÉNZFORGALMI SZEMLÉLET</a:t>
            </a:r>
          </a:p>
        </p:txBody>
      </p:sp>
      <p:sp>
        <p:nvSpPr>
          <p:cNvPr id="1373187" name="Text Box 3"/>
          <p:cNvSpPr txBox="1">
            <a:spLocks noChangeArrowheads="1"/>
          </p:cNvSpPr>
          <p:nvPr/>
        </p:nvSpPr>
        <p:spPr bwMode="auto">
          <a:xfrm>
            <a:off x="4876800" y="2024063"/>
            <a:ext cx="3517900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SZÁMVITEL:</a:t>
            </a:r>
            <a:br>
              <a:rPr lang="hu-HU" altLang="hu-HU" sz="1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EREDMÉNY SZEMLÉLET</a:t>
            </a:r>
          </a:p>
        </p:txBody>
      </p:sp>
      <p:sp>
        <p:nvSpPr>
          <p:cNvPr id="1373188" name="Text Box 4"/>
          <p:cNvSpPr txBox="1">
            <a:spLocks noChangeArrowheads="1"/>
          </p:cNvSpPr>
          <p:nvPr/>
        </p:nvSpPr>
        <p:spPr bwMode="auto">
          <a:xfrm>
            <a:off x="107950" y="3429000"/>
            <a:ext cx="17272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AZ ÜZLETI ESEMÉNYEKET A </a:t>
            </a:r>
            <a:r>
              <a:rPr lang="hu-HU" altLang="hu-HU" sz="12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PÉNZFORGALOMRA</a:t>
            </a: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GYAKOROLT HATÁSÁN KERESZTÜL RAGADJA MEG. </a:t>
            </a:r>
          </a:p>
        </p:txBody>
      </p:sp>
      <p:grpSp>
        <p:nvGrpSpPr>
          <p:cNvPr id="1373189" name="Group 5"/>
          <p:cNvGrpSpPr>
            <a:grpSpLocks/>
          </p:cNvGrpSpPr>
          <p:nvPr/>
        </p:nvGrpSpPr>
        <p:grpSpPr bwMode="auto">
          <a:xfrm>
            <a:off x="1344613" y="2620963"/>
            <a:ext cx="1747837" cy="838200"/>
            <a:chOff x="847" y="1872"/>
            <a:chExt cx="1101" cy="528"/>
          </a:xfrm>
        </p:grpSpPr>
        <p:grpSp>
          <p:nvGrpSpPr>
            <p:cNvPr id="6166" name="Group 6"/>
            <p:cNvGrpSpPr>
              <a:grpSpLocks/>
            </p:cNvGrpSpPr>
            <p:nvPr/>
          </p:nvGrpSpPr>
          <p:grpSpPr bwMode="auto">
            <a:xfrm>
              <a:off x="847" y="2014"/>
              <a:ext cx="1101" cy="386"/>
              <a:chOff x="576" y="1968"/>
              <a:chExt cx="1008" cy="288"/>
            </a:xfrm>
          </p:grpSpPr>
          <p:sp>
            <p:nvSpPr>
              <p:cNvPr id="6168" name="Line 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  <p:sp>
            <p:nvSpPr>
              <p:cNvPr id="6169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  <p:sp>
            <p:nvSpPr>
              <p:cNvPr id="6170" name="Line 9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</p:grpSp>
        <p:sp>
          <p:nvSpPr>
            <p:cNvPr id="6167" name="Line 10"/>
            <p:cNvSpPr>
              <a:spLocks noChangeShapeType="1"/>
            </p:cNvSpPr>
            <p:nvPr/>
          </p:nvSpPr>
          <p:spPr bwMode="auto">
            <a:xfrm>
              <a:off x="1392" y="1872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</p:grpSp>
      <p:grpSp>
        <p:nvGrpSpPr>
          <p:cNvPr id="1373195" name="Group 11"/>
          <p:cNvGrpSpPr>
            <a:grpSpLocks/>
          </p:cNvGrpSpPr>
          <p:nvPr/>
        </p:nvGrpSpPr>
        <p:grpSpPr bwMode="auto">
          <a:xfrm>
            <a:off x="2284413" y="604838"/>
            <a:ext cx="4627562" cy="1438275"/>
            <a:chOff x="1439" y="528"/>
            <a:chExt cx="2915" cy="1010"/>
          </a:xfrm>
        </p:grpSpPr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1559" y="528"/>
              <a:ext cx="2673" cy="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800" b="1">
                  <a:solidFill>
                    <a:srgbClr val="354C7B"/>
                  </a:solidFill>
                  <a:latin typeface="Tahoma" pitchFamily="34" charset="0"/>
                  <a:cs typeface="Tahoma" pitchFamily="34" charset="0"/>
                </a:rPr>
                <a:t>ALAPVETŐ ELTÉRÉS:</a:t>
              </a:r>
            </a:p>
          </p:txBody>
        </p:sp>
        <p:sp>
          <p:nvSpPr>
            <p:cNvPr id="6162" name="Line 13"/>
            <p:cNvSpPr>
              <a:spLocks noChangeShapeType="1"/>
            </p:cNvSpPr>
            <p:nvPr/>
          </p:nvSpPr>
          <p:spPr bwMode="auto">
            <a:xfrm>
              <a:off x="4354" y="1152"/>
              <a:ext cx="0" cy="38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  <p:sp>
          <p:nvSpPr>
            <p:cNvPr id="6163" name="Line 14"/>
            <p:cNvSpPr>
              <a:spLocks noChangeShapeType="1"/>
            </p:cNvSpPr>
            <p:nvPr/>
          </p:nvSpPr>
          <p:spPr bwMode="auto">
            <a:xfrm>
              <a:off x="1457" y="1152"/>
              <a:ext cx="0" cy="38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  <p:sp>
          <p:nvSpPr>
            <p:cNvPr id="6164" name="Line 15"/>
            <p:cNvSpPr>
              <a:spLocks noChangeShapeType="1"/>
            </p:cNvSpPr>
            <p:nvPr/>
          </p:nvSpPr>
          <p:spPr bwMode="auto">
            <a:xfrm flipV="1">
              <a:off x="1439" y="1152"/>
              <a:ext cx="291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  <p:sp>
          <p:nvSpPr>
            <p:cNvPr id="6165" name="Line 16"/>
            <p:cNvSpPr>
              <a:spLocks noChangeShapeType="1"/>
            </p:cNvSpPr>
            <p:nvPr/>
          </p:nvSpPr>
          <p:spPr bwMode="auto">
            <a:xfrm>
              <a:off x="2880" y="768"/>
              <a:ext cx="0" cy="38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</p:grpSp>
      <p:sp>
        <p:nvSpPr>
          <p:cNvPr id="1373201" name="Text Box 17"/>
          <p:cNvSpPr txBox="1">
            <a:spLocks noChangeArrowheads="1"/>
          </p:cNvSpPr>
          <p:nvPr/>
        </p:nvSpPr>
        <p:spPr bwMode="auto">
          <a:xfrm>
            <a:off x="4211638" y="3438525"/>
            <a:ext cx="1884362" cy="2411413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AZ ÜZLETI ESEMÉNYEKET </a:t>
            </a:r>
            <a:b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hu-HU" altLang="hu-HU" sz="12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VAGYONVÁLTOZÁSRA</a:t>
            </a: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AZON BELÜL KIEMELTEN AZ </a:t>
            </a:r>
            <a:r>
              <a:rPr lang="hu-HU" altLang="hu-HU" sz="12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EREDMÉNYRE</a:t>
            </a: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GYAKOROLT HATÁSUK SZERINT RAGADJA MEG.</a:t>
            </a:r>
            <a:endParaRPr lang="hu-HU" altLang="hu-HU" sz="1200" b="1">
              <a:solidFill>
                <a:srgbClr val="354C7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73202" name="Text Box 18"/>
          <p:cNvSpPr txBox="1">
            <a:spLocks noChangeArrowheads="1"/>
          </p:cNvSpPr>
          <p:nvPr/>
        </p:nvSpPr>
        <p:spPr bwMode="auto">
          <a:xfrm>
            <a:off x="6172200" y="3438525"/>
            <a:ext cx="2895600" cy="1812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AZ ADOTT ÜZLETI ÉVRE VONATKOZÓ TÉNYLEGES NATURÁLIS TELJESÍTÉSEKET VESZI SZÁMBA, FÜGGETLENÜL A PÉNZÜGYI TELJESÍTÉSTŐL</a:t>
            </a:r>
          </a:p>
        </p:txBody>
      </p:sp>
      <p:sp>
        <p:nvSpPr>
          <p:cNvPr id="1373203" name="Text Box 19"/>
          <p:cNvSpPr txBox="1">
            <a:spLocks noChangeArrowheads="1"/>
          </p:cNvSpPr>
          <p:nvPr/>
        </p:nvSpPr>
        <p:spPr bwMode="auto">
          <a:xfrm>
            <a:off x="2051050" y="3429000"/>
            <a:ext cx="2057400" cy="2301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BEVÉTELNEK KIZÁRÓLAG A TÉNYLEGESEN BEFOLYT, KIADÁSNAK A TÉNYLEGESEN KIFIZETETT TÉTELEK MINŐSÜLNEK </a:t>
            </a:r>
          </a:p>
        </p:txBody>
      </p:sp>
      <p:grpSp>
        <p:nvGrpSpPr>
          <p:cNvPr id="1373204" name="Group 20"/>
          <p:cNvGrpSpPr>
            <a:grpSpLocks/>
          </p:cNvGrpSpPr>
          <p:nvPr/>
        </p:nvGrpSpPr>
        <p:grpSpPr bwMode="auto">
          <a:xfrm>
            <a:off x="6100763" y="2600325"/>
            <a:ext cx="1747837" cy="838200"/>
            <a:chOff x="847" y="1872"/>
            <a:chExt cx="1101" cy="528"/>
          </a:xfrm>
        </p:grpSpPr>
        <p:grpSp>
          <p:nvGrpSpPr>
            <p:cNvPr id="6156" name="Group 21"/>
            <p:cNvGrpSpPr>
              <a:grpSpLocks/>
            </p:cNvGrpSpPr>
            <p:nvPr/>
          </p:nvGrpSpPr>
          <p:grpSpPr bwMode="auto">
            <a:xfrm>
              <a:off x="847" y="2014"/>
              <a:ext cx="1101" cy="386"/>
              <a:chOff x="576" y="1968"/>
              <a:chExt cx="1008" cy="288"/>
            </a:xfrm>
          </p:grpSpPr>
          <p:sp>
            <p:nvSpPr>
              <p:cNvPr id="6158" name="Line 22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  <p:sp>
            <p:nvSpPr>
              <p:cNvPr id="6159" name="Line 23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  <p:sp>
            <p:nvSpPr>
              <p:cNvPr id="6160" name="Line 24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</p:grpSp>
        <p:sp>
          <p:nvSpPr>
            <p:cNvPr id="6157" name="Line 25"/>
            <p:cNvSpPr>
              <a:spLocks noChangeShapeType="1"/>
            </p:cNvSpPr>
            <p:nvPr/>
          </p:nvSpPr>
          <p:spPr bwMode="auto">
            <a:xfrm>
              <a:off x="1392" y="1872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</p:grpSp>
    </p:spTree>
    <p:extLst>
      <p:ext uri="{BB962C8B-B14F-4D97-AF65-F5344CB8AC3E}">
        <p14:creationId xmlns:p14="http://schemas.microsoft.com/office/powerpoint/2010/main" val="41071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6" grpId="0" animBg="1" autoUpdateAnimBg="0"/>
      <p:bldP spid="1373187" grpId="0" animBg="1" autoUpdateAnimBg="0"/>
      <p:bldP spid="1373188" grpId="0" animBg="1" autoUpdateAnimBg="0"/>
      <p:bldP spid="1373201" grpId="0" animBg="1" autoUpdateAnimBg="0"/>
      <p:bldP spid="1373202" grpId="0" animBg="1" autoUpdateAnimBg="0"/>
      <p:bldP spid="137320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5390468-FB61-4B93-A29B-7AC5418877B5}" type="slidenum">
              <a:rPr lang="hu-HU" altLang="hu-HU" sz="1200" smtClean="0"/>
              <a:pPr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hu-HU" altLang="hu-HU" sz="120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400" b="1" i="0" dirty="0" smtClean="0">
                <a:solidFill>
                  <a:srgbClr val="FF0000"/>
                </a:solidFill>
              </a:rPr>
              <a:t>MIRŐL VOLT MA SZÓ?</a:t>
            </a:r>
          </a:p>
        </p:txBody>
      </p:sp>
      <p:sp>
        <p:nvSpPr>
          <p:cNvPr id="2272261" name="AutoShape 1"/>
          <p:cNvSpPr>
            <a:spLocks/>
          </p:cNvSpPr>
          <p:nvPr/>
        </p:nvSpPr>
        <p:spPr bwMode="auto">
          <a:xfrm>
            <a:off x="107950" y="3718222"/>
            <a:ext cx="8856538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l">
              <a:spcBef>
                <a:spcPct val="0"/>
              </a:spcBef>
              <a:defRPr/>
            </a:pPr>
            <a:r>
              <a:rPr lang="hu-HU" altLang="hu-HU" sz="2400" b="1" dirty="0" smtClean="0"/>
              <a:t>MEGÉRTETTÜK, HOGY HA A PÉNZÜGYI TELJESÍTÉS IDŐBEN ELSZAKAD, AKKOR SZÜKSÉG VAN A KÖVETELÉSEINK ÉS KÖTELEZETTSÉGEINK NYILVÁNTARTÁSÁRA, AMI KETTŐS KÖNYVELÉSSEL OLDHATÓ MEG AZ ESZKÖZ ÉS FORRÁS SZÁMLÁK SEGÍTSÉGÉVEL. </a:t>
            </a:r>
            <a:endParaRPr lang="hu-HU" altLang="hu-HU" sz="1800" b="1" i="0" dirty="0" smtClean="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251520" y="1413967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l">
              <a:spcBef>
                <a:spcPct val="0"/>
              </a:spcBef>
              <a:defRPr/>
            </a:pPr>
            <a:r>
              <a:rPr lang="hu-HU" altLang="hu-HU" sz="2400" b="1" dirty="0" smtClean="0"/>
              <a:t>MÁR TUDJUK, HOGY </a:t>
            </a:r>
            <a:r>
              <a:rPr lang="hu-HU" altLang="hu-HU" sz="2400" b="1" i="0" dirty="0" smtClean="0"/>
              <a:t>A MŰKÖDÉS EREDMÉNYESSÉGE ÉS FINANSZÍROZHATÓSÁGA NEM UGYANAZ. </a:t>
            </a:r>
            <a:r>
              <a:rPr lang="hu-HU" altLang="hu-HU" sz="2400" b="1" dirty="0" smtClean="0"/>
              <a:t>A FIZETÉSKÉPTELENSÉG ELHÚZÓDÁSA CSŐDBE VIHET EGY VIRÁGZÓ VÁLLALKOZÁST IS!</a:t>
            </a:r>
            <a:endParaRPr lang="hu-HU" altLang="hu-HU" sz="24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358215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6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71CDBC-C6C4-4E70-A17B-808AFC06B625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 smtClean="0"/>
          </a:p>
        </p:txBody>
      </p:sp>
      <p:sp>
        <p:nvSpPr>
          <p:cNvPr id="1374210" name="Text Box 2"/>
          <p:cNvSpPr txBox="1">
            <a:spLocks noChangeArrowheads="1"/>
          </p:cNvSpPr>
          <p:nvPr/>
        </p:nvSpPr>
        <p:spPr bwMode="auto">
          <a:xfrm>
            <a:off x="1063625" y="2082800"/>
            <a:ext cx="3473450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PÉNZÜGY: PÉNZFORGALMI SZEMLÉLET</a:t>
            </a:r>
          </a:p>
        </p:txBody>
      </p:sp>
      <p:sp>
        <p:nvSpPr>
          <p:cNvPr id="1374211" name="Text Box 3"/>
          <p:cNvSpPr txBox="1">
            <a:spLocks noChangeArrowheads="1"/>
          </p:cNvSpPr>
          <p:nvPr/>
        </p:nvSpPr>
        <p:spPr bwMode="auto">
          <a:xfrm>
            <a:off x="4918075" y="2111375"/>
            <a:ext cx="3517900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SZÁMVITEL:</a:t>
            </a:r>
            <a:br>
              <a:rPr lang="hu-HU" altLang="hu-HU" sz="18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8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EREDMÉNY SZEMLÉLET</a:t>
            </a:r>
          </a:p>
        </p:txBody>
      </p:sp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0" y="3525838"/>
            <a:ext cx="2022475" cy="1938992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hu-HU" altLang="hu-HU" sz="1600" b="1" dirty="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EGYSZERES KÖNYVVEZETÉST </a:t>
            </a:r>
            <a:r>
              <a:rPr lang="hu-HU" altLang="hu-HU" sz="1600" b="1" dirty="0" smtClean="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VEZETŐK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hu-HU" altLang="hu-HU" sz="1600" b="1" dirty="0" smtClean="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PL. ISKOLAI SZÖVETKEZETEK</a:t>
            </a:r>
            <a:endParaRPr lang="hu-HU" altLang="hu-HU" sz="1600" b="1" dirty="0">
              <a:solidFill>
                <a:srgbClr val="354C7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74213" name="Group 5"/>
          <p:cNvGrpSpPr>
            <a:grpSpLocks/>
          </p:cNvGrpSpPr>
          <p:nvPr/>
        </p:nvGrpSpPr>
        <p:grpSpPr bwMode="auto">
          <a:xfrm>
            <a:off x="1385888" y="2708275"/>
            <a:ext cx="1747837" cy="838200"/>
            <a:chOff x="847" y="1872"/>
            <a:chExt cx="1101" cy="528"/>
          </a:xfrm>
        </p:grpSpPr>
        <p:grpSp>
          <p:nvGrpSpPr>
            <p:cNvPr id="7186" name="Group 6"/>
            <p:cNvGrpSpPr>
              <a:grpSpLocks/>
            </p:cNvGrpSpPr>
            <p:nvPr/>
          </p:nvGrpSpPr>
          <p:grpSpPr bwMode="auto">
            <a:xfrm>
              <a:off x="847" y="2014"/>
              <a:ext cx="1101" cy="386"/>
              <a:chOff x="576" y="1968"/>
              <a:chExt cx="1008" cy="288"/>
            </a:xfrm>
          </p:grpSpPr>
          <p:sp>
            <p:nvSpPr>
              <p:cNvPr id="7188" name="Line 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  <p:sp>
            <p:nvSpPr>
              <p:cNvPr id="7189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  <p:sp>
            <p:nvSpPr>
              <p:cNvPr id="7190" name="Line 9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b="1"/>
              </a:p>
            </p:txBody>
          </p:sp>
        </p:grp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>
              <a:off x="1392" y="1872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</p:grpSp>
      <p:grpSp>
        <p:nvGrpSpPr>
          <p:cNvPr id="1374219" name="Group 11"/>
          <p:cNvGrpSpPr>
            <a:grpSpLocks/>
          </p:cNvGrpSpPr>
          <p:nvPr/>
        </p:nvGrpSpPr>
        <p:grpSpPr bwMode="auto">
          <a:xfrm>
            <a:off x="2325688" y="692150"/>
            <a:ext cx="4627562" cy="1438275"/>
            <a:chOff x="1439" y="528"/>
            <a:chExt cx="2915" cy="1010"/>
          </a:xfrm>
        </p:grpSpPr>
        <p:sp>
          <p:nvSpPr>
            <p:cNvPr id="7181" name="Text Box 12"/>
            <p:cNvSpPr txBox="1">
              <a:spLocks noChangeArrowheads="1"/>
            </p:cNvSpPr>
            <p:nvPr/>
          </p:nvSpPr>
          <p:spPr bwMode="auto">
            <a:xfrm>
              <a:off x="1559" y="528"/>
              <a:ext cx="2673" cy="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800" b="1">
                  <a:solidFill>
                    <a:srgbClr val="354C7B"/>
                  </a:solidFill>
                  <a:latin typeface="Tahoma" pitchFamily="34" charset="0"/>
                  <a:cs typeface="Tahoma" pitchFamily="34" charset="0"/>
                </a:rPr>
                <a:t>FELHASZNÁLÓI KÖR:</a:t>
              </a:r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>
              <a:off x="4354" y="1152"/>
              <a:ext cx="0" cy="38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>
              <a:off x="1457" y="1152"/>
              <a:ext cx="0" cy="38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V="1">
              <a:off x="1439" y="1152"/>
              <a:ext cx="291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>
              <a:off x="2880" y="768"/>
              <a:ext cx="0" cy="38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/>
            </a:p>
          </p:txBody>
        </p:sp>
      </p:grpSp>
      <p:sp>
        <p:nvSpPr>
          <p:cNvPr id="1374225" name="Text Box 17"/>
          <p:cNvSpPr txBox="1">
            <a:spLocks noChangeArrowheads="1"/>
          </p:cNvSpPr>
          <p:nvPr/>
        </p:nvSpPr>
        <p:spPr bwMode="auto">
          <a:xfrm>
            <a:off x="4900613" y="3525838"/>
            <a:ext cx="4208462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VÁLLALKOZÓ SZERVEZETEK</a:t>
            </a:r>
          </a:p>
        </p:txBody>
      </p:sp>
      <p:sp>
        <p:nvSpPr>
          <p:cNvPr id="1374226" name="Text Box 18"/>
          <p:cNvSpPr txBox="1">
            <a:spLocks noChangeArrowheads="1"/>
          </p:cNvSpPr>
          <p:nvPr/>
        </p:nvSpPr>
        <p:spPr bwMode="auto">
          <a:xfrm>
            <a:off x="2298576" y="3541713"/>
            <a:ext cx="2057400" cy="2301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KÖLTSÉGVETÉSI SZERVEZETEK (ŐK A KETTŐS KÖNYVVITEL SZABÁLYAI SZERINT, DE PÉNZFORGALMI SZEMLÉLETBEN KÖNYVELNEK</a:t>
            </a:r>
          </a:p>
        </p:txBody>
      </p:sp>
      <p:sp>
        <p:nvSpPr>
          <p:cNvPr id="1374227" name="Line 19"/>
          <p:cNvSpPr>
            <a:spLocks noChangeShapeType="1"/>
          </p:cNvSpPr>
          <p:nvPr/>
        </p:nvSpPr>
        <p:spPr bwMode="auto">
          <a:xfrm>
            <a:off x="6918325" y="2781300"/>
            <a:ext cx="0" cy="6477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20463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0" grpId="0" animBg="1" autoUpdateAnimBg="0"/>
      <p:bldP spid="1374211" grpId="0" animBg="1" autoUpdateAnimBg="0"/>
      <p:bldP spid="1374212" grpId="0" animBg="1" autoUpdateAnimBg="0"/>
      <p:bldP spid="1374225" grpId="0" animBg="1" autoUpdateAnimBg="0"/>
      <p:bldP spid="1374226" grpId="0" animBg="1" autoUpdateAnimBg="0"/>
      <p:bldP spid="13742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5F2C58-6D23-4ECA-A31E-79F8F01AC00A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3059832" y="2348880"/>
            <a:ext cx="482528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3200" b="1" dirty="0" smtClean="0">
                <a:solidFill>
                  <a:srgbClr val="FF3300"/>
                </a:solidFill>
              </a:rPr>
              <a:t>A SZÁMVITEL EREDMÉNYSZEMLÉLETBEN KÖNYVEL.</a:t>
            </a:r>
            <a:br>
              <a:rPr lang="hu-HU" altLang="hu-HU" sz="3200" b="1" dirty="0" smtClean="0">
                <a:solidFill>
                  <a:srgbClr val="FF3300"/>
                </a:solidFill>
              </a:rPr>
            </a:br>
            <a:r>
              <a:rPr lang="hu-HU" altLang="hu-HU" sz="3200" b="1" dirty="0" smtClean="0">
                <a:solidFill>
                  <a:srgbClr val="FF3300"/>
                </a:solidFill>
              </a:rPr>
              <a:t/>
            </a:r>
            <a:br>
              <a:rPr lang="hu-HU" altLang="hu-HU" sz="3200" b="1" dirty="0" smtClean="0">
                <a:solidFill>
                  <a:srgbClr val="FF3300"/>
                </a:solidFill>
              </a:rPr>
            </a:br>
            <a:r>
              <a:rPr lang="hu-HU" altLang="hu-HU" sz="3200" b="1" dirty="0" smtClean="0">
                <a:solidFill>
                  <a:srgbClr val="FF3300"/>
                </a:solidFill>
              </a:rPr>
              <a:t> A PÉNZFORGALMI ADATOKRA A FINANSZÍROZÁS MEGÍTÉLÉSE ÉRDEKÉBEN VAN SZÜKSÉG!</a:t>
            </a:r>
          </a:p>
        </p:txBody>
      </p:sp>
      <p:pic>
        <p:nvPicPr>
          <p:cNvPr id="5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099"/>
            <a:ext cx="285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288723-DD5C-44F4-A76F-2C7AC0642176}" type="slidenum">
              <a:rPr lang="hu-HU" altLang="hu-HU" sz="14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 b="0" smtClean="0">
              <a:solidFill>
                <a:schemeClr val="bg1"/>
              </a:solidFill>
            </a:endParaRPr>
          </a:p>
        </p:txBody>
      </p:sp>
      <p:sp>
        <p:nvSpPr>
          <p:cNvPr id="19460" name="AutoShape 1"/>
          <p:cNvSpPr>
            <a:spLocks/>
          </p:cNvSpPr>
          <p:nvPr/>
        </p:nvSpPr>
        <p:spPr bwMode="auto">
          <a:xfrm>
            <a:off x="0" y="981075"/>
            <a:ext cx="8243888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199" dir="305999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2325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2325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2325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2325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9000" dirty="0">
                <a:sym typeface="Wingdings" pitchFamily="2" charset="2"/>
              </a:rPr>
              <a:t>2.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4200" dirty="0">
                <a:sym typeface="Wingdings" pitchFamily="2" charset="2"/>
              </a:rPr>
              <a:t>AZ ELTÉRŐ PÉNZÜGYI TELJESÍTÉSEK HATÁSA </a:t>
            </a:r>
          </a:p>
        </p:txBody>
      </p:sp>
    </p:spTree>
    <p:extLst>
      <p:ext uri="{BB962C8B-B14F-4D97-AF65-F5344CB8AC3E}">
        <p14:creationId xmlns:p14="http://schemas.microsoft.com/office/powerpoint/2010/main" val="30382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ALAPHELYZET:</a:t>
            </a:r>
            <a:br>
              <a:rPr lang="hu-HU" altLang="hu-HU" smtClean="0"/>
            </a:br>
            <a:endParaRPr lang="hu-HU" altLang="hu-HU" smtClean="0"/>
          </a:p>
        </p:txBody>
      </p:sp>
      <p:sp>
        <p:nvSpPr>
          <p:cNvPr id="21507" name="Dia számának hely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CC3D5F-5D38-4B69-922C-294FE358AAB8}" type="slidenum">
              <a:rPr lang="hu-HU" altLang="hu-HU" sz="14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 b="0" smtClean="0">
              <a:solidFill>
                <a:schemeClr val="bg1"/>
              </a:solidFill>
            </a:endParaRPr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-36513" y="332655"/>
            <a:ext cx="9180513" cy="2159719"/>
          </a:xfrm>
          <a:prstGeom prst="roundRect">
            <a:avLst>
              <a:gd name="adj" fmla="val 1442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199" dir="305999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2325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2325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2325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2325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sz="2000" dirty="0" smtClean="0"/>
              <a:t>RABLÓVEZÉR SZEPTEMBER 10-ÉN 2 MILLIÓ FORINTÉRT BESZERZI AZ ÁRUKÉSZLETET (A KINCSEKET) A RABLÓKTÓL, AMINEK A FELÉT AZONNAL ELADJA 2,5 MILLIÓ FORINTÉRT ALI BABÁNAK. AZ ÁRUKÉSZLET FELE KIKERÜL A BARLANGBÓL, A FELE MEGMARAD.</a:t>
            </a:r>
          </a:p>
          <a:p>
            <a:pPr algn="ctr">
              <a:buNone/>
            </a:pPr>
            <a:r>
              <a:rPr lang="hu-HU" sz="2000" dirty="0" smtClean="0"/>
              <a:t>(A NYITÓ PÉNZKÉSZLETE 3 MILLIÓ FORINT ÉS ENNYI A JEGYZETT TŐKÉJE IS.)</a:t>
            </a:r>
            <a:endParaRPr lang="hu-HU" altLang="hu-HU" sz="2000" dirty="0">
              <a:sym typeface="Wingdings" pitchFamily="2" charset="2"/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0" y="5049838"/>
            <a:ext cx="9180513" cy="1403350"/>
          </a:xfrm>
          <a:prstGeom prst="roundRect">
            <a:avLst>
              <a:gd name="adj" fmla="val 1442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199" dir="305999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2325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2325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2325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2325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ym typeface="Wingdings" pitchFamily="2" charset="2"/>
              </a:rPr>
              <a:t>AZ ELADOTT </a:t>
            </a:r>
            <a:r>
              <a:rPr lang="hu-HU" altLang="hu-HU" sz="2400" dirty="0" smtClean="0">
                <a:sym typeface="Wingdings" pitchFamily="2" charset="2"/>
              </a:rPr>
              <a:t>ÁRU ÁRBEVÉTELE (HOZAMA):          2,5 MILLIÓ</a:t>
            </a:r>
            <a:endParaRPr lang="hu-HU" altLang="hu-HU" sz="24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ym typeface="Wingdings" pitchFamily="2" charset="2"/>
              </a:rPr>
              <a:t>AZ ELADOTT </a:t>
            </a:r>
            <a:r>
              <a:rPr lang="hu-HU" altLang="hu-HU" sz="2400" dirty="0" smtClean="0">
                <a:sym typeface="Wingdings" pitchFamily="2" charset="2"/>
              </a:rPr>
              <a:t>ÁRU </a:t>
            </a:r>
            <a:r>
              <a:rPr lang="hu-HU" altLang="hu-HU" sz="2400" dirty="0">
                <a:sym typeface="Wingdings" pitchFamily="2" charset="2"/>
              </a:rPr>
              <a:t>BEKERÜLÉSI ÉRTÉKE (</a:t>
            </a:r>
            <a:r>
              <a:rPr lang="hu-HU" altLang="hu-HU" sz="2400" dirty="0" smtClean="0">
                <a:sym typeface="Wingdings" pitchFamily="2" charset="2"/>
              </a:rPr>
              <a:t>ELÁBÉ)</a:t>
            </a:r>
            <a:r>
              <a:rPr lang="hu-HU" altLang="hu-HU" sz="2400" u="sng" dirty="0" smtClean="0">
                <a:sym typeface="Wingdings" pitchFamily="2" charset="2"/>
              </a:rPr>
              <a:t>1,0 MILLIÓ</a:t>
            </a:r>
            <a:endParaRPr lang="hu-HU" altLang="hu-HU" sz="2400" u="sng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ym typeface="Wingdings" pitchFamily="2" charset="2"/>
              </a:rPr>
              <a:t>ÁRRÉS (BRUTTÓ FEDEZET = 2,5 MILLIÓ-1 </a:t>
            </a:r>
            <a:r>
              <a:rPr lang="hu-HU" altLang="hu-HU" sz="2400" dirty="0" smtClean="0">
                <a:sym typeface="Wingdings" pitchFamily="2" charset="2"/>
              </a:rPr>
              <a:t>MILLIÓ)1,5 MILLÓ</a:t>
            </a:r>
            <a:endParaRPr lang="hu-HU" altLang="hu-HU" sz="2400" dirty="0">
              <a:sym typeface="Wingdings" pitchFamily="2" charset="2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170238" y="3213100"/>
            <a:ext cx="10477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0000"/>
                </a:solidFill>
                <a:sym typeface="Wingdings" pitchFamily="2" charset="2"/>
              </a:rPr>
              <a:t>2A 1</a:t>
            </a:r>
            <a:r>
              <a:rPr lang="hu-HU" altLang="hu-HU" sz="180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032375" y="3233738"/>
            <a:ext cx="1057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0000"/>
                </a:solidFill>
                <a:sym typeface="Wingdings" pitchFamily="2" charset="2"/>
              </a:rPr>
              <a:t>2B 25</a:t>
            </a:r>
            <a:r>
              <a:rPr lang="hu-HU" altLang="hu-HU" sz="180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982913" y="2492375"/>
            <a:ext cx="3452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4. EREDMÉNYSZÁMLA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 TARTOZIK</a:t>
            </a:r>
            <a:r>
              <a:rPr lang="hu-HU" altLang="hu-HU" sz="10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OLDALA   </a:t>
            </a:r>
            <a:r>
              <a:rPr lang="hu-HU" altLang="hu-HU" sz="14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KÖVETEL </a:t>
            </a:r>
            <a:r>
              <a:rPr lang="hu-HU" altLang="hu-HU" sz="10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OLDALA +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60888" y="3213100"/>
            <a:ext cx="46037" cy="1223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000" b="0"/>
          </a:p>
        </p:txBody>
      </p:sp>
      <p:cxnSp>
        <p:nvCxnSpPr>
          <p:cNvPr id="10" name="Egyenes összekötő 9"/>
          <p:cNvCxnSpPr>
            <a:cxnSpLocks noChangeShapeType="1"/>
          </p:cNvCxnSpPr>
          <p:nvPr/>
        </p:nvCxnSpPr>
        <p:spPr bwMode="auto">
          <a:xfrm>
            <a:off x="3265488" y="3860800"/>
            <a:ext cx="295275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970463" y="3932238"/>
            <a:ext cx="1082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0000"/>
                </a:solidFill>
                <a:sym typeface="Wingdings" pitchFamily="2" charset="2"/>
              </a:rPr>
              <a:t>KE 15</a:t>
            </a:r>
            <a:r>
              <a:rPr lang="hu-HU" altLang="hu-HU" sz="1800">
                <a:solidFill>
                  <a:srgbClr val="FF0000"/>
                </a:solidFill>
              </a:rPr>
              <a:t>00</a:t>
            </a:r>
          </a:p>
        </p:txBody>
      </p:sp>
      <p:pic>
        <p:nvPicPr>
          <p:cNvPr id="12" name="Picture 18" descr="cid:image001.gif@01C56813.97455D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2738"/>
            <a:ext cx="36004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7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9" y="548680"/>
            <a:ext cx="8732129" cy="634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„A” ESET: MINDENKI ÖRÜL: VÉTEL ÉS ELADÁS IS KÉSZPÉNZÉRT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" y="922759"/>
            <a:ext cx="9041755" cy="45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23528" y="188640"/>
            <a:ext cx="28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 KÖNYVELÉS</a:t>
            </a:r>
            <a:endParaRPr lang="hu-H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1288</Words>
  <Application>Microsoft Office PowerPoint</Application>
  <PresentationFormat>Diavetítés a képernyőre (4:3 oldalarány)</PresentationFormat>
  <Paragraphs>189</Paragraphs>
  <Slides>30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</vt:lpstr>
      <vt:lpstr>Calibri</vt:lpstr>
      <vt:lpstr>Palatino</vt:lpstr>
      <vt:lpstr>Symbol</vt:lpstr>
      <vt:lpstr>Tahoma</vt:lpstr>
      <vt:lpstr>Wingdings</vt:lpstr>
      <vt:lpstr>Office-téma</vt:lpstr>
      <vt:lpstr>  4. ELŐADÁS   2016. 09.27.</vt:lpstr>
      <vt:lpstr>PowerPoint bemutató</vt:lpstr>
      <vt:lpstr>PowerPoint bemutató</vt:lpstr>
      <vt:lpstr>PowerPoint bemutató</vt:lpstr>
      <vt:lpstr>A SZÁMVITEL EREDMÉNYSZEMLÉLETBEN KÖNYVEL.   A PÉNZFORGALMI ADATOKRA A FINANSZÍROZÁS MEGÍTÉLÉSE ÉRDEKÉBEN VAN SZÜKSÉG!</vt:lpstr>
      <vt:lpstr>PowerPoint bemutató</vt:lpstr>
      <vt:lpstr>ALAPHELYZET: </vt:lpstr>
      <vt:lpstr>„A” ESET: MINDENKI ÖRÜL: VÉTEL ÉS ELADÁS IS KÉSZPÉNZÉRT</vt:lpstr>
      <vt:lpstr>PowerPoint bemutató</vt:lpstr>
      <vt:lpstr>PowerPoint bemutató</vt:lpstr>
      <vt:lpstr>PowerPoint bemutató</vt:lpstr>
      <vt:lpstr>PowerPoint bemutató</vt:lpstr>
      <vt:lpstr>PowerPoint bemutató</vt:lpstr>
      <vt:lpstr>„B” ESET: A RABLÓK IZGULHATNAK: VÉTEL HALASZTOTT FIZETÉSSEL, ELADÁS KÉSZPÉNZÉRT</vt:lpstr>
      <vt:lpstr>PowerPoint bemutató</vt:lpstr>
      <vt:lpstr>PowerPoint bemutató</vt:lpstr>
      <vt:lpstr>PowerPoint bemutató</vt:lpstr>
      <vt:lpstr>PowerPoint bemutató</vt:lpstr>
      <vt:lpstr>„C” ESET: RABLÓVEZÉRNEK FŐ A FEJE, KINCSE SINCS MÁR, PÉNZE SINCS MÉG: VÉTEL KÉSZPÉNZÉRT, ELADÁS HALASZTOTT FIZETÉSSEL</vt:lpstr>
      <vt:lpstr>PowerPoint bemutató</vt:lpstr>
      <vt:lpstr>PowerPoint bemutató</vt:lpstr>
      <vt:lpstr>PowerPoint bemutató</vt:lpstr>
      <vt:lpstr>PowerPoint bemutató</vt:lpstr>
      <vt:lpstr>„D” ESET: ALI BABA ÖRÜL, A TÖBBIEK IZGULHATNAK: VÉTEL ÉS ELADÁS IS HALASZTOTT FIZETÉSSEL</vt:lpstr>
      <vt:lpstr>PowerPoint bemutató</vt:lpstr>
      <vt:lpstr>PowerPoint bemutató</vt:lpstr>
      <vt:lpstr>PowerPoint bemutató</vt:lpstr>
      <vt:lpstr>PowerPoint bemutató</vt:lpstr>
      <vt:lpstr>A VAGYONKÖNYVVITEL  A GAZDÁLKODÓ MINDENKORI ANYAGI HELYZETÉT  RÖGZÍTI ÉS TÜKRÖZI:   </vt:lpstr>
      <vt:lpstr>PowerPoint bemutató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TÜCSÖK KIFIZETI VALAMENNYI TARTOZÁSÁT</dc:title>
  <dc:creator>LaabA</dc:creator>
  <cp:lastModifiedBy>BaranyM</cp:lastModifiedBy>
  <cp:revision>27</cp:revision>
  <cp:lastPrinted>2016-09-27T14:55:39Z</cp:lastPrinted>
  <dcterms:created xsi:type="dcterms:W3CDTF">2016-09-19T04:53:34Z</dcterms:created>
  <dcterms:modified xsi:type="dcterms:W3CDTF">2016-09-27T20:12:18Z</dcterms:modified>
</cp:coreProperties>
</file>